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57"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8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838297-DFA7-412E-87F7-6EEFB05FA593}"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9FB3-EF64-4509-BF20-0828194C719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56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7838297-DFA7-412E-87F7-6EEFB05FA593}" type="datetimeFigureOut">
              <a:rPr lang="en-US" smtClean="0"/>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79FB3-EF64-4509-BF20-0828194C7195}" type="slidenum">
              <a:rPr lang="en-US" smtClean="0"/>
              <a:t>‹#›</a:t>
            </a:fld>
            <a:endParaRPr lang="en-US"/>
          </a:p>
        </p:txBody>
      </p:sp>
    </p:spTree>
    <p:extLst>
      <p:ext uri="{BB962C8B-B14F-4D97-AF65-F5344CB8AC3E}">
        <p14:creationId xmlns:p14="http://schemas.microsoft.com/office/powerpoint/2010/main" val="330665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38297-DFA7-412E-87F7-6EEFB05FA593}"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9FB3-EF64-4509-BF20-0828194C7195}" type="slidenum">
              <a:rPr lang="en-US" smtClean="0"/>
              <a:t>‹#›</a:t>
            </a:fld>
            <a:endParaRPr lang="en-US"/>
          </a:p>
        </p:txBody>
      </p:sp>
    </p:spTree>
    <p:extLst>
      <p:ext uri="{BB962C8B-B14F-4D97-AF65-F5344CB8AC3E}">
        <p14:creationId xmlns:p14="http://schemas.microsoft.com/office/powerpoint/2010/main" val="2408955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38297-DFA7-412E-87F7-6EEFB05FA593}"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9FB3-EF64-4509-BF20-0828194C719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27270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38297-DFA7-412E-87F7-6EEFB05FA593}"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9FB3-EF64-4509-BF20-0828194C7195}" type="slidenum">
              <a:rPr lang="en-US" smtClean="0"/>
              <a:t>‹#›</a:t>
            </a:fld>
            <a:endParaRPr lang="en-US"/>
          </a:p>
        </p:txBody>
      </p:sp>
    </p:spTree>
    <p:extLst>
      <p:ext uri="{BB962C8B-B14F-4D97-AF65-F5344CB8AC3E}">
        <p14:creationId xmlns:p14="http://schemas.microsoft.com/office/powerpoint/2010/main" val="4207047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38297-DFA7-412E-87F7-6EEFB05FA593}"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9FB3-EF64-4509-BF20-0828194C719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50418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38297-DFA7-412E-87F7-6EEFB05FA593}"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9FB3-EF64-4509-BF20-0828194C7195}" type="slidenum">
              <a:rPr lang="en-US" smtClean="0"/>
              <a:t>‹#›</a:t>
            </a:fld>
            <a:endParaRPr lang="en-US"/>
          </a:p>
        </p:txBody>
      </p:sp>
    </p:spTree>
    <p:extLst>
      <p:ext uri="{BB962C8B-B14F-4D97-AF65-F5344CB8AC3E}">
        <p14:creationId xmlns:p14="http://schemas.microsoft.com/office/powerpoint/2010/main" val="561476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38297-DFA7-412E-87F7-6EEFB05FA593}"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9FB3-EF64-4509-BF20-0828194C7195}" type="slidenum">
              <a:rPr lang="en-US" smtClean="0"/>
              <a:t>‹#›</a:t>
            </a:fld>
            <a:endParaRPr lang="en-US"/>
          </a:p>
        </p:txBody>
      </p:sp>
    </p:spTree>
    <p:extLst>
      <p:ext uri="{BB962C8B-B14F-4D97-AF65-F5344CB8AC3E}">
        <p14:creationId xmlns:p14="http://schemas.microsoft.com/office/powerpoint/2010/main" val="817019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38297-DFA7-412E-87F7-6EEFB05FA593}"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9FB3-EF64-4509-BF20-0828194C7195}" type="slidenum">
              <a:rPr lang="en-US" smtClean="0"/>
              <a:t>‹#›</a:t>
            </a:fld>
            <a:endParaRPr lang="en-US"/>
          </a:p>
        </p:txBody>
      </p:sp>
    </p:spTree>
    <p:extLst>
      <p:ext uri="{BB962C8B-B14F-4D97-AF65-F5344CB8AC3E}">
        <p14:creationId xmlns:p14="http://schemas.microsoft.com/office/powerpoint/2010/main" val="47773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38297-DFA7-412E-87F7-6EEFB05FA593}"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9FB3-EF64-4509-BF20-0828194C7195}" type="slidenum">
              <a:rPr lang="en-US" smtClean="0"/>
              <a:t>‹#›</a:t>
            </a:fld>
            <a:endParaRPr lang="en-US"/>
          </a:p>
        </p:txBody>
      </p:sp>
    </p:spTree>
    <p:extLst>
      <p:ext uri="{BB962C8B-B14F-4D97-AF65-F5344CB8AC3E}">
        <p14:creationId xmlns:p14="http://schemas.microsoft.com/office/powerpoint/2010/main" val="200202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38297-DFA7-412E-87F7-6EEFB05FA593}"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9FB3-EF64-4509-BF20-0828194C7195}" type="slidenum">
              <a:rPr lang="en-US" smtClean="0"/>
              <a:t>‹#›</a:t>
            </a:fld>
            <a:endParaRPr lang="en-US"/>
          </a:p>
        </p:txBody>
      </p:sp>
    </p:spTree>
    <p:extLst>
      <p:ext uri="{BB962C8B-B14F-4D97-AF65-F5344CB8AC3E}">
        <p14:creationId xmlns:p14="http://schemas.microsoft.com/office/powerpoint/2010/main" val="63736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838297-DFA7-412E-87F7-6EEFB05FA593}"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79FB3-EF64-4509-BF20-0828194C7195}" type="slidenum">
              <a:rPr lang="en-US" smtClean="0"/>
              <a:t>‹#›</a:t>
            </a:fld>
            <a:endParaRPr lang="en-US"/>
          </a:p>
        </p:txBody>
      </p:sp>
    </p:spTree>
    <p:extLst>
      <p:ext uri="{BB962C8B-B14F-4D97-AF65-F5344CB8AC3E}">
        <p14:creationId xmlns:p14="http://schemas.microsoft.com/office/powerpoint/2010/main" val="912322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838297-DFA7-412E-87F7-6EEFB05FA593}" type="datetimeFigureOut">
              <a:rPr lang="en-US" smtClean="0"/>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79FB3-EF64-4509-BF20-0828194C7195}" type="slidenum">
              <a:rPr lang="en-US" smtClean="0"/>
              <a:t>‹#›</a:t>
            </a:fld>
            <a:endParaRPr lang="en-US"/>
          </a:p>
        </p:txBody>
      </p:sp>
    </p:spTree>
    <p:extLst>
      <p:ext uri="{BB962C8B-B14F-4D97-AF65-F5344CB8AC3E}">
        <p14:creationId xmlns:p14="http://schemas.microsoft.com/office/powerpoint/2010/main" val="2050364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838297-DFA7-412E-87F7-6EEFB05FA593}" type="datetimeFigureOut">
              <a:rPr lang="en-US" smtClean="0"/>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79FB3-EF64-4509-BF20-0828194C7195}" type="slidenum">
              <a:rPr lang="en-US" smtClean="0"/>
              <a:t>‹#›</a:t>
            </a:fld>
            <a:endParaRPr lang="en-US"/>
          </a:p>
        </p:txBody>
      </p:sp>
    </p:spTree>
    <p:extLst>
      <p:ext uri="{BB962C8B-B14F-4D97-AF65-F5344CB8AC3E}">
        <p14:creationId xmlns:p14="http://schemas.microsoft.com/office/powerpoint/2010/main" val="385430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38297-DFA7-412E-87F7-6EEFB05FA593}" type="datetimeFigureOut">
              <a:rPr lang="en-US" smtClean="0"/>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679FB3-EF64-4509-BF20-0828194C7195}" type="slidenum">
              <a:rPr lang="en-US" smtClean="0"/>
              <a:t>‹#›</a:t>
            </a:fld>
            <a:endParaRPr lang="en-US"/>
          </a:p>
        </p:txBody>
      </p:sp>
    </p:spTree>
    <p:extLst>
      <p:ext uri="{BB962C8B-B14F-4D97-AF65-F5344CB8AC3E}">
        <p14:creationId xmlns:p14="http://schemas.microsoft.com/office/powerpoint/2010/main" val="29983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838297-DFA7-412E-87F7-6EEFB05FA593}"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79FB3-EF64-4509-BF20-0828194C7195}" type="slidenum">
              <a:rPr lang="en-US" smtClean="0"/>
              <a:t>‹#›</a:t>
            </a:fld>
            <a:endParaRPr lang="en-US"/>
          </a:p>
        </p:txBody>
      </p:sp>
    </p:spTree>
    <p:extLst>
      <p:ext uri="{BB962C8B-B14F-4D97-AF65-F5344CB8AC3E}">
        <p14:creationId xmlns:p14="http://schemas.microsoft.com/office/powerpoint/2010/main" val="351428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838297-DFA7-412E-87F7-6EEFB05FA593}"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79FB3-EF64-4509-BF20-0828194C7195}" type="slidenum">
              <a:rPr lang="en-US" smtClean="0"/>
              <a:t>‹#›</a:t>
            </a:fld>
            <a:endParaRPr lang="en-US"/>
          </a:p>
        </p:txBody>
      </p:sp>
    </p:spTree>
    <p:extLst>
      <p:ext uri="{BB962C8B-B14F-4D97-AF65-F5344CB8AC3E}">
        <p14:creationId xmlns:p14="http://schemas.microsoft.com/office/powerpoint/2010/main" val="215061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7838297-DFA7-412E-87F7-6EEFB05FA593}" type="datetimeFigureOut">
              <a:rPr lang="en-US" smtClean="0"/>
              <a:t>10/29/2022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A679FB3-EF64-4509-BF20-0828194C7195}" type="slidenum">
              <a:rPr lang="en-US" smtClean="0"/>
              <a:t>‹#›</a:t>
            </a:fld>
            <a:endParaRPr lang="en-US"/>
          </a:p>
        </p:txBody>
      </p:sp>
    </p:spTree>
    <p:extLst>
      <p:ext uri="{BB962C8B-B14F-4D97-AF65-F5344CB8AC3E}">
        <p14:creationId xmlns:p14="http://schemas.microsoft.com/office/powerpoint/2010/main" val="312817074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ibm.com/cloud/learn/relational-databas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ibm.com/cloud/learn/nosql-database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FC5399-51E8-4A23-A5CA-96F1B8A61E47}"/>
              </a:ext>
            </a:extLst>
          </p:cNvPr>
          <p:cNvSpPr txBox="1"/>
          <p:nvPr/>
        </p:nvSpPr>
        <p:spPr>
          <a:xfrm>
            <a:off x="764274" y="2033095"/>
            <a:ext cx="10099343" cy="1754326"/>
          </a:xfrm>
          <a:prstGeom prst="rect">
            <a:avLst/>
          </a:prstGeom>
          <a:noFill/>
        </p:spPr>
        <p:txBody>
          <a:bodyPr wrap="square">
            <a:spAutoFit/>
          </a:bodyPr>
          <a:lstStyle/>
          <a:p>
            <a:pPr algn="ctr"/>
            <a:r>
              <a:rPr lang="fr-FR" sz="5400" b="1" dirty="0">
                <a:latin typeface="Algerian" panose="04020705040A02060702" pitchFamily="82" charset="0"/>
              </a:rPr>
              <a:t>INTRODUCTION TO DATABASES CHECKPOINT</a:t>
            </a:r>
            <a:endParaRPr lang="en-US" sz="5400" dirty="0">
              <a:latin typeface="Algerian" panose="04020705040A02060702" pitchFamily="82" charset="0"/>
            </a:endParaRPr>
          </a:p>
        </p:txBody>
      </p:sp>
      <p:sp>
        <p:nvSpPr>
          <p:cNvPr id="5" name="TextBox 4">
            <a:extLst>
              <a:ext uri="{FF2B5EF4-FFF2-40B4-BE49-F238E27FC236}">
                <a16:creationId xmlns:a16="http://schemas.microsoft.com/office/drawing/2014/main" id="{B8EE86B4-7BE0-41A1-958E-F567149CE867}"/>
              </a:ext>
            </a:extLst>
          </p:cNvPr>
          <p:cNvSpPr txBox="1"/>
          <p:nvPr/>
        </p:nvSpPr>
        <p:spPr>
          <a:xfrm>
            <a:off x="3686034" y="5144785"/>
            <a:ext cx="6107372" cy="369332"/>
          </a:xfrm>
          <a:prstGeom prst="rect">
            <a:avLst/>
          </a:prstGeom>
          <a:noFill/>
        </p:spPr>
        <p:txBody>
          <a:bodyPr wrap="square">
            <a:spAutoFit/>
          </a:bodyPr>
          <a:lstStyle/>
          <a:p>
            <a:r>
              <a:rPr lang="fr-FR" b="1" dirty="0"/>
              <a:t>Abdelkarim Aridj – Go </a:t>
            </a:r>
            <a:r>
              <a:rPr lang="fr-FR" b="1" dirty="0" err="1"/>
              <a:t>My</a:t>
            </a:r>
            <a:r>
              <a:rPr lang="fr-FR" b="1" dirty="0"/>
              <a:t> Code</a:t>
            </a:r>
            <a:endParaRPr lang="en-US" dirty="0"/>
          </a:p>
        </p:txBody>
      </p:sp>
    </p:spTree>
    <p:extLst>
      <p:ext uri="{BB962C8B-B14F-4D97-AF65-F5344CB8AC3E}">
        <p14:creationId xmlns:p14="http://schemas.microsoft.com/office/powerpoint/2010/main" val="192192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AF0C9E-CE59-4C25-967D-30C704226B28}"/>
              </a:ext>
            </a:extLst>
          </p:cNvPr>
          <p:cNvSpPr txBox="1"/>
          <p:nvPr/>
        </p:nvSpPr>
        <p:spPr>
          <a:xfrm>
            <a:off x="1" y="197346"/>
            <a:ext cx="10072048" cy="1754326"/>
          </a:xfrm>
          <a:prstGeom prst="rect">
            <a:avLst/>
          </a:prstGeom>
          <a:noFill/>
        </p:spPr>
        <p:txBody>
          <a:bodyPr wrap="square">
            <a:spAutoFit/>
          </a:bodyPr>
          <a:lstStyle/>
          <a:p>
            <a:r>
              <a:rPr lang="en-US" b="1" dirty="0"/>
              <a:t>Explore key differences between SQL and NoSQL databases and learn which type of database is best for various use cases. </a:t>
            </a:r>
          </a:p>
          <a:p>
            <a:endParaRPr lang="en-US" b="1"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FED036F5-3216-4F3E-A906-4D4680767B0C}"/>
              </a:ext>
            </a:extLst>
          </p:cNvPr>
          <p:cNvSpPr txBox="1"/>
          <p:nvPr/>
        </p:nvSpPr>
        <p:spPr>
          <a:xfrm>
            <a:off x="3012743" y="1170255"/>
            <a:ext cx="6134668" cy="4524315"/>
          </a:xfrm>
          <a:prstGeom prst="rect">
            <a:avLst/>
          </a:prstGeom>
          <a:noFill/>
        </p:spPr>
        <p:txBody>
          <a:bodyPr wrap="square">
            <a:spAutoFit/>
          </a:bodyPr>
          <a:lstStyle/>
          <a:p>
            <a:r>
              <a:rPr lang="en-US" b="1" dirty="0"/>
              <a:t>What is a SQL database?</a:t>
            </a:r>
          </a:p>
          <a:p>
            <a:r>
              <a:rPr lang="en-US" dirty="0"/>
              <a:t>SQL, which stands for “Structured Query Language,” is the programming language that’s been widely used in managing data in </a:t>
            </a:r>
            <a:r>
              <a:rPr lang="en-US" dirty="0">
                <a:hlinkClick r:id="rId2"/>
              </a:rPr>
              <a:t>relational database management systems (RDBMS)</a:t>
            </a:r>
            <a:r>
              <a:rPr lang="en-US" dirty="0"/>
              <a:t> since the 1970s. In the early years, when storage was expensive, SQL databases focused on reducing data duplication.</a:t>
            </a:r>
          </a:p>
          <a:p>
            <a:r>
              <a:rPr lang="en-US" dirty="0"/>
              <a:t>Fast-forward to today, and SQL is still widely used for querying relational databases, where data is stored in rows and tables that are linked in various ways. One table record may link to one other or to many others, or many table records may be related to many records in another table. These relational databases, which offer fast data storage and recovery, can handle great amounts of data and complex SQL queries.</a:t>
            </a:r>
          </a:p>
        </p:txBody>
      </p:sp>
    </p:spTree>
    <p:extLst>
      <p:ext uri="{BB962C8B-B14F-4D97-AF65-F5344CB8AC3E}">
        <p14:creationId xmlns:p14="http://schemas.microsoft.com/office/powerpoint/2010/main" val="67967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95853E-FFE7-4779-BA0B-E7B770BE70FD}"/>
              </a:ext>
            </a:extLst>
          </p:cNvPr>
          <p:cNvSpPr txBox="1"/>
          <p:nvPr/>
        </p:nvSpPr>
        <p:spPr>
          <a:xfrm>
            <a:off x="3053687" y="2001251"/>
            <a:ext cx="6107372" cy="2862322"/>
          </a:xfrm>
          <a:prstGeom prst="rect">
            <a:avLst/>
          </a:prstGeom>
          <a:noFill/>
        </p:spPr>
        <p:txBody>
          <a:bodyPr wrap="square">
            <a:spAutoFit/>
          </a:bodyPr>
          <a:lstStyle/>
          <a:p>
            <a:r>
              <a:rPr lang="en-US" b="1" dirty="0"/>
              <a:t>What is a NoSQL database?</a:t>
            </a:r>
          </a:p>
          <a:p>
            <a:r>
              <a:rPr lang="en-US" dirty="0">
                <a:hlinkClick r:id="rId2"/>
              </a:rPr>
              <a:t>NoSQL</a:t>
            </a:r>
            <a:r>
              <a:rPr lang="en-US" dirty="0"/>
              <a:t> is a non-relational database, meaning it allows different structures than a SQL database (not rows and columns) and more flexibility to use a format that best fits the data. The term “NoSQL” was not coined until the early 2000s. It doesn’t mean the systems don’t use SQL, as NoSQL databases do sometimes support some SQL commands. More accurately, “NoSQL” is sometimes defined as “not only SQL.”</a:t>
            </a:r>
          </a:p>
        </p:txBody>
      </p:sp>
    </p:spTree>
    <p:extLst>
      <p:ext uri="{BB962C8B-B14F-4D97-AF65-F5344CB8AC3E}">
        <p14:creationId xmlns:p14="http://schemas.microsoft.com/office/powerpoint/2010/main" val="240265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81AC305-8DA5-4553-8639-C18F59F3A555}"/>
              </a:ext>
            </a:extLst>
          </p:cNvPr>
          <p:cNvGraphicFramePr>
            <a:graphicFrameLocks noGrp="1"/>
          </p:cNvGraphicFramePr>
          <p:nvPr>
            <p:extLst>
              <p:ext uri="{D42A27DB-BD31-4B8C-83A1-F6EECF244321}">
                <p14:modId xmlns:p14="http://schemas.microsoft.com/office/powerpoint/2010/main" val="256500270"/>
              </p:ext>
            </p:extLst>
          </p:nvPr>
        </p:nvGraphicFramePr>
        <p:xfrm>
          <a:off x="600502" y="314816"/>
          <a:ext cx="10549719" cy="6171064"/>
        </p:xfrm>
        <a:graphic>
          <a:graphicData uri="http://schemas.openxmlformats.org/drawingml/2006/table">
            <a:tbl>
              <a:tblPr>
                <a:tableStyleId>{0505E3EF-67EA-436B-97B2-0124C06EBD24}</a:tableStyleId>
              </a:tblPr>
              <a:tblGrid>
                <a:gridCol w="3516573">
                  <a:extLst>
                    <a:ext uri="{9D8B030D-6E8A-4147-A177-3AD203B41FA5}">
                      <a16:colId xmlns:a16="http://schemas.microsoft.com/office/drawing/2014/main" val="2164635729"/>
                    </a:ext>
                  </a:extLst>
                </a:gridCol>
                <a:gridCol w="3516573">
                  <a:extLst>
                    <a:ext uri="{9D8B030D-6E8A-4147-A177-3AD203B41FA5}">
                      <a16:colId xmlns:a16="http://schemas.microsoft.com/office/drawing/2014/main" val="2780844068"/>
                    </a:ext>
                  </a:extLst>
                </a:gridCol>
                <a:gridCol w="3516573">
                  <a:extLst>
                    <a:ext uri="{9D8B030D-6E8A-4147-A177-3AD203B41FA5}">
                      <a16:colId xmlns:a16="http://schemas.microsoft.com/office/drawing/2014/main" val="1093521327"/>
                    </a:ext>
                  </a:extLst>
                </a:gridCol>
              </a:tblGrid>
              <a:tr h="146608">
                <a:tc>
                  <a:txBody>
                    <a:bodyPr/>
                    <a:lstStyle/>
                    <a:p>
                      <a:endParaRPr lang="en-US" sz="1200" b="1" dirty="0"/>
                    </a:p>
                  </a:txBody>
                  <a:tcPr marL="22176" marR="22176" marT="11088" marB="11088" anchor="ctr"/>
                </a:tc>
                <a:tc>
                  <a:txBody>
                    <a:bodyPr/>
                    <a:lstStyle/>
                    <a:p>
                      <a:r>
                        <a:rPr lang="en-US" sz="1200" b="1"/>
                        <a:t>SQL Databases</a:t>
                      </a:r>
                    </a:p>
                  </a:txBody>
                  <a:tcPr marL="22176" marR="22176" marT="11088" marB="11088" anchor="ctr"/>
                </a:tc>
                <a:tc>
                  <a:txBody>
                    <a:bodyPr/>
                    <a:lstStyle/>
                    <a:p>
                      <a:r>
                        <a:rPr lang="en-US" sz="1200" b="1"/>
                        <a:t>NoSQL Databases</a:t>
                      </a:r>
                    </a:p>
                  </a:txBody>
                  <a:tcPr marL="22176" marR="22176" marT="11088" marB="11088" anchor="ctr"/>
                </a:tc>
                <a:extLst>
                  <a:ext uri="{0D108BD9-81ED-4DB2-BD59-A6C34878D82A}">
                    <a16:rowId xmlns:a16="http://schemas.microsoft.com/office/drawing/2014/main" val="1838792492"/>
                  </a:ext>
                </a:extLst>
              </a:tr>
              <a:tr h="806349">
                <a:tc>
                  <a:txBody>
                    <a:bodyPr/>
                    <a:lstStyle/>
                    <a:p>
                      <a:r>
                        <a:rPr lang="en-US" sz="1200" b="1" dirty="0"/>
                        <a:t>Data Storage Model</a:t>
                      </a:r>
                    </a:p>
                  </a:txBody>
                  <a:tcPr marL="22176" marR="22176" marT="11088" marB="11088" anchor="ctr"/>
                </a:tc>
                <a:tc>
                  <a:txBody>
                    <a:bodyPr/>
                    <a:lstStyle/>
                    <a:p>
                      <a:r>
                        <a:rPr lang="en-US" sz="1200" b="1" dirty="0"/>
                        <a:t>Tables with fixed rows and columns</a:t>
                      </a:r>
                    </a:p>
                  </a:txBody>
                  <a:tcPr marL="22176" marR="22176" marT="11088" marB="11088" anchor="ctr"/>
                </a:tc>
                <a:tc>
                  <a:txBody>
                    <a:bodyPr/>
                    <a:lstStyle/>
                    <a:p>
                      <a:r>
                        <a:rPr lang="en-US" sz="1200" b="1"/>
                        <a:t>Document: JSON documents, Key-value: key-value pairs, Wide-column: tables with rows and dynamic columns, Graph: nodes and edges</a:t>
                      </a:r>
                    </a:p>
                  </a:txBody>
                  <a:tcPr marL="22176" marR="22176" marT="11088" marB="11088" anchor="ctr"/>
                </a:tc>
                <a:extLst>
                  <a:ext uri="{0D108BD9-81ED-4DB2-BD59-A6C34878D82A}">
                    <a16:rowId xmlns:a16="http://schemas.microsoft.com/office/drawing/2014/main" val="2624698420"/>
                  </a:ext>
                </a:extLst>
              </a:tr>
              <a:tr h="696392">
                <a:tc>
                  <a:txBody>
                    <a:bodyPr/>
                    <a:lstStyle/>
                    <a:p>
                      <a:r>
                        <a:rPr lang="en-US" sz="1200" b="1" dirty="0"/>
                        <a:t>Development History</a:t>
                      </a:r>
                    </a:p>
                  </a:txBody>
                  <a:tcPr marL="22176" marR="22176" marT="11088" marB="11088" anchor="ctr"/>
                </a:tc>
                <a:tc>
                  <a:txBody>
                    <a:bodyPr/>
                    <a:lstStyle/>
                    <a:p>
                      <a:r>
                        <a:rPr lang="en-US" sz="1200" b="1" dirty="0"/>
                        <a:t>Developed in the 1970s with a focus on reducing data duplication</a:t>
                      </a:r>
                    </a:p>
                  </a:txBody>
                  <a:tcPr marL="22176" marR="22176" marT="11088" marB="11088" anchor="ctr"/>
                </a:tc>
                <a:tc>
                  <a:txBody>
                    <a:bodyPr/>
                    <a:lstStyle/>
                    <a:p>
                      <a:r>
                        <a:rPr lang="en-US" sz="1200" b="1"/>
                        <a:t>Developed in the late 2000s with a focus on scaling and allowing for rapid application change driven by agile and DevOps practices.</a:t>
                      </a:r>
                    </a:p>
                  </a:txBody>
                  <a:tcPr marL="22176" marR="22176" marT="11088" marB="11088" anchor="ctr"/>
                </a:tc>
                <a:extLst>
                  <a:ext uri="{0D108BD9-81ED-4DB2-BD59-A6C34878D82A}">
                    <a16:rowId xmlns:a16="http://schemas.microsoft.com/office/drawing/2014/main" val="347017529"/>
                  </a:ext>
                </a:extLst>
              </a:tr>
              <a:tr h="916305">
                <a:tc>
                  <a:txBody>
                    <a:bodyPr/>
                    <a:lstStyle/>
                    <a:p>
                      <a:r>
                        <a:rPr lang="en-US" sz="1200" b="1" dirty="0"/>
                        <a:t>Examples</a:t>
                      </a:r>
                    </a:p>
                  </a:txBody>
                  <a:tcPr marL="22176" marR="22176" marT="11088" marB="11088" anchor="ctr"/>
                </a:tc>
                <a:tc>
                  <a:txBody>
                    <a:bodyPr/>
                    <a:lstStyle/>
                    <a:p>
                      <a:r>
                        <a:rPr lang="en-US" sz="1200" b="1" dirty="0"/>
                        <a:t>Oracle, MySQL, Microsoft SQL Server, and PostgreSQL</a:t>
                      </a:r>
                    </a:p>
                  </a:txBody>
                  <a:tcPr marL="22176" marR="22176" marT="11088" marB="11088" anchor="ctr"/>
                </a:tc>
                <a:tc>
                  <a:txBody>
                    <a:bodyPr/>
                    <a:lstStyle/>
                    <a:p>
                      <a:r>
                        <a:rPr lang="en-US" sz="1200" b="1"/>
                        <a:t>Document: MongoDB and CouchDB, Key-value: Redis and DynamoDB, Wide-column: Cassandra and HBase, Graph: Neo4j and Amazon Neptune</a:t>
                      </a:r>
                    </a:p>
                  </a:txBody>
                  <a:tcPr marL="22176" marR="22176" marT="11088" marB="11088" anchor="ctr"/>
                </a:tc>
                <a:extLst>
                  <a:ext uri="{0D108BD9-81ED-4DB2-BD59-A6C34878D82A}">
                    <a16:rowId xmlns:a16="http://schemas.microsoft.com/office/drawing/2014/main" val="3591430008"/>
                  </a:ext>
                </a:extLst>
              </a:tr>
              <a:tr h="1356130">
                <a:tc>
                  <a:txBody>
                    <a:bodyPr/>
                    <a:lstStyle/>
                    <a:p>
                      <a:r>
                        <a:rPr lang="en-US" sz="1200" b="1"/>
                        <a:t>Primary Purpose</a:t>
                      </a:r>
                    </a:p>
                  </a:txBody>
                  <a:tcPr marL="22176" marR="22176" marT="11088" marB="11088" anchor="ctr"/>
                </a:tc>
                <a:tc>
                  <a:txBody>
                    <a:bodyPr/>
                    <a:lstStyle/>
                    <a:p>
                      <a:r>
                        <a:rPr lang="en-US" sz="1200" b="1" dirty="0"/>
                        <a:t>General purpose</a:t>
                      </a:r>
                    </a:p>
                  </a:txBody>
                  <a:tcPr marL="22176" marR="22176" marT="11088" marB="11088" anchor="ctr"/>
                </a:tc>
                <a:tc>
                  <a:txBody>
                    <a:bodyPr/>
                    <a:lstStyle/>
                    <a:p>
                      <a:r>
                        <a:rPr lang="en-US" sz="1200" b="1" dirty="0"/>
                        <a:t>Document: general purpose, Key-value: large amounts of data with simple lookup queries, Wide-column: large amounts of data with predictable query patterns, Graph: analyzing and traversing relationships between connected data</a:t>
                      </a:r>
                    </a:p>
                  </a:txBody>
                  <a:tcPr marL="22176" marR="22176" marT="11088" marB="11088" anchor="ctr"/>
                </a:tc>
                <a:extLst>
                  <a:ext uri="{0D108BD9-81ED-4DB2-BD59-A6C34878D82A}">
                    <a16:rowId xmlns:a16="http://schemas.microsoft.com/office/drawing/2014/main" val="1937563812"/>
                  </a:ext>
                </a:extLst>
              </a:tr>
              <a:tr h="146608">
                <a:tc>
                  <a:txBody>
                    <a:bodyPr/>
                    <a:lstStyle/>
                    <a:p>
                      <a:r>
                        <a:rPr lang="en-US" sz="1200" b="1"/>
                        <a:t>Schemas</a:t>
                      </a:r>
                    </a:p>
                  </a:txBody>
                  <a:tcPr marL="22176" marR="22176" marT="11088" marB="11088" anchor="ctr"/>
                </a:tc>
                <a:tc>
                  <a:txBody>
                    <a:bodyPr/>
                    <a:lstStyle/>
                    <a:p>
                      <a:r>
                        <a:rPr lang="en-US" sz="1200" b="1"/>
                        <a:t>Rigid</a:t>
                      </a:r>
                    </a:p>
                  </a:txBody>
                  <a:tcPr marL="22176" marR="22176" marT="11088" marB="11088" anchor="ctr"/>
                </a:tc>
                <a:tc>
                  <a:txBody>
                    <a:bodyPr/>
                    <a:lstStyle/>
                    <a:p>
                      <a:r>
                        <a:rPr lang="en-US" sz="1200" b="1"/>
                        <a:t>Flexible</a:t>
                      </a:r>
                    </a:p>
                  </a:txBody>
                  <a:tcPr marL="22176" marR="22176" marT="11088" marB="11088" anchor="ctr"/>
                </a:tc>
                <a:extLst>
                  <a:ext uri="{0D108BD9-81ED-4DB2-BD59-A6C34878D82A}">
                    <a16:rowId xmlns:a16="http://schemas.microsoft.com/office/drawing/2014/main" val="3805068119"/>
                  </a:ext>
                </a:extLst>
              </a:tr>
              <a:tr h="366522">
                <a:tc>
                  <a:txBody>
                    <a:bodyPr/>
                    <a:lstStyle/>
                    <a:p>
                      <a:r>
                        <a:rPr lang="en-US" sz="1200" b="1"/>
                        <a:t>Scaling</a:t>
                      </a:r>
                    </a:p>
                  </a:txBody>
                  <a:tcPr marL="22176" marR="22176" marT="11088" marB="11088" anchor="ctr"/>
                </a:tc>
                <a:tc>
                  <a:txBody>
                    <a:bodyPr/>
                    <a:lstStyle/>
                    <a:p>
                      <a:r>
                        <a:rPr lang="en-US" sz="1200" b="1"/>
                        <a:t>Vertical (scale-up with a larger server)</a:t>
                      </a:r>
                    </a:p>
                  </a:txBody>
                  <a:tcPr marL="22176" marR="22176" marT="11088" marB="11088" anchor="ctr"/>
                </a:tc>
                <a:tc>
                  <a:txBody>
                    <a:bodyPr/>
                    <a:lstStyle/>
                    <a:p>
                      <a:r>
                        <a:rPr lang="en-US" sz="1200" b="1" dirty="0"/>
                        <a:t>Horizontal (scale-out across commodity servers)</a:t>
                      </a:r>
                    </a:p>
                  </a:txBody>
                  <a:tcPr marL="22176" marR="22176" marT="11088" marB="11088" anchor="ctr"/>
                </a:tc>
                <a:extLst>
                  <a:ext uri="{0D108BD9-81ED-4DB2-BD59-A6C34878D82A}">
                    <a16:rowId xmlns:a16="http://schemas.microsoft.com/office/drawing/2014/main" val="2979277490"/>
                  </a:ext>
                </a:extLst>
              </a:tr>
              <a:tr h="586435">
                <a:tc>
                  <a:txBody>
                    <a:bodyPr/>
                    <a:lstStyle/>
                    <a:p>
                      <a:r>
                        <a:rPr lang="en-US" sz="1200" b="1"/>
                        <a:t>Multi-Record ACID Transactions</a:t>
                      </a:r>
                    </a:p>
                  </a:txBody>
                  <a:tcPr marL="22176" marR="22176" marT="11088" marB="11088" anchor="ctr"/>
                </a:tc>
                <a:tc>
                  <a:txBody>
                    <a:bodyPr/>
                    <a:lstStyle/>
                    <a:p>
                      <a:r>
                        <a:rPr lang="en-US" sz="1200" b="1"/>
                        <a:t>Supported</a:t>
                      </a:r>
                    </a:p>
                  </a:txBody>
                  <a:tcPr marL="22176" marR="22176" marT="11088" marB="11088" anchor="ctr"/>
                </a:tc>
                <a:tc>
                  <a:txBody>
                    <a:bodyPr/>
                    <a:lstStyle/>
                    <a:p>
                      <a:r>
                        <a:rPr lang="en-US" sz="1200" b="1" dirty="0"/>
                        <a:t>Most do not support multi-record ACID transactions. However, some — like MongoDB — do.</a:t>
                      </a:r>
                    </a:p>
                  </a:txBody>
                  <a:tcPr marL="22176" marR="22176" marT="11088" marB="11088" anchor="ctr"/>
                </a:tc>
                <a:extLst>
                  <a:ext uri="{0D108BD9-81ED-4DB2-BD59-A6C34878D82A}">
                    <a16:rowId xmlns:a16="http://schemas.microsoft.com/office/drawing/2014/main" val="4036786604"/>
                  </a:ext>
                </a:extLst>
              </a:tr>
              <a:tr h="146608">
                <a:tc>
                  <a:txBody>
                    <a:bodyPr/>
                    <a:lstStyle/>
                    <a:p>
                      <a:r>
                        <a:rPr lang="en-US" sz="1200" b="1"/>
                        <a:t>Joins</a:t>
                      </a:r>
                    </a:p>
                  </a:txBody>
                  <a:tcPr marL="22176" marR="22176" marT="11088" marB="11088" anchor="ctr"/>
                </a:tc>
                <a:tc>
                  <a:txBody>
                    <a:bodyPr/>
                    <a:lstStyle/>
                    <a:p>
                      <a:r>
                        <a:rPr lang="en-US" sz="1200" b="1"/>
                        <a:t>Typically required</a:t>
                      </a:r>
                    </a:p>
                  </a:txBody>
                  <a:tcPr marL="22176" marR="22176" marT="11088" marB="11088" anchor="ctr"/>
                </a:tc>
                <a:tc>
                  <a:txBody>
                    <a:bodyPr/>
                    <a:lstStyle/>
                    <a:p>
                      <a:r>
                        <a:rPr lang="en-US" sz="1200" b="1" dirty="0"/>
                        <a:t>Typically not required</a:t>
                      </a:r>
                    </a:p>
                  </a:txBody>
                  <a:tcPr marL="22176" marR="22176" marT="11088" marB="11088" anchor="ctr"/>
                </a:tc>
                <a:extLst>
                  <a:ext uri="{0D108BD9-81ED-4DB2-BD59-A6C34878D82A}">
                    <a16:rowId xmlns:a16="http://schemas.microsoft.com/office/drawing/2014/main" val="1612992728"/>
                  </a:ext>
                </a:extLst>
              </a:tr>
              <a:tr h="806349">
                <a:tc>
                  <a:txBody>
                    <a:bodyPr/>
                    <a:lstStyle/>
                    <a:p>
                      <a:r>
                        <a:rPr lang="en-US" sz="1200" b="1" dirty="0"/>
                        <a:t>Data to Object Mapping</a:t>
                      </a:r>
                    </a:p>
                  </a:txBody>
                  <a:tcPr marL="22176" marR="22176" marT="11088" marB="11088" anchor="ctr"/>
                </a:tc>
                <a:tc>
                  <a:txBody>
                    <a:bodyPr/>
                    <a:lstStyle/>
                    <a:p>
                      <a:r>
                        <a:rPr lang="en-US" sz="1200" b="1"/>
                        <a:t>Requires ORM (object-relational mapping)</a:t>
                      </a:r>
                    </a:p>
                  </a:txBody>
                  <a:tcPr marL="22176" marR="22176" marT="11088" marB="11088" anchor="ctr"/>
                </a:tc>
                <a:tc>
                  <a:txBody>
                    <a:bodyPr/>
                    <a:lstStyle/>
                    <a:p>
                      <a:r>
                        <a:rPr lang="en-US" sz="1200" b="1" dirty="0"/>
                        <a:t>Many do not require ORMs. MongoDB documents map directly to data structures in most popular programming languages.</a:t>
                      </a:r>
                    </a:p>
                  </a:txBody>
                  <a:tcPr marL="22176" marR="22176" marT="11088" marB="11088" anchor="ctr"/>
                </a:tc>
                <a:extLst>
                  <a:ext uri="{0D108BD9-81ED-4DB2-BD59-A6C34878D82A}">
                    <a16:rowId xmlns:a16="http://schemas.microsoft.com/office/drawing/2014/main" val="2444946496"/>
                  </a:ext>
                </a:extLst>
              </a:tr>
            </a:tbl>
          </a:graphicData>
        </a:graphic>
      </p:graphicFrame>
    </p:spTree>
    <p:extLst>
      <p:ext uri="{BB962C8B-B14F-4D97-AF65-F5344CB8AC3E}">
        <p14:creationId xmlns:p14="http://schemas.microsoft.com/office/powerpoint/2010/main" val="96056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A7C7FE-E9DD-476C-BC21-6D598EA887B3}"/>
              </a:ext>
            </a:extLst>
          </p:cNvPr>
          <p:cNvSpPr txBox="1"/>
          <p:nvPr/>
        </p:nvSpPr>
        <p:spPr>
          <a:xfrm>
            <a:off x="1828800" y="1211198"/>
            <a:ext cx="7397087" cy="3877985"/>
          </a:xfrm>
          <a:prstGeom prst="rect">
            <a:avLst/>
          </a:prstGeom>
          <a:noFill/>
        </p:spPr>
        <p:txBody>
          <a:bodyPr wrap="square">
            <a:spAutoFit/>
          </a:bodyPr>
          <a:lstStyle/>
          <a:p>
            <a:r>
              <a:rPr lang="en-US" sz="2400" b="1" dirty="0">
                <a:effectLst/>
                <a:latin typeface="Arial" panose="020B0604020202020204" pitchFamily="34" charset="0"/>
              </a:rPr>
              <a:t>Mongo dB</a:t>
            </a:r>
            <a:r>
              <a:rPr lang="en-US" dirty="0">
                <a:effectLst/>
                <a:latin typeface="Arial" panose="020B0604020202020204" pitchFamily="34" charset="0"/>
              </a:rPr>
              <a:t>: </a:t>
            </a:r>
          </a:p>
          <a:p>
            <a:endParaRPr lang="en-US" dirty="0">
              <a:latin typeface="Arial" panose="020B0604020202020204" pitchFamily="34" charset="0"/>
            </a:endParaRPr>
          </a:p>
          <a:p>
            <a:r>
              <a:rPr lang="en-US" dirty="0">
                <a:effectLst/>
                <a:latin typeface="Arial" panose="020B0604020202020204" pitchFamily="34" charset="0"/>
              </a:rPr>
              <a:t>MongoDB is a document-oriented NoSQL</a:t>
            </a:r>
            <a:br>
              <a:rPr lang="en-US" dirty="0"/>
            </a:br>
            <a:r>
              <a:rPr lang="en-US" dirty="0">
                <a:effectLst/>
                <a:latin typeface="Arial" panose="020B0604020202020204" pitchFamily="34" charset="0"/>
              </a:rPr>
              <a:t>database used for high volume data storage. Instead of using tables</a:t>
            </a:r>
            <a:br>
              <a:rPr lang="en-US" dirty="0"/>
            </a:br>
            <a:r>
              <a:rPr lang="en-US" dirty="0">
                <a:effectLst/>
                <a:latin typeface="Arial" panose="020B0604020202020204" pitchFamily="34" charset="0"/>
              </a:rPr>
              <a:t>and rows as in the traditional relational databases, MongoDB makes</a:t>
            </a:r>
            <a:br>
              <a:rPr lang="en-US" dirty="0"/>
            </a:br>
            <a:r>
              <a:rPr lang="en-US" dirty="0">
                <a:effectLst/>
                <a:latin typeface="Arial" panose="020B0604020202020204" pitchFamily="34" charset="0"/>
              </a:rPr>
              <a:t>use of collections and Documents.</a:t>
            </a:r>
          </a:p>
          <a:p>
            <a:br>
              <a:rPr lang="en-US" dirty="0"/>
            </a:br>
            <a:r>
              <a:rPr lang="en-US" sz="2400" b="1" dirty="0">
                <a:effectLst/>
                <a:latin typeface="Arial" panose="020B0604020202020204" pitchFamily="34" charset="0"/>
              </a:rPr>
              <a:t>MySQL </a:t>
            </a:r>
            <a:r>
              <a:rPr lang="en-US" dirty="0">
                <a:effectLst/>
                <a:latin typeface="Arial" panose="020B0604020202020204" pitchFamily="34" charset="0"/>
              </a:rPr>
              <a:t>: MySQL is an open-source relational database management</a:t>
            </a:r>
            <a:br>
              <a:rPr lang="en-US" dirty="0"/>
            </a:br>
            <a:r>
              <a:rPr lang="en-US" dirty="0">
                <a:effectLst/>
                <a:latin typeface="Arial" panose="020B0604020202020204" pitchFamily="34" charset="0"/>
              </a:rPr>
              <a:t>system. A relational database organizes data into one or more data</a:t>
            </a:r>
            <a:br>
              <a:rPr lang="en-US" dirty="0"/>
            </a:br>
            <a:r>
              <a:rPr lang="en-US" dirty="0">
                <a:effectLst/>
                <a:latin typeface="Arial" panose="020B0604020202020204" pitchFamily="34" charset="0"/>
              </a:rPr>
              <a:t>tables in which data types may be related to each other; these</a:t>
            </a:r>
            <a:br>
              <a:rPr lang="en-US" dirty="0"/>
            </a:br>
            <a:r>
              <a:rPr lang="en-US" dirty="0">
                <a:effectLst/>
                <a:latin typeface="Arial" panose="020B0604020202020204" pitchFamily="34" charset="0"/>
              </a:rPr>
              <a:t>relations help structure the data. SQL is a language programmers use</a:t>
            </a:r>
            <a:br>
              <a:rPr lang="en-US" dirty="0"/>
            </a:br>
            <a:r>
              <a:rPr lang="en-US" dirty="0">
                <a:effectLst/>
                <a:latin typeface="Arial" panose="020B0604020202020204" pitchFamily="34" charset="0"/>
              </a:rPr>
              <a:t>to create, modify and extract data from the relational database.</a:t>
            </a:r>
            <a:endParaRPr lang="en-US" dirty="0"/>
          </a:p>
        </p:txBody>
      </p:sp>
      <p:sp>
        <p:nvSpPr>
          <p:cNvPr id="5" name="TextBox 4">
            <a:extLst>
              <a:ext uri="{FF2B5EF4-FFF2-40B4-BE49-F238E27FC236}">
                <a16:creationId xmlns:a16="http://schemas.microsoft.com/office/drawing/2014/main" id="{4FD879E0-A0B6-484E-85EE-7C4496F0FB70}"/>
              </a:ext>
            </a:extLst>
          </p:cNvPr>
          <p:cNvSpPr txBox="1"/>
          <p:nvPr/>
        </p:nvSpPr>
        <p:spPr>
          <a:xfrm>
            <a:off x="3463120" y="272533"/>
            <a:ext cx="6107372" cy="584775"/>
          </a:xfrm>
          <a:prstGeom prst="rect">
            <a:avLst/>
          </a:prstGeom>
          <a:noFill/>
        </p:spPr>
        <p:txBody>
          <a:bodyPr wrap="square">
            <a:spAutoFit/>
          </a:bodyPr>
          <a:lstStyle/>
          <a:p>
            <a:r>
              <a:rPr lang="en-US" sz="3200" b="1" dirty="0">
                <a:effectLst/>
                <a:latin typeface="Arial" panose="020B0604020202020204" pitchFamily="34" charset="0"/>
              </a:rPr>
              <a:t>Mongo dB vs SQL</a:t>
            </a:r>
            <a:endParaRPr lang="en-US" sz="3200" b="1" dirty="0"/>
          </a:p>
        </p:txBody>
      </p:sp>
    </p:spTree>
    <p:extLst>
      <p:ext uri="{BB962C8B-B14F-4D97-AF65-F5344CB8AC3E}">
        <p14:creationId xmlns:p14="http://schemas.microsoft.com/office/powerpoint/2010/main" val="93959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able&#10;&#10;Description automatically generated">
            <a:extLst>
              <a:ext uri="{FF2B5EF4-FFF2-40B4-BE49-F238E27FC236}">
                <a16:creationId xmlns:a16="http://schemas.microsoft.com/office/drawing/2014/main" id="{B54FB0DB-AD52-4242-B90B-8A3DC942E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5" y="1280652"/>
            <a:ext cx="12161905" cy="5142857"/>
          </a:xfrm>
          <a:prstGeom prst="rect">
            <a:avLst/>
          </a:prstGeom>
        </p:spPr>
      </p:pic>
    </p:spTree>
    <p:extLst>
      <p:ext uri="{BB962C8B-B14F-4D97-AF65-F5344CB8AC3E}">
        <p14:creationId xmlns:p14="http://schemas.microsoft.com/office/powerpoint/2010/main" val="342470409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36</TotalTime>
  <Words>585</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Abdelkarim Aridj</dc:creator>
  <cp:lastModifiedBy>Abdelkarim Aridj</cp:lastModifiedBy>
  <cp:revision>1</cp:revision>
  <dcterms:created xsi:type="dcterms:W3CDTF">2022-10-29T20:17:11Z</dcterms:created>
  <dcterms:modified xsi:type="dcterms:W3CDTF">2022-10-29T20:53:45Z</dcterms:modified>
</cp:coreProperties>
</file>