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4"/>
  </p:notesMasterIdLst>
  <p:handoutMasterIdLst>
    <p:handoutMasterId r:id="rId15"/>
  </p:handoutMasterIdLst>
  <p:sldIdLst>
    <p:sldId id="263" r:id="rId4"/>
    <p:sldId id="273" r:id="rId5"/>
    <p:sldId id="276" r:id="rId6"/>
    <p:sldId id="282" r:id="rId7"/>
    <p:sldId id="277" r:id="rId8"/>
    <p:sldId id="278" r:id="rId9"/>
    <p:sldId id="279" r:id="rId10"/>
    <p:sldId id="280" r:id="rId11"/>
    <p:sldId id="281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73"/>
          </p14:sldIdLst>
        </p14:section>
        <p14:section name="Title, main slides" id="{B26F6679-C236-4D3D-BC2F-CAE5ED400718}">
          <p14:sldIdLst>
            <p14:sldId id="276"/>
            <p14:sldId id="282"/>
            <p14:sldId id="277"/>
            <p14:sldId id="278"/>
            <p14:sldId id="279"/>
            <p14:sldId id="280"/>
            <p14:sldId id="281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A8D90-B6C8-E398-B600-694ABB3A233E}" v="73" dt="2025-10-20T09:48:17.770"/>
    <p1510:client id="{875E9C56-B8D9-4195-9B12-C5760BB5387A}" v="621" dt="2025-10-20T09:56:43.866"/>
    <p1510:client id="{E82A460E-DD77-71FB-4C70-2889C7E54C81}" v="27" dt="2025-10-19T13:28:38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20.10.2025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44)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 and short, concise bullet points) </a:t>
            </a:r>
            <a:br>
              <a:rPr lang="it-IT"/>
            </a:br>
            <a:r>
              <a:rPr lang="it-IT" err="1"/>
              <a:t>Only</a:t>
            </a:r>
            <a:r>
              <a:rPr lang="it-IT"/>
              <a:t> </a:t>
            </a:r>
            <a:r>
              <a:rPr lang="it-IT" err="1"/>
              <a:t>topics</a:t>
            </a:r>
            <a:r>
              <a:rPr lang="it-IT"/>
              <a:t> for the 4 min </a:t>
            </a:r>
            <a:r>
              <a:rPr lang="it-IT" err="1"/>
              <a:t>timeslot</a:t>
            </a:r>
            <a:r>
              <a:rPr lang="it-IT"/>
              <a:t>!</a:t>
            </a:r>
            <a:endParaRPr lang="en-GB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the </a:t>
            </a:r>
            <a:r>
              <a:rPr lang="it-IT" err="1"/>
              <a:t>heading</a:t>
            </a:r>
            <a:r>
              <a:rPr lang="it-IT"/>
              <a:t> in the </a:t>
            </a:r>
            <a:r>
              <a:rPr lang="it-IT" err="1"/>
              <a:t>same</a:t>
            </a:r>
            <a:r>
              <a:rPr lang="it-IT"/>
              <a:t> style </a:t>
            </a:r>
            <a:endParaRPr lang="en-GB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F723CD8-462A-000E-7EF5-248D7D8E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F99AC9E3-D885-165C-834F-F3C2B323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  <a:endParaRPr lang="en-GB" dirty="0"/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DB37573B-0D97-E2B2-FE47-D58398E4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9DCA57-DD06-AC71-BA63-5EEB27100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Griid</a:t>
            </a:r>
            <a:r>
              <a:rPr lang="en-GB"/>
              <a:t>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3C3F959-2B9D-9EB1-44CA-0009FEF3A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Griid</a:t>
            </a:r>
            <a:r>
              <a:rPr lang="en-GB"/>
              <a:t>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12. </a:t>
            </a:r>
            <a:r>
              <a:rPr lang="de-DE" err="1"/>
              <a:t>Machine</a:t>
            </a:r>
            <a:r>
              <a:rPr lang="de-DE"/>
              <a:t> </a:t>
            </a:r>
            <a:r>
              <a:rPr lang="de-DE" err="1"/>
              <a:t>Bed</a:t>
            </a:r>
            <a:r>
              <a:rPr lang="de-DE"/>
              <a:t> &amp; Yaw System  </a:t>
            </a:r>
          </a:p>
          <a:p>
            <a:pPr lvl="1"/>
            <a:r>
              <a:rPr lang="de-DE"/>
              <a:t>13. Tower  </a:t>
            </a:r>
          </a:p>
          <a:p>
            <a:pPr lvl="1"/>
            <a:r>
              <a:rPr lang="de-DE"/>
              <a:t>14. </a:t>
            </a:r>
            <a:r>
              <a:rPr lang="de-DE" err="1"/>
              <a:t>Foundation</a:t>
            </a:r>
            <a:r>
              <a:rPr lang="de-DE"/>
              <a:t>  </a:t>
            </a:r>
          </a:p>
          <a:p>
            <a:pPr lvl="1"/>
            <a:r>
              <a:rPr lang="de-DE"/>
              <a:t>15. Storage System 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/>
              <a:t>1.  </a:t>
            </a:r>
            <a:r>
              <a:rPr lang="de-DE" err="1"/>
              <a:t>Windfarm</a:t>
            </a:r>
            <a:r>
              <a:rPr lang="de-DE"/>
              <a:t> Project Development  </a:t>
            </a:r>
          </a:p>
          <a:p>
            <a:pPr lvl="1"/>
            <a:r>
              <a:rPr lang="de-DE"/>
              <a:t>2.  Loads and Dynamics  </a:t>
            </a:r>
          </a:p>
          <a:p>
            <a:pPr lvl="1"/>
            <a:r>
              <a:rPr lang="de-DE"/>
              <a:t>3.  Feedback Controller  </a:t>
            </a:r>
          </a:p>
          <a:p>
            <a:pPr lvl="1"/>
            <a:r>
              <a:rPr lang="de-DE"/>
              <a:t>4.  Lidar-</a:t>
            </a:r>
            <a:r>
              <a:rPr lang="de-DE" err="1"/>
              <a:t>Assisted</a:t>
            </a:r>
            <a:r>
              <a:rPr lang="de-DE"/>
              <a:t> Controller  </a:t>
            </a:r>
          </a:p>
          <a:p>
            <a:pPr lvl="1"/>
            <a:r>
              <a:rPr lang="de-DE"/>
              <a:t>5.  Rotor Blade </a:t>
            </a:r>
            <a:r>
              <a:rPr lang="de-DE" err="1"/>
              <a:t>Aerodynamics</a:t>
            </a:r>
            <a:r>
              <a:rPr lang="de-DE"/>
              <a:t>  </a:t>
            </a:r>
          </a:p>
          <a:p>
            <a:pPr lvl="1"/>
            <a:r>
              <a:rPr lang="de-DE"/>
              <a:t>6.  Rotor Blade </a:t>
            </a:r>
            <a:r>
              <a:rPr lang="de-DE" err="1"/>
              <a:t>Structures</a:t>
            </a:r>
            <a:r>
              <a:rPr lang="de-DE"/>
              <a:t>  </a:t>
            </a:r>
          </a:p>
          <a:p>
            <a:pPr lvl="1"/>
            <a:r>
              <a:rPr lang="de-DE"/>
              <a:t>7.  </a:t>
            </a:r>
            <a:r>
              <a:rPr lang="de-DE" err="1"/>
              <a:t>Electrical</a:t>
            </a:r>
            <a:r>
              <a:rPr lang="de-DE"/>
              <a:t> </a:t>
            </a:r>
            <a:r>
              <a:rPr lang="de-DE" err="1"/>
              <a:t>Drivetrain</a:t>
            </a:r>
            <a:r>
              <a:rPr lang="de-DE"/>
              <a:t> (EDT)  </a:t>
            </a:r>
          </a:p>
          <a:p>
            <a:pPr lvl="1"/>
            <a:r>
              <a:rPr lang="de-DE"/>
              <a:t>8.  </a:t>
            </a:r>
            <a:r>
              <a:rPr lang="de-DE" err="1"/>
              <a:t>Grid</a:t>
            </a:r>
            <a:r>
              <a:rPr lang="de-DE"/>
              <a:t> Code Development (GCD)  </a:t>
            </a:r>
          </a:p>
          <a:p>
            <a:pPr lvl="1"/>
            <a:r>
              <a:rPr lang="de-DE"/>
              <a:t>9.  Rotor Hub &amp; Pitch System  </a:t>
            </a:r>
          </a:p>
          <a:p>
            <a:pPr lvl="1"/>
            <a:r>
              <a:rPr lang="de-DE"/>
              <a:t>10. Rotor </a:t>
            </a:r>
            <a:r>
              <a:rPr lang="de-DE" err="1"/>
              <a:t>Bearing</a:t>
            </a:r>
            <a:r>
              <a:rPr lang="de-DE"/>
              <a:t> System  </a:t>
            </a:r>
          </a:p>
          <a:p>
            <a:pPr lvl="1"/>
            <a:r>
              <a:rPr lang="de-DE"/>
              <a:t>11. </a:t>
            </a:r>
            <a:r>
              <a:rPr lang="de-DE" err="1"/>
              <a:t>Gearbox</a:t>
            </a:r>
            <a:r>
              <a:rPr lang="de-DE"/>
              <a:t>, Brake, Coupling  </a:t>
            </a:r>
          </a:p>
          <a:p>
            <a:pPr lvl="1"/>
            <a:r>
              <a:rPr lang="de-DE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7614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/>
              <a:t>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1"/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  <a:p>
            <a:pPr lvl="0"/>
            <a:r>
              <a:rPr lang="de-DE"/>
              <a:t>X</a:t>
            </a:r>
          </a:p>
          <a:p>
            <a:pPr lvl="1"/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List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contents</a:t>
            </a:r>
            <a:endParaRPr lang="en-GB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67885E4-E783-D155-82AA-DEAB46B2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C8E2D-1BCF-CAC3-CB2B-3E23054C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F9FB92-6D3B-4AA7-32B5-58F306C25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 err="1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</a:t>
            </a: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Syria</a:t>
            </a:r>
            <a:endParaRPr kumimoji="0" lang="en-GB" sz="6600" b="1" i="0" u="none" strike="noStrike" kern="1200" cap="none" spc="0" normalizeH="0" baseline="0" noProof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/>
              <a:t>Weekly report: Team X</a:t>
            </a:r>
            <a:endParaRPr lang="en-GB" sz="400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/>
              <a:t>Week </a:t>
            </a:r>
            <a:r>
              <a:rPr lang="it-IT" sz="2000" err="1"/>
              <a:t>number</a:t>
            </a:r>
            <a:r>
              <a:rPr lang="it-IT" sz="2000"/>
              <a:t>: X</a:t>
            </a:r>
          </a:p>
          <a:p>
            <a:r>
              <a:rPr lang="it-IT" sz="2000"/>
              <a:t>Date: DD/MM/20JJ</a:t>
            </a:r>
          </a:p>
          <a:p>
            <a:r>
              <a:rPr lang="it-IT" sz="200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First slide for groups</a:t>
            </a:r>
            <a:endParaRPr lang="en-GB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</a:t>
            </a:r>
            <a:r>
              <a:rPr lang="de-DE" err="1"/>
              <a:t>name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presenter</a:t>
            </a:r>
            <a:r>
              <a:rPr lang="de-DE"/>
              <a:t> / </a:t>
            </a:r>
            <a:r>
              <a:rPr lang="de-DE" err="1"/>
              <a:t>other</a:t>
            </a:r>
            <a:r>
              <a:rPr lang="de-DE"/>
              <a:t> </a:t>
            </a:r>
            <a:r>
              <a:rPr lang="de-DE" err="1"/>
              <a:t>group</a:t>
            </a:r>
            <a:r>
              <a:rPr lang="de-DE"/>
              <a:t> </a:t>
            </a:r>
            <a:r>
              <a:rPr lang="de-DE" err="1"/>
              <a:t>members</a:t>
            </a:r>
            <a:r>
              <a:rPr lang="de-DE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413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, 20)</a:t>
            </a:r>
          </a:p>
          <a:p>
            <a:pPr lvl="1"/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Use [1], [2], [3] for </a:t>
            </a:r>
            <a:r>
              <a:rPr lang="it-IT" err="1"/>
              <a:t>everything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from a source (</a:t>
            </a:r>
            <a:r>
              <a:rPr lang="it-IT" err="1"/>
              <a:t>numbers</a:t>
            </a:r>
            <a:r>
              <a:rPr lang="it-IT"/>
              <a:t> </a:t>
            </a:r>
            <a:r>
              <a:rPr lang="it-IT" err="1"/>
              <a:t>should</a:t>
            </a:r>
            <a:r>
              <a:rPr lang="it-IT"/>
              <a:t> be the </a:t>
            </a:r>
            <a:r>
              <a:rPr lang="it-IT" err="1"/>
              <a:t>same</a:t>
            </a:r>
            <a:r>
              <a:rPr lang="it-IT"/>
              <a:t> like in the </a:t>
            </a:r>
            <a:r>
              <a:rPr lang="it-IT" err="1"/>
              <a:t>bibliography</a:t>
            </a:r>
            <a:r>
              <a:rPr lang="it-IT"/>
              <a:t>) (</a:t>
            </a:r>
            <a:r>
              <a:rPr lang="it-IT" err="1"/>
              <a:t>incl</a:t>
            </a:r>
            <a:r>
              <a:rPr lang="it-IT"/>
              <a:t>. pictures /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created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by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own</a:t>
            </a:r>
            <a:r>
              <a:rPr lang="it-IT"/>
              <a:t>, </a:t>
            </a:r>
            <a:r>
              <a:rPr lang="it-IT" err="1"/>
              <a:t>declare</a:t>
            </a:r>
            <a:r>
              <a:rPr lang="it-IT"/>
              <a:t> </a:t>
            </a:r>
            <a:r>
              <a:rPr lang="it-IT" err="1"/>
              <a:t>them</a:t>
            </a:r>
            <a:r>
              <a:rPr lang="it-IT"/>
              <a:t> </a:t>
            </a:r>
            <a:r>
              <a:rPr lang="it-IT" err="1"/>
              <a:t>as</a:t>
            </a:r>
            <a:r>
              <a:rPr lang="it-IT"/>
              <a:t> a </a:t>
            </a:r>
            <a:r>
              <a:rPr lang="it-IT" err="1"/>
              <a:t>thing</a:t>
            </a:r>
            <a:r>
              <a:rPr lang="it-IT"/>
              <a:t> </a:t>
            </a:r>
            <a:r>
              <a:rPr lang="it-IT" err="1"/>
              <a:t>you’ve</a:t>
            </a:r>
            <a:r>
              <a:rPr lang="it-IT"/>
              <a:t> </a:t>
            </a:r>
            <a:r>
              <a:rPr lang="it-IT" err="1"/>
              <a:t>done</a:t>
            </a:r>
            <a:r>
              <a:rPr lang="it-IT"/>
              <a:t> ) [Style </a:t>
            </a:r>
            <a:r>
              <a:rPr lang="it-IT" err="1"/>
              <a:t>Aptos</a:t>
            </a:r>
            <a:r>
              <a:rPr lang="it-IT"/>
              <a:t>/14]</a:t>
            </a:r>
            <a:endParaRPr lang="en-GB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</a:t>
            </a:r>
            <a:r>
              <a:rPr lang="it-IT" b="1"/>
              <a:t>BUT</a:t>
            </a:r>
          </a:p>
          <a:p>
            <a:pPr algn="ctr"/>
            <a:r>
              <a:rPr lang="it-IT"/>
              <a:t>an </a:t>
            </a:r>
            <a:r>
              <a:rPr lang="it-IT" err="1"/>
              <a:t>intial</a:t>
            </a:r>
            <a:r>
              <a:rPr lang="it-IT"/>
              <a:t> slide with </a:t>
            </a:r>
            <a:r>
              <a:rPr lang="it-IT" err="1"/>
              <a:t>all</a:t>
            </a:r>
            <a:r>
              <a:rPr lang="it-IT"/>
              <a:t> the tasks </a:t>
            </a:r>
            <a:r>
              <a:rPr lang="it-IT" err="1"/>
              <a:t>completed</a:t>
            </a:r>
            <a:r>
              <a:rPr lang="it-IT"/>
              <a:t> for the week </a:t>
            </a:r>
            <a:r>
              <a:rPr lang="it-IT" err="1"/>
              <a:t>should</a:t>
            </a:r>
            <a:r>
              <a:rPr lang="it-IT"/>
              <a:t> </a:t>
            </a:r>
            <a:r>
              <a:rPr lang="it-IT" err="1"/>
              <a:t>always</a:t>
            </a:r>
            <a:r>
              <a:rPr lang="it-IT"/>
              <a:t> be </a:t>
            </a:r>
            <a:r>
              <a:rPr lang="it-IT" err="1"/>
              <a:t>included</a:t>
            </a:r>
            <a:br>
              <a:rPr lang="it-IT"/>
            </a:br>
            <a:r>
              <a:rPr lang="it-IT"/>
              <a:t>Use the </a:t>
            </a:r>
            <a:r>
              <a:rPr lang="it-IT" err="1"/>
              <a:t>same</a:t>
            </a:r>
            <a:r>
              <a:rPr lang="it-IT"/>
              <a:t> style, do </a:t>
            </a:r>
            <a:r>
              <a:rPr lang="it-IT" err="1"/>
              <a:t>not</a:t>
            </a:r>
            <a:r>
              <a:rPr lang="it-IT"/>
              <a:t> </a:t>
            </a:r>
            <a:r>
              <a:rPr lang="it-IT" err="1"/>
              <a:t>write</a:t>
            </a:r>
            <a:r>
              <a:rPr lang="it-IT"/>
              <a:t> more text </a:t>
            </a:r>
            <a:r>
              <a:rPr lang="it-IT" err="1"/>
              <a:t>than</a:t>
            </a:r>
            <a:r>
              <a:rPr lang="it-IT"/>
              <a:t> </a:t>
            </a:r>
            <a:r>
              <a:rPr lang="it-IT" err="1"/>
              <a:t>necessary</a:t>
            </a:r>
            <a:r>
              <a:rPr lang="it-IT"/>
              <a:t> (short, concise bullet points are </a:t>
            </a:r>
            <a:r>
              <a:rPr lang="it-IT" err="1"/>
              <a:t>often</a:t>
            </a:r>
            <a:r>
              <a:rPr lang="it-IT"/>
              <a:t> </a:t>
            </a:r>
            <a:r>
              <a:rPr lang="it-IT" err="1"/>
              <a:t>enough</a:t>
            </a:r>
            <a:r>
              <a:rPr lang="it-IT"/>
              <a:t>)</a:t>
            </a:r>
            <a:endParaRPr lang="en-GB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1482-13B3-7966-1561-2C8B2003D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Griid</a:t>
            </a:r>
            <a:r>
              <a:rPr lang="en-GB"/>
              <a:t>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1. Title, </a:t>
            </a:r>
            <a:r>
              <a:rPr lang="de-DE" err="1"/>
              <a:t>example</a:t>
            </a:r>
            <a:r>
              <a:rPr lang="de-DE"/>
              <a:t>: Tasks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r>
              <a:rPr lang="de-DE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EA9CB-B1EE-CFAC-27F3-660C96CCE99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D76212E-595F-8FDE-68F7-2E6E66B12C9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  <a:endParaRPr lang="en-GB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EC1C72B-520F-895C-E231-0C0AC5B74FD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22)</a:t>
            </a:r>
          </a:p>
          <a:p>
            <a:pPr lvl="1"/>
            <a:r>
              <a:rPr lang="de-DE" err="1"/>
              <a:t>efgh</a:t>
            </a:r>
            <a:r>
              <a:rPr lang="de-DE"/>
              <a:t> (</a:t>
            </a:r>
            <a:r>
              <a:rPr lang="de-DE" err="1"/>
              <a:t>Aptos</a:t>
            </a:r>
            <a:r>
              <a:rPr lang="de-DE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an </a:t>
            </a:r>
            <a:r>
              <a:rPr lang="it-IT" err="1"/>
              <a:t>example</a:t>
            </a:r>
            <a:r>
              <a:rPr lang="it-IT"/>
              <a:t> BUT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use </a:t>
            </a:r>
            <a:r>
              <a:rPr lang="it-IT" err="1"/>
              <a:t>underpoints</a:t>
            </a:r>
            <a:r>
              <a:rPr lang="it-IT"/>
              <a:t> </a:t>
            </a:r>
            <a:r>
              <a:rPr lang="it-IT" err="1"/>
              <a:t>please</a:t>
            </a:r>
            <a:r>
              <a:rPr lang="it-IT"/>
              <a:t> with the i, ii, iii….</a:t>
            </a:r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5E503-ABFD-2524-8ED8-4D081D587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Griid</a:t>
            </a:r>
            <a:r>
              <a:rPr lang="en-GB"/>
              <a:t>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/>
              <a:t>1-i. </a:t>
            </a:r>
            <a:r>
              <a:rPr lang="de-DE" err="1"/>
              <a:t>Example</a:t>
            </a:r>
            <a:r>
              <a:rPr lang="de-DE"/>
              <a:t>: </a:t>
            </a:r>
            <a:r>
              <a:rPr lang="de-DE" err="1"/>
              <a:t>Drawings</a:t>
            </a:r>
            <a:r>
              <a:rPr lang="de-DE"/>
              <a:t> </a:t>
            </a:r>
            <a:r>
              <a:rPr lang="de-DE" err="1"/>
              <a:t>from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week</a:t>
            </a:r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err="1"/>
              <a:t>Abcd</a:t>
            </a:r>
            <a:endParaRPr lang="de-DE"/>
          </a:p>
          <a:p>
            <a:pPr lvl="1"/>
            <a:r>
              <a:rPr lang="de-DE" err="1"/>
              <a:t>efgh</a:t>
            </a:r>
            <a:endParaRPr lang="de-DE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9E45A9B0-40B3-EFC2-CB05-B97B489810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Josef Remberger / </a:t>
            </a:r>
            <a:r>
              <a:rPr lang="de-DE" sz="1200"/>
              <a:t>Vijay </a:t>
            </a:r>
            <a:r>
              <a:rPr lang="de-DE" sz="1200" err="1"/>
              <a:t>Simha</a:t>
            </a:r>
            <a:r>
              <a:rPr lang="de-DE" sz="1200"/>
              <a:t> Reddy </a:t>
            </a:r>
            <a:r>
              <a:rPr lang="de-DE" sz="1200" err="1"/>
              <a:t>Bogala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28AAC8-E669-1830-0A00-393A964F7A63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BFD677-607D-9782-7D8A-336E8D783CE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52B7675F-8814-B0C2-8286-8B8DAC85037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err="1"/>
              <a:t>Add</a:t>
            </a:r>
            <a:r>
              <a:rPr lang="it-IT" sz="1400"/>
              <a:t> a link to the </a:t>
            </a:r>
            <a:r>
              <a:rPr lang="it-IT" sz="1400" err="1"/>
              <a:t>reference</a:t>
            </a:r>
            <a:r>
              <a:rPr lang="it-IT" sz="1400"/>
              <a:t> </a:t>
            </a:r>
            <a:r>
              <a:rPr lang="it-IT" sz="1400" err="1"/>
              <a:t>number</a:t>
            </a:r>
            <a:r>
              <a:rPr lang="it-IT" sz="1400"/>
              <a:t> </a:t>
            </a:r>
            <a:r>
              <a:rPr lang="it-IT" sz="1400" err="1"/>
              <a:t>that</a:t>
            </a:r>
            <a:r>
              <a:rPr lang="it-IT" sz="1400"/>
              <a:t> </a:t>
            </a:r>
            <a:r>
              <a:rPr lang="it-IT" sz="1400" err="1"/>
              <a:t>goes</a:t>
            </a:r>
            <a:r>
              <a:rPr lang="it-IT" sz="1400"/>
              <a:t> to the last slide: highlight the </a:t>
            </a:r>
            <a:r>
              <a:rPr lang="it-IT" sz="1400" err="1"/>
              <a:t>number</a:t>
            </a:r>
            <a:r>
              <a:rPr lang="it-IT" sz="1400"/>
              <a:t>-&gt;</a:t>
            </a:r>
            <a:r>
              <a:rPr lang="it-IT" sz="1400" err="1"/>
              <a:t>right</a:t>
            </a:r>
            <a:r>
              <a:rPr lang="it-IT" sz="1400"/>
              <a:t> click-&gt;</a:t>
            </a:r>
            <a:r>
              <a:rPr lang="it-IT" sz="1400" err="1"/>
              <a:t>select</a:t>
            </a:r>
            <a:r>
              <a:rPr lang="it-IT" sz="1400"/>
              <a:t> link-&gt;place in </a:t>
            </a:r>
            <a:r>
              <a:rPr lang="it-IT" sz="1400" err="1"/>
              <a:t>this</a:t>
            </a:r>
            <a:r>
              <a:rPr lang="it-IT" sz="1400"/>
              <a:t> </a:t>
            </a:r>
            <a:r>
              <a:rPr lang="it-IT" sz="1400" err="1"/>
              <a:t>document</a:t>
            </a:r>
            <a:r>
              <a:rPr lang="it-IT" sz="1400"/>
              <a:t>-&gt;</a:t>
            </a:r>
            <a:r>
              <a:rPr lang="it-IT" sz="1400" err="1"/>
              <a:t>select</a:t>
            </a:r>
            <a:r>
              <a:rPr lang="it-IT" sz="1400"/>
              <a:t> last slide</a:t>
            </a:r>
            <a:endParaRPr lang="en-GB" sz="14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5722C0-AE44-1F16-8E78-87C36A4CA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Griid</a:t>
            </a:r>
            <a:r>
              <a:rPr lang="en-GB"/>
              <a:t>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X. Graph</a:t>
            </a:r>
            <a:endParaRPr lang="en-GB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/>
              <a:t>(</a:t>
            </a:r>
            <a:r>
              <a:rPr lang="it-IT" sz="1100" err="1"/>
              <a:t>Description</a:t>
            </a:r>
            <a:r>
              <a:rPr lang="it-IT" sz="1100"/>
              <a:t> of the </a:t>
            </a:r>
            <a:r>
              <a:rPr lang="it-IT" sz="1100" err="1"/>
              <a:t>graph</a:t>
            </a:r>
            <a:r>
              <a:rPr lang="it-IT" sz="1100"/>
              <a:t>, </a:t>
            </a:r>
            <a:r>
              <a:rPr lang="it-IT" sz="1100" err="1"/>
              <a:t>example</a:t>
            </a:r>
            <a:r>
              <a:rPr lang="it-IT" sz="1100"/>
              <a:t>: </a:t>
            </a:r>
            <a:r>
              <a:rPr lang="it-IT" sz="1100" i="1"/>
              <a:t>power curve power over wind speed</a:t>
            </a:r>
            <a:r>
              <a:rPr lang="it-IT" sz="1100"/>
              <a:t> )</a:t>
            </a:r>
          </a:p>
          <a:p>
            <a:r>
              <a:rPr lang="it-IT" sz="1100"/>
              <a:t>(</a:t>
            </a:r>
            <a:r>
              <a:rPr lang="it-IT" sz="1100" err="1"/>
              <a:t>Citation</a:t>
            </a:r>
            <a:r>
              <a:rPr lang="it-IT" sz="1100"/>
              <a:t> of the sources, </a:t>
            </a:r>
            <a:r>
              <a:rPr lang="it-IT" sz="1100" err="1"/>
              <a:t>example</a:t>
            </a:r>
            <a:r>
              <a:rPr lang="it-IT" sz="1100"/>
              <a:t>:</a:t>
            </a:r>
            <a:r>
              <a:rPr lang="it-IT" sz="1100" b="1"/>
              <a:t> </a:t>
            </a:r>
            <a:r>
              <a:rPr lang="it-IT" sz="1100" b="0"/>
              <a:t>[1] </a:t>
            </a:r>
            <a:r>
              <a:rPr lang="it-IT" sz="1100"/>
              <a:t>)  </a:t>
            </a:r>
          </a:p>
          <a:p>
            <a:r>
              <a:rPr lang="it-IT" sz="1100"/>
              <a:t>(Last date of access, </a:t>
            </a:r>
            <a:r>
              <a:rPr lang="it-IT" sz="1100" err="1"/>
              <a:t>example</a:t>
            </a:r>
            <a:r>
              <a:rPr lang="it-IT" sz="1100"/>
              <a:t>: 21/12/2015)</a:t>
            </a:r>
            <a:endParaRPr lang="en-GB" sz="110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B1838A-7CB2-BE45-60BB-322037F7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0F0DBD-7AD0-B2D1-C51D-152B1010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Grid Code Development / Optimus Syria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5BDE9CB-540A-DE3A-A578-A6A17C1F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err="1"/>
              <a:t>Bibliography</a:t>
            </a:r>
            <a:r>
              <a:rPr lang="de-DE"/>
              <a:t> – </a:t>
            </a:r>
            <a:r>
              <a:rPr lang="de-DE" err="1"/>
              <a:t>team</a:t>
            </a:r>
            <a:r>
              <a:rPr lang="de-DE"/>
              <a:t> </a:t>
            </a:r>
            <a:r>
              <a:rPr lang="de-DE" err="1"/>
              <a:t>name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/>
              <a:t>[1] </a:t>
            </a:r>
            <a:r>
              <a:rPr lang="en-GB"/>
              <a:t>“How HOMER Calculates Wind Turbine Power Output,” </a:t>
            </a:r>
            <a:r>
              <a:rPr lang="en-GB" i="1"/>
              <a:t>Homerenergy.com</a:t>
            </a:r>
            <a:r>
              <a:rPr lang="en-GB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[2] …..</a:t>
            </a:r>
            <a:endParaRPr lang="it-IT"/>
          </a:p>
          <a:p>
            <a:pPr lvl="0"/>
            <a:endParaRPr lang="de-DE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/>
              <a:t>The style </a:t>
            </a:r>
            <a:r>
              <a:rPr lang="it-IT" err="1"/>
              <a:t>chosen</a:t>
            </a:r>
            <a:r>
              <a:rPr lang="it-IT"/>
              <a:t> for </a:t>
            </a:r>
            <a:r>
              <a:rPr lang="it-IT" err="1"/>
              <a:t>citation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IEEE, so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</a:t>
            </a:r>
            <a:r>
              <a:rPr lang="it-IT" err="1"/>
              <a:t>your</a:t>
            </a:r>
            <a:r>
              <a:rPr lang="it-IT"/>
              <a:t> </a:t>
            </a:r>
            <a:r>
              <a:rPr lang="it-IT" err="1"/>
              <a:t>citation</a:t>
            </a:r>
            <a:r>
              <a:rPr lang="it-IT"/>
              <a:t> follow </a:t>
            </a:r>
            <a:r>
              <a:rPr lang="it-IT" err="1"/>
              <a:t>that</a:t>
            </a:r>
            <a:r>
              <a:rPr lang="it-IT"/>
              <a:t> style. </a:t>
            </a:r>
            <a:r>
              <a:rPr lang="it-IT" err="1"/>
              <a:t>If</a:t>
            </a:r>
            <a:r>
              <a:rPr lang="it-IT"/>
              <a:t> </a:t>
            </a:r>
            <a:r>
              <a:rPr lang="it-IT" err="1"/>
              <a:t>you</a:t>
            </a:r>
            <a:r>
              <a:rPr lang="it-IT"/>
              <a:t> </a:t>
            </a:r>
            <a:r>
              <a:rPr lang="it-IT" err="1"/>
              <a:t>want</a:t>
            </a:r>
            <a:r>
              <a:rPr lang="it-IT"/>
              <a:t> to create an IEEE </a:t>
            </a:r>
            <a:r>
              <a:rPr lang="it-IT" err="1"/>
              <a:t>citation</a:t>
            </a:r>
            <a:r>
              <a:rPr lang="it-IT"/>
              <a:t> from a website, </a:t>
            </a:r>
            <a:r>
              <a:rPr lang="it-IT" err="1"/>
              <a:t>you</a:t>
            </a:r>
            <a:r>
              <a:rPr lang="it-IT"/>
              <a:t> can use some free </a:t>
            </a:r>
            <a:r>
              <a:rPr lang="it-IT" err="1"/>
              <a:t>converters</a:t>
            </a:r>
            <a:r>
              <a:rPr lang="it-IT"/>
              <a:t> </a:t>
            </a:r>
            <a:r>
              <a:rPr lang="it-IT" err="1"/>
              <a:t>available</a:t>
            </a:r>
            <a:r>
              <a:rPr lang="it-IT"/>
              <a:t> on the internet, like:</a:t>
            </a:r>
          </a:p>
          <a:p>
            <a:pPr algn="ctr"/>
            <a:r>
              <a:rPr lang="en-GB" b="1">
                <a:hlinkClick r:id="rId2"/>
              </a:rPr>
              <a:t>https://www.mybib.com/tools/ieee-citation-generator</a:t>
            </a:r>
            <a:r>
              <a:rPr lang="en-GB" b="1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err="1"/>
              <a:t>This</a:t>
            </a:r>
            <a:r>
              <a:rPr lang="it-IT"/>
              <a:t> slide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only</a:t>
            </a:r>
            <a:r>
              <a:rPr lang="it-IT"/>
              <a:t> for </a:t>
            </a:r>
            <a:r>
              <a:rPr lang="it-IT" err="1"/>
              <a:t>explanation</a:t>
            </a:r>
            <a:r>
              <a:rPr lang="it-IT"/>
              <a:t>, </a:t>
            </a:r>
            <a:r>
              <a:rPr lang="it-IT" err="1"/>
              <a:t>dont´t</a:t>
            </a:r>
            <a:r>
              <a:rPr lang="it-IT"/>
              <a:t> use </a:t>
            </a:r>
            <a:r>
              <a:rPr lang="it-IT" err="1"/>
              <a:t>it!</a:t>
            </a:r>
            <a:endParaRPr lang="en-GB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EFB681C-08C7-CC13-3F14-D6E37E4D3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err="1"/>
              <a:t>Griid</a:t>
            </a:r>
            <a:r>
              <a:rPr lang="en-GB"/>
              <a:t>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Grid Code Development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29D1E917-6813-D282-C770-7DEAF2BEF5AE}"/>
              </a:ext>
            </a:extLst>
          </p:cNvPr>
          <p:cNvSpPr txBox="1">
            <a:spLocks/>
          </p:cNvSpPr>
          <p:nvPr userDrawn="1"/>
        </p:nvSpPr>
        <p:spPr>
          <a:xfrm>
            <a:off x="2878527" y="6564113"/>
            <a:ext cx="5596085" cy="36512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/>
              <a:t>Josef Remberger</a:t>
            </a:r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86" r:id="rId2"/>
    <p:sldLayoutId id="2147483674" r:id="rId3"/>
    <p:sldLayoutId id="2147483685" r:id="rId4"/>
    <p:sldLayoutId id="2147483684" r:id="rId5"/>
    <p:sldLayoutId id="2147483688" r:id="rId6"/>
    <p:sldLayoutId id="2147483666" r:id="rId7"/>
    <p:sldLayoutId id="2147483689" r:id="rId8"/>
    <p:sldLayoutId id="2147483662" r:id="rId9"/>
    <p:sldLayoutId id="2147483690" r:id="rId10"/>
    <p:sldLayoutId id="2147483664" r:id="rId11"/>
    <p:sldLayoutId id="2147483665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399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‹Nr.›</a:t>
            </a:fld>
            <a:endParaRPr lang="en-GB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8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20/10/2025</a:t>
            </a:fld>
            <a:endParaRPr lang="en-GB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/>
              <a:t>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103C8AC-ACFF-082C-E04A-301598446FCB}"/>
              </a:ext>
            </a:extLst>
          </p:cNvPr>
          <p:cNvSpPr txBox="1">
            <a:spLocks/>
          </p:cNvSpPr>
          <p:nvPr/>
        </p:nvSpPr>
        <p:spPr>
          <a:xfrm>
            <a:off x="1524000" y="2492563"/>
            <a:ext cx="9144000" cy="912598"/>
          </a:xfrm>
          <a:prstGeom prst="rect">
            <a:avLst/>
          </a:prstGeom>
        </p:spPr>
        <p:txBody>
          <a:bodyPr numCol="1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r>
              <a:rPr lang="it-IT" sz="4000"/>
              <a:t>Weekly report: </a:t>
            </a:r>
            <a:r>
              <a:rPr lang="it-IT" sz="4000" err="1"/>
              <a:t>Grid</a:t>
            </a:r>
            <a:r>
              <a:rPr lang="it-IT" sz="4000"/>
              <a:t> Code Development</a:t>
            </a:r>
            <a:endParaRPr lang="en-GB" sz="400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45C6A5A-D647-B958-532A-B6FD2180F534}"/>
              </a:ext>
            </a:extLst>
          </p:cNvPr>
          <p:cNvSpPr txBox="1"/>
          <p:nvPr/>
        </p:nvSpPr>
        <p:spPr>
          <a:xfrm>
            <a:off x="3591498" y="3539230"/>
            <a:ext cx="4786685" cy="1292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t-IT" sz="2000">
                <a:latin typeface="Aptos (Textkörper)"/>
              </a:rPr>
              <a:t>Week </a:t>
            </a:r>
            <a:r>
              <a:rPr lang="it-IT" sz="2000" err="1">
                <a:latin typeface="Aptos (Textkörper)"/>
              </a:rPr>
              <a:t>number</a:t>
            </a:r>
            <a:r>
              <a:rPr lang="it-IT" sz="2000">
                <a:latin typeface="Aptos (Textkörper)"/>
              </a:rPr>
              <a:t>: 4</a:t>
            </a:r>
          </a:p>
          <a:p>
            <a:pPr algn="ctr"/>
            <a:r>
              <a:rPr lang="it-IT" sz="2000">
                <a:latin typeface="Aptos (Textkörper)"/>
              </a:rPr>
              <a:t>Date: 21/10/2025</a:t>
            </a:r>
          </a:p>
          <a:p>
            <a:pPr algn="ctr"/>
            <a:r>
              <a:rPr lang="it-IT" sz="2000">
                <a:latin typeface="Aptos (Textkörper)"/>
              </a:rPr>
              <a:t>Supervisor: Prof. Ing. </a:t>
            </a:r>
            <a:r>
              <a:rPr lang="it-IT" sz="2000" err="1">
                <a:latin typeface="Aptos (Textkörper)"/>
              </a:rPr>
              <a:t>Saiju</a:t>
            </a:r>
            <a:r>
              <a:rPr lang="it-IT" sz="2000">
                <a:latin typeface="Aptos (Textkörper)"/>
              </a:rPr>
              <a:t> </a:t>
            </a:r>
          </a:p>
          <a:p>
            <a:endParaRPr lang="en-GB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3C000AB-BF1C-5055-7B6C-B6CC03EBAE85}"/>
              </a:ext>
            </a:extLst>
          </p:cNvPr>
          <p:cNvSpPr txBox="1">
            <a:spLocks/>
          </p:cNvSpPr>
          <p:nvPr/>
        </p:nvSpPr>
        <p:spPr>
          <a:xfrm>
            <a:off x="3420429" y="4789634"/>
            <a:ext cx="5128821" cy="3317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b="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err="1"/>
              <a:t>Presented</a:t>
            </a:r>
            <a:r>
              <a:rPr lang="de-DE"/>
              <a:t> </a:t>
            </a:r>
            <a:r>
              <a:rPr lang="de-DE" err="1"/>
              <a:t>by</a:t>
            </a:r>
            <a:r>
              <a:rPr lang="de-DE"/>
              <a:t>: Josef Remberger / </a:t>
            </a:r>
            <a:r>
              <a:rPr lang="de-DE" sz="1400"/>
              <a:t>Vijay </a:t>
            </a:r>
            <a:r>
              <a:rPr lang="de-DE" sz="1400" err="1"/>
              <a:t>Simha</a:t>
            </a:r>
            <a:r>
              <a:rPr lang="de-DE" sz="1400"/>
              <a:t> Reddy </a:t>
            </a:r>
            <a:r>
              <a:rPr lang="de-DE" sz="1400" err="1"/>
              <a:t>Bogala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Grid</a:t>
            </a:r>
            <a:r>
              <a:rPr lang="de-DE" dirty="0"/>
              <a:t> Code Development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[1] “</a:t>
            </a:r>
            <a:r>
              <a:rPr lang="en-US" dirty="0"/>
              <a:t>Hybrid Power System Modelling-Simulation and Energy Management Unit Development”, </a:t>
            </a:r>
            <a:r>
              <a:rPr lang="en-US" dirty="0" err="1"/>
              <a:t>R.Saiju</a:t>
            </a:r>
            <a:r>
              <a:rPr lang="en-US" dirty="0"/>
              <a:t> 2008. (accessed Oct. 19, 2025)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“Summary of the draft VDE-AR-N 4110:2017-02” VDE, 2017. https://eepublicdownloads.entsoe.eu/clean-documents/cnc-active-library/Germany/summary-draft-4110-en.pdf (accessed Oct.17, 2025)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[3] “</a:t>
            </a:r>
            <a:r>
              <a:rPr lang="en-GB" dirty="0" err="1"/>
              <a:t>Windkraftanlagen</a:t>
            </a:r>
            <a:r>
              <a:rPr lang="en-GB" dirty="0"/>
              <a:t> - </a:t>
            </a:r>
            <a:r>
              <a:rPr lang="en-GB" dirty="0" err="1"/>
              <a:t>Systemauslegung</a:t>
            </a:r>
            <a:r>
              <a:rPr lang="en-GB" dirty="0"/>
              <a:t>, </a:t>
            </a:r>
            <a:r>
              <a:rPr lang="en-GB" dirty="0" err="1"/>
              <a:t>Netzintegration</a:t>
            </a:r>
            <a:r>
              <a:rPr lang="en-GB" dirty="0"/>
              <a:t> und </a:t>
            </a:r>
            <a:r>
              <a:rPr lang="en-GB" dirty="0" err="1"/>
              <a:t>Regelung</a:t>
            </a:r>
            <a:r>
              <a:rPr lang="en-GB" dirty="0"/>
              <a:t>”, </a:t>
            </a:r>
            <a:r>
              <a:rPr lang="en-GB" dirty="0" err="1"/>
              <a:t>S.Heier</a:t>
            </a:r>
            <a:r>
              <a:rPr lang="en-GB" dirty="0"/>
              <a:t> 2022. (accessed Oct.17, 2025)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8A5761-C58E-5FDF-F2C0-8788E28E8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Milestones</a:t>
            </a:r>
          </a:p>
          <a:p>
            <a:r>
              <a:rPr lang="en-GB" dirty="0"/>
              <a:t>Reactive Power / voltage control</a:t>
            </a:r>
          </a:p>
          <a:p>
            <a:r>
              <a:rPr lang="en-GB" dirty="0"/>
              <a:t>Active Power / frequency control</a:t>
            </a:r>
          </a:p>
          <a:p>
            <a:r>
              <a:rPr lang="de-DE" dirty="0"/>
              <a:t>Simulink </a:t>
            </a:r>
            <a:r>
              <a:rPr lang="de-DE" dirty="0" err="1"/>
              <a:t>simulation</a:t>
            </a:r>
            <a:r>
              <a:rPr lang="de-DE" dirty="0"/>
              <a:t> 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B97233-25F0-AC70-89CB-32DC983F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List of 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2F8E95-F853-D383-97C6-DACDAC8A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9371BD-3289-37AA-010C-E60A7C4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B5AD07-F640-5D0C-F7E5-7D452038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93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69788C-3D63-655C-B160-44D540649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Milestones</a:t>
            </a:r>
          </a:p>
        </p:txBody>
      </p:sp>
      <p:pic>
        <p:nvPicPr>
          <p:cNvPr id="3" name="Inhaltsplatzhalter 2">
            <a:extLst>
              <a:ext uri="{FF2B5EF4-FFF2-40B4-BE49-F238E27FC236}">
                <a16:creationId xmlns:a16="http://schemas.microsoft.com/office/drawing/2014/main" id="{8F8D5FEA-54EB-962F-FC22-C03BEA01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39871"/>
            <a:ext cx="10515600" cy="29228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chemeClr val="tx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21D73C-0798-D64A-65F8-347CE6F0278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A34618D-9962-E5B2-2630-9F76D5D6602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1" name="Fußzeilenplatzhalter 6">
            <a:extLst>
              <a:ext uri="{FF2B5EF4-FFF2-40B4-BE49-F238E27FC236}">
                <a16:creationId xmlns:a16="http://schemas.microsoft.com/office/drawing/2014/main" id="{087D3ABA-EFA3-BED7-738A-63FC5C44B4AD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05299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C8404-218F-7B4E-A0EF-32DDAC5A2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Reactive Power / voltage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E2FD69-5DDA-FBEB-0906-CD50A4A3F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Voltage is stabilized by controlling reactive power</a:t>
                </a:r>
              </a:p>
              <a:p>
                <a:pPr marL="0" indent="0">
                  <a:buNone/>
                </a:pPr>
                <a:endParaRPr lang="de-DE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𝑔𝑒𝑛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𝑎𝑐</m:t>
                              </m:r>
                            </m:sub>
                          </m:sSub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𝑠𝑖𝑛𝑘𝑠</m:t>
                              </m:r>
                            </m:sub>
                          </m:sSub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𝑎𝑐</m:t>
                                  </m:r>
                                </m:sub>
                              </m:sSub>
                            </m:e>
                          </m:d>
                          <m:r>
                            <a:rPr lang="de-DE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  <a:p>
                <a:r>
                  <a:rPr lang="en-GB" dirty="0"/>
                  <a:t>Consumer of reactive power:</a:t>
                </a:r>
              </a:p>
              <a:p>
                <a:pPr lvl="1"/>
                <a:r>
                  <a:rPr lang="en-GB" dirty="0"/>
                  <a:t>Inductive loads (motors, pumps)</a:t>
                </a:r>
              </a:p>
              <a:p>
                <a:pPr lvl="1"/>
                <a:r>
                  <a:rPr lang="en-GB" dirty="0"/>
                  <a:t>Transformer</a:t>
                </a:r>
              </a:p>
              <a:p>
                <a:pPr lvl="1"/>
                <a:r>
                  <a:rPr lang="en-GB" dirty="0"/>
                  <a:t>Transmission lines</a:t>
                </a:r>
              </a:p>
              <a:p>
                <a:r>
                  <a:rPr lang="en-GB" dirty="0"/>
                  <a:t>Producer of reactive power:</a:t>
                </a:r>
              </a:p>
              <a:p>
                <a:pPr lvl="1"/>
                <a:r>
                  <a:rPr lang="en-GB" dirty="0"/>
                  <a:t>Synchronous Generators</a:t>
                </a:r>
              </a:p>
              <a:p>
                <a:pPr lvl="1"/>
                <a:r>
                  <a:rPr lang="en-GB"/>
                  <a:t>Converter </a:t>
                </a:r>
              </a:p>
            </p:txBody>
          </p:sp>
        </mc:Choice>
        <mc:Fallback xmlns="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38E2FD69-5DDA-FBEB-0906-CD50A4A3F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5182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D01DA2-4CE9-F906-4383-EBF41D8C9CD3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44246-4054-DAE5-0F80-C2E42754EB5C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8DC274E-833B-35DD-FDA5-1A0366AD8D6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 / Optimus Syria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130ACF3C-F5C2-5963-C972-3DD1851293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9023" y="6216958"/>
            <a:ext cx="2248453" cy="30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386675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Inhaltsplatzhalter 22">
                <a:extLst>
                  <a:ext uri="{FF2B5EF4-FFF2-40B4-BE49-F238E27FC236}">
                    <a16:creationId xmlns:a16="http://schemas.microsoft.com/office/drawing/2014/main" id="{25177A0D-C1CB-BFC6-AE7F-26C91793A3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 dirty="0"/>
                  <a:t>Frequency is stabilized by controlling active power</a:t>
                </a:r>
              </a:p>
              <a:p>
                <a:pPr marL="0" indent="0">
                  <a:buNone/>
                </a:pPr>
                <a:endParaRPr lang="en-GB" sz="1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gen</m:t>
                              </m:r>
                            </m:sub>
                          </m:sSub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sinks</m:t>
                                  </m:r>
                                </m:sub>
                              </m:sSub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  <m: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.)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dt</m:t>
                                  </m:r>
                                </m:den>
                              </m:f>
                              <m: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f>
                                <m:f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de-DE" sz="1600" b="0" i="0" smtClean="0">
                                      <a:latin typeface="Cambria Math" panose="02040503050406030204" pitchFamily="18" charset="0"/>
                                    </a:rPr>
                                    <m:t>dt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de-DE" sz="1600" b="0" i="0" smtClean="0">
                                          <a:latin typeface="Cambria Math" panose="02040503050406030204" pitchFamily="18" charset="0"/>
                                        </a:rPr>
                                        <m:t>J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1600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p>
                                        <m:sSupPr>
                                          <m:ctrlPr>
                                            <a:rPr lang="de-DE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de-DE" sz="16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ω</m:t>
                                          </m:r>
                                        </m:e>
                                        <m:sup>
                                          <m:r>
                                            <a:rPr lang="de-DE" sz="1600" b="0" i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de-DE" sz="1600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GB" dirty="0">
                  <a:latin typeface="Blackadder ITC" panose="04020505051007020D02" pitchFamily="82" charset="0"/>
                  <a:cs typeface="Biome Light" panose="020B0502040204020203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Guideline: VDE-AR-N 4110 (Germany)</a:t>
                </a:r>
              </a:p>
              <a:p>
                <a:pPr marL="0" indent="0">
                  <a:buNone/>
                </a:pPr>
                <a:r>
                  <a:rPr lang="en-GB" dirty="0"/>
                  <a:t>-&gt; Challenges: increasing number of plants, sudden power changes, synchronized plant behaviour </a:t>
                </a:r>
              </a:p>
              <a:p>
                <a:r>
                  <a:rPr lang="en-GB" dirty="0"/>
                  <a:t>Wind Turbines not participating on the primary regulation</a:t>
                </a:r>
              </a:p>
              <a:p>
                <a:pPr marL="0" indent="0">
                  <a:buNone/>
                </a:pPr>
                <a:r>
                  <a:rPr lang="en-GB" dirty="0"/>
                  <a:t>-&gt; authorised to provide secondary control power and minute reserve </a:t>
                </a:r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Inhaltsplatzhalter 22">
                <a:extLst>
                  <a:ext uri="{FF2B5EF4-FFF2-40B4-BE49-F238E27FC236}">
                    <a16:creationId xmlns:a16="http://schemas.microsoft.com/office/drawing/2014/main" id="{25177A0D-C1CB-BFC6-AE7F-26C91793A3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57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el 1">
            <a:extLst>
              <a:ext uri="{FF2B5EF4-FFF2-40B4-BE49-F238E27FC236}">
                <a16:creationId xmlns:a16="http://schemas.microsoft.com/office/drawing/2014/main" id="{E772E82F-751C-9CDD-7F51-F8A868CF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Active Power / frequency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59BAB-43FB-D1E1-51A7-EAD15E63035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B8928-1466-B0AB-173E-6A488322756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B4E2CD-6889-FB6E-4E0F-16AF7E1D540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 / Optimus Syria</a:t>
            </a:r>
          </a:p>
        </p:txBody>
      </p:sp>
      <p:sp>
        <p:nvSpPr>
          <p:cNvPr id="25" name="Textplatzhalter 5">
            <a:extLst>
              <a:ext uri="{FF2B5EF4-FFF2-40B4-BE49-F238E27FC236}">
                <a16:creationId xmlns:a16="http://schemas.microsoft.com/office/drawing/2014/main" id="{FD4CF86E-FAA2-2A81-2C3B-1D783330448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9023" y="6216958"/>
            <a:ext cx="2248453" cy="30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[1], [2], [3]</a:t>
            </a:r>
          </a:p>
        </p:txBody>
      </p:sp>
    </p:spTree>
    <p:extLst>
      <p:ext uri="{BB962C8B-B14F-4D97-AF65-F5344CB8AC3E}">
        <p14:creationId xmlns:p14="http://schemas.microsoft.com/office/powerpoint/2010/main" val="267539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2E82F-751C-9CDD-7F51-F8A868CF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Active Power / frequency control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59BAB-43FB-D1E1-51A7-EAD15E63035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B8928-1466-B0AB-173E-6A488322756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B4E2CD-6889-FB6E-4E0F-16AF7E1D540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 / Optimus Syria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1F416148-6655-B4E7-FCA1-9E5817D3E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operation f = 49.8-50.2 Hz</a:t>
            </a:r>
          </a:p>
          <a:p>
            <a:r>
              <a:rPr lang="en-GB" dirty="0"/>
              <a:t>Over-frequency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Under-frequency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-&gt; for WT increase of P only when wind &gt; 50 % P</a:t>
            </a:r>
            <a:r>
              <a:rPr lang="en-GB" baseline="-25000" dirty="0"/>
              <a:t>N</a:t>
            </a:r>
          </a:p>
        </p:txBody>
      </p:sp>
      <p:pic>
        <p:nvPicPr>
          <p:cNvPr id="10" name="Inhaltsplatzhalter 17">
            <a:extLst>
              <a:ext uri="{FF2B5EF4-FFF2-40B4-BE49-F238E27FC236}">
                <a16:creationId xmlns:a16="http://schemas.microsoft.com/office/drawing/2014/main" id="{7DFFAE25-962C-8524-6CD3-13780C7FA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33" y="2116273"/>
            <a:ext cx="5040251" cy="1146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3FA692E-88CE-6B1B-18F1-67E9C1A090B1}"/>
                  </a:ext>
                </a:extLst>
              </p:cNvPr>
              <p:cNvSpPr txBox="1"/>
              <p:nvPr/>
            </p:nvSpPr>
            <p:spPr>
              <a:xfrm>
                <a:off x="3401567" y="3371509"/>
                <a:ext cx="5550409" cy="514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 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50.2 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𝐻𝑧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𝑔𝑟𝑖𝑑</m:t>
                            </m:r>
                          </m:sub>
                        </m:sSub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𝐻𝑧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+mj-lt"/>
                  </a:rPr>
                  <a:t>        for 50.2 Hz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𝑔𝑟𝑖𝑑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+mj-lt"/>
                  </a:rPr>
                  <a:t>&lt; 51.5 Hz </a:t>
                </a:r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A3FA692E-88CE-6B1B-18F1-67E9C1A09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567" y="3371509"/>
                <a:ext cx="5550409" cy="514821"/>
              </a:xfrm>
              <a:prstGeom prst="rect">
                <a:avLst/>
              </a:prstGeom>
              <a:blipFill>
                <a:blip r:embed="rId3"/>
                <a:stretch>
                  <a:fillRect r="-1207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3BCBF91-C8E2-FABF-7501-36CBF1070934}"/>
                  </a:ext>
                </a:extLst>
              </p:cNvPr>
              <p:cNvSpPr txBox="1"/>
              <p:nvPr/>
            </p:nvSpPr>
            <p:spPr>
              <a:xfrm>
                <a:off x="3401567" y="4273480"/>
                <a:ext cx="6793994" cy="546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de-D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f>
                      <m:fPr>
                        <m:ctrlP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49.8 −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𝑔𝑟𝑖𝑑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∗100</m:t>
                        </m:r>
                      </m:num>
                      <m:den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𝐻𝑧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+mj-lt"/>
                  </a:rPr>
                  <a:t>        for 47.5 Hz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𝑔𝑟𝑖𝑑</m:t>
                        </m:r>
                        <m:r>
                          <a:rPr lang="de-D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  <a:latin typeface="+mj-lt"/>
                  </a:rPr>
                  <a:t>&lt; 49.8 Hz   s=2%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C3BCBF91-C8E2-FABF-7501-36CBF1070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567" y="4273480"/>
                <a:ext cx="6793994" cy="5464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platzhalter 5">
            <a:extLst>
              <a:ext uri="{FF2B5EF4-FFF2-40B4-BE49-F238E27FC236}">
                <a16:creationId xmlns:a16="http://schemas.microsoft.com/office/drawing/2014/main" id="{F0877358-361E-DAA7-4E86-AFC865DBC03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9023" y="6216958"/>
            <a:ext cx="2248453" cy="309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/>
              <a:t>[2], [3]</a:t>
            </a:r>
          </a:p>
        </p:txBody>
      </p:sp>
    </p:spTree>
    <p:extLst>
      <p:ext uri="{BB962C8B-B14F-4D97-AF65-F5344CB8AC3E}">
        <p14:creationId xmlns:p14="http://schemas.microsoft.com/office/powerpoint/2010/main" val="3021070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2E82F-751C-9CDD-7F51-F8A868CF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Simulink simulation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965CB1-4D6D-A0AB-630E-2CB9A112B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Based on the “Wind Farm -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Doubly-Fed Induction Generator (DFIG) Average Model” in MATLAB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r>
              <a:rPr lang="en-GB" dirty="0"/>
              <a:t>Simulation Setup: 20 x 5 MW DFIG </a:t>
            </a:r>
          </a:p>
          <a:p>
            <a:r>
              <a:rPr lang="en-GB" dirty="0"/>
              <a:t>Simulation Target: </a:t>
            </a:r>
            <a:r>
              <a:rPr lang="en-GB"/>
              <a:t>Grid support with active/reactive power</a:t>
            </a:r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F59BAB-43FB-D1E1-51A7-EAD15E630351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65B8928-1466-B0AB-173E-6A488322756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6B4E2CD-6889-FB6E-4E0F-16AF7E1D540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820110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51DBC-40E7-A98D-4BBB-8AB0CB20FA0F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5F4B14-E692-33B8-7393-BAADE81B1A3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50630F-F7E2-EF5A-F6C4-6083DA6D4C1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 / Optimus Syria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FB7E1DC-AF3C-52B5-94FC-49A5D113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3. Simulink simulation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11E9356-EC0D-4AD8-2C5E-49026FC85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6821" y="1464905"/>
            <a:ext cx="9807709" cy="4814694"/>
          </a:xfrm>
        </p:spPr>
      </p:pic>
    </p:spTree>
    <p:extLst>
      <p:ext uri="{BB962C8B-B14F-4D97-AF65-F5344CB8AC3E}">
        <p14:creationId xmlns:p14="http://schemas.microsoft.com/office/powerpoint/2010/main" val="11753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351DBC-40E7-A98D-4BBB-8AB0CB20FA0F}"/>
              </a:ext>
            </a:extLst>
          </p:cNvPr>
          <p:cNvSpPr>
            <a:spLocks noGrp="1"/>
          </p:cNvSpPr>
          <p:nvPr>
            <p:ph type="dt" sz="half" idx="23"/>
          </p:nvPr>
        </p:nvSpPr>
        <p:spPr>
          <a:xfrm>
            <a:off x="838200" y="6566803"/>
            <a:ext cx="1111370" cy="365125"/>
          </a:xfrm>
        </p:spPr>
        <p:txBody>
          <a:bodyPr/>
          <a:lstStyle/>
          <a:p>
            <a:fld id="{02AEE8E4-D792-40D2-B8D4-0007E21A0CF8}" type="datetime1">
              <a:rPr lang="en-GB" smtClean="0"/>
              <a:t>20/10/2025</a:t>
            </a:fld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E5F4B14-E692-33B8-7393-BAADE81B1A33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>
          <a:xfrm>
            <a:off x="1949570" y="6566803"/>
            <a:ext cx="928958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50630F-F7E2-EF5A-F6C4-6083DA6D4C1C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>
          <a:xfrm>
            <a:off x="8474613" y="6564113"/>
            <a:ext cx="2879187" cy="365125"/>
          </a:xfrm>
        </p:spPr>
        <p:txBody>
          <a:bodyPr/>
          <a:lstStyle/>
          <a:p>
            <a:r>
              <a:rPr lang="en-GB" dirty="0"/>
              <a:t>Grid Code Development / Optimus Syria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FB7E1DC-AF3C-52B5-94FC-49A5D113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3. Simulink simulation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131A27F-D108-BA48-F975-E35A47CE5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4411" y="1298117"/>
            <a:ext cx="8523178" cy="5110782"/>
          </a:xfrm>
        </p:spPr>
      </p:pic>
    </p:spTree>
    <p:extLst>
      <p:ext uri="{BB962C8B-B14F-4D97-AF65-F5344CB8AC3E}">
        <p14:creationId xmlns:p14="http://schemas.microsoft.com/office/powerpoint/2010/main" val="2647342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8ECEFA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.potx" id="{C4851253-06FE-4A6F-8FFF-D36998EFD417}" vid="{31D6BA52-6D61-41C1-9F78-91EE95D14E5D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rid Code-Template.potx" id="{C4851253-06FE-4A6F-8FFF-D36998EFD417}" vid="{109DA6D4-AF04-4B2C-B785-3DDDACD6DBF6}"/>
    </a:ext>
  </a:extLst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id Code-Template.potx" id="{C4851253-06FE-4A6F-8FFF-D36998EFD417}" vid="{66097A27-5132-489B-912F-E1984D46994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Grid Code-Template Josef Remberger</Template>
  <TotalTime>0</TotalTime>
  <Words>445</Words>
  <Application>Microsoft Office PowerPoint</Application>
  <PresentationFormat>Breitbild</PresentationFormat>
  <Paragraphs>86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10</vt:i4>
      </vt:variant>
    </vt:vector>
  </HeadingPairs>
  <TitlesOfParts>
    <vt:vector size="22" baseType="lpstr">
      <vt:lpstr>Aptos</vt:lpstr>
      <vt:lpstr>Aptos (Textkörper)</vt:lpstr>
      <vt:lpstr>Aptos Display</vt:lpstr>
      <vt:lpstr>Arial</vt:lpstr>
      <vt:lpstr>Blackadder ITC</vt:lpstr>
      <vt:lpstr>Calibri</vt:lpstr>
      <vt:lpstr>Calibri Light</vt:lpstr>
      <vt:lpstr>Cambria Math</vt:lpstr>
      <vt:lpstr>Times New Roman</vt:lpstr>
      <vt:lpstr>Office</vt:lpstr>
      <vt:lpstr>1_Office</vt:lpstr>
      <vt:lpstr>Benutzerdefiniertes Design</vt:lpstr>
      <vt:lpstr>PowerPoint-Präsentation</vt:lpstr>
      <vt:lpstr>List of contents</vt:lpstr>
      <vt:lpstr>1. Milestones</vt:lpstr>
      <vt:lpstr>2. Reactive Power / voltage control</vt:lpstr>
      <vt:lpstr>2. Active Power / frequency control</vt:lpstr>
      <vt:lpstr>2. Active Power / frequency control</vt:lpstr>
      <vt:lpstr>3. Simulink simulation</vt:lpstr>
      <vt:lpstr>3. Simulink simulation</vt:lpstr>
      <vt:lpstr>3. Simulink simulation</vt:lpstr>
      <vt:lpstr>Bibliography – Grid Code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Josef Remberger</dc:creator>
  <cp:lastModifiedBy>Josef Remberger</cp:lastModifiedBy>
  <cp:revision>2</cp:revision>
  <dcterms:created xsi:type="dcterms:W3CDTF">2025-10-17T13:38:21Z</dcterms:created>
  <dcterms:modified xsi:type="dcterms:W3CDTF">2025-10-20T09:56:44Z</dcterms:modified>
</cp:coreProperties>
</file>