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61" r:id="rId5"/>
    <p:sldId id="267" r:id="rId6"/>
    <p:sldId id="264" r:id="rId7"/>
    <p:sldId id="266" r:id="rId8"/>
    <p:sldId id="269" r:id="rId9"/>
    <p:sldId id="270" r:id="rId10"/>
    <p:sldId id="268" r:id="rId11"/>
    <p:sldId id="27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  <p14:sldId id="267"/>
            <p14:sldId id="264"/>
            <p14:sldId id="266"/>
            <p14:sldId id="269"/>
            <p14:sldId id="270"/>
            <p14:sldId id="268"/>
            <p14:sldId id="27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01FB-17C5-5159-290A-E82C23844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E4933-B972-16AD-DD87-CD37DFEE3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40971-EAF2-DBEF-E74B-A21D2E2D7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4E13-A132-3259-0C43-BD21D9A59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8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3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2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8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55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21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178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9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400" dirty="0"/>
              <a:t>Weekly report: Load &amp; Dynamics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number: 02</a:t>
            </a:r>
          </a:p>
          <a:p>
            <a:r>
              <a:rPr lang="it-IT" sz="2000" dirty="0"/>
              <a:t>Date: 07/10/2025</a:t>
            </a:r>
          </a:p>
          <a:p>
            <a:r>
              <a:rPr lang="it-IT" sz="2000" dirty="0"/>
              <a:t>Supervisor: Mr. </a:t>
            </a:r>
            <a:r>
              <a:rPr lang="en-US" sz="2000" dirty="0" err="1"/>
              <a:t>Manjock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</a:t>
            </a:r>
            <a:r>
              <a:rPr lang="en-US" sz="1400" dirty="0"/>
              <a:t>Md Aman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377946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33304" y="6538183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5FE85-99F3-27E8-5CBF-44E0008EEEDF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F47E-3A0A-ECB9-FD0E-ABA07059CAA3}"/>
              </a:ext>
            </a:extLst>
          </p:cNvPr>
          <p:cNvSpPr txBox="1"/>
          <p:nvPr/>
        </p:nvSpPr>
        <p:spPr>
          <a:xfrm>
            <a:off x="5367710" y="6538183"/>
            <a:ext cx="98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26A0-56D2-A25C-6223-88C5F72E508E}"/>
              </a:ext>
            </a:extLst>
          </p:cNvPr>
          <p:cNvSpPr txBox="1"/>
          <p:nvPr/>
        </p:nvSpPr>
        <p:spPr>
          <a:xfrm>
            <a:off x="10533589" y="6549897"/>
            <a:ext cx="124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Optimus Syria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211B-7B2E-A082-4B84-D687C71B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5A399D15-0934-3270-9D73-7E30EBD2B2A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76F72EC3-6497-7FDC-DC32-E77AFFF86F8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EACCDA-9407-04E4-15EE-12AE08D26BC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953EE94-8FCA-27BB-F9DE-8DCAA02E4DE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E94110-7480-3AB2-72A1-AE67351F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97953" y="6511386"/>
            <a:ext cx="9500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A5EA8B-0442-BCB0-7E37-6699291B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en-GB" dirty="0"/>
              <a:t>Connected Group &amp; Future Plan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E7B79-68B2-ABAF-3FD0-7C3257A1E0B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DB188B-BAD2-9868-5185-D835F69DABB0}"/>
              </a:ext>
            </a:extLst>
          </p:cNvPr>
          <p:cNvSpPr txBox="1"/>
          <p:nvPr/>
        </p:nvSpPr>
        <p:spPr>
          <a:xfrm>
            <a:off x="484416" y="1401679"/>
            <a:ext cx="439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 Control</a:t>
            </a:r>
          </a:p>
          <a:p>
            <a:r>
              <a:rPr lang="en-US" dirty="0"/>
              <a:t>Talked with them for Wind field </a:t>
            </a:r>
          </a:p>
          <a:p>
            <a:r>
              <a:rPr lang="en-US" dirty="0"/>
              <a:t>Simulation result with </a:t>
            </a:r>
            <a:r>
              <a:rPr lang="en-US" dirty="0" err="1"/>
              <a:t>MatLab</a:t>
            </a:r>
            <a:r>
              <a:rPr lang="en-US" dirty="0"/>
              <a:t> Simulink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89FED-9832-3C96-B381-165F18B5118C}"/>
              </a:ext>
            </a:extLst>
          </p:cNvPr>
          <p:cNvSpPr txBox="1"/>
          <p:nvPr/>
        </p:nvSpPr>
        <p:spPr>
          <a:xfrm>
            <a:off x="7444740" y="1440490"/>
            <a:ext cx="4258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Rotor Blade Design &amp; Structure</a:t>
            </a:r>
          </a:p>
          <a:p>
            <a:r>
              <a:rPr lang="en-US" dirty="0"/>
              <a:t>Provided them the needed parameter for load 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0F316-34A4-1816-9D82-069E5EBE6B00}"/>
              </a:ext>
            </a:extLst>
          </p:cNvPr>
          <p:cNvSpPr txBox="1"/>
          <p:nvPr/>
        </p:nvSpPr>
        <p:spPr>
          <a:xfrm>
            <a:off x="484416" y="2722003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next week I’ll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with Tower Structure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</a:t>
            </a:r>
            <a:r>
              <a:rPr lang="en-US" dirty="0" err="1"/>
              <a:t>OpenFast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Turbulent wind Field with </a:t>
            </a:r>
            <a:r>
              <a:rPr lang="en-US" dirty="0" err="1"/>
              <a:t>TurbSim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Other DLC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33537-D3DB-AD02-30C8-6AE090A96F78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C036FB-0734-5663-C66F-325E0E0E1100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8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EB1980-3ADE-1436-5287-8C1347EE4326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3259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054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Reports of the OPTIMUS 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and site conditions for wind turbines, DNVGL-ST-437,Edition November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NREL 5 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Simulation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2025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Mr.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Manjock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9407" y="6515528"/>
            <a:ext cx="975176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0B4C1C-527A-83A2-90B3-666A056F7C49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129FCA-49E1-C2AD-B541-FCEDEF0BB603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376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63EE5-B3E5-55A6-0898-3C96C1BE7B95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behind DLC* 1.3 &amp; 6.1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DNVGL-ST-0437:2016 / IEC 61400-1:2019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ETM &amp; Normal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TurbSim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Loads for Optimus Syria</a:t>
            </a:r>
            <a:r>
              <a:rPr lang="ar-E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Group &amp; Future Plan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DLC = Design Load Case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76154" y="649287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568D94-AF6A-68C5-CAEA-EBE1FF802F45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B30C0-2050-DB44-7A67-C4D3EE5B9403}"/>
              </a:ext>
            </a:extLst>
          </p:cNvPr>
          <p:cNvSpPr txBox="1"/>
          <p:nvPr/>
        </p:nvSpPr>
        <p:spPr>
          <a:xfrm>
            <a:off x="5367710" y="6538183"/>
            <a:ext cx="981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E810C-6C17-B4BE-B68E-E8F18C7174DF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99840" y="6575782"/>
            <a:ext cx="1262224" cy="244618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7556647" cy="712728"/>
          </a:xfrm>
        </p:spPr>
        <p:txBody>
          <a:bodyPr>
            <a:normAutofit/>
          </a:bodyPr>
          <a:lstStyle/>
          <a:p>
            <a:r>
              <a:rPr lang="en-US" dirty="0"/>
              <a:t>DLC 1.3 &amp; DLC 6.1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F8CC6F-AF33-AD07-F21D-2E47D570E167}"/>
              </a:ext>
            </a:extLst>
          </p:cNvPr>
          <p:cNvSpPr txBox="1"/>
          <p:nvPr/>
        </p:nvSpPr>
        <p:spPr>
          <a:xfrm>
            <a:off x="649224" y="1455308"/>
            <a:ext cx="46817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Design Load Case 1.3</a:t>
            </a:r>
            <a:r>
              <a:rPr lang="en-US" sz="2000" dirty="0"/>
              <a:t> </a:t>
            </a:r>
            <a:r>
              <a:rPr lang="en-US" dirty="0"/>
              <a:t>from the </a:t>
            </a:r>
            <a:r>
              <a:rPr lang="en-US" b="1" dirty="0"/>
              <a:t>DNVGL-ST-0437 / IEC 61400 wind turbine standard</a:t>
            </a:r>
            <a:r>
              <a:rPr lang="en-US" dirty="0"/>
              <a:t>, which typically covers </a:t>
            </a:r>
            <a:r>
              <a:rPr lang="en-US" b="1" dirty="0"/>
              <a:t>normal operation in extreme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turbulent wind conditions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DEB42-08DA-C2A0-44F9-5A2FB8C61223}"/>
              </a:ext>
            </a:extLst>
          </p:cNvPr>
          <p:cNvSpPr txBox="1"/>
          <p:nvPr/>
        </p:nvSpPr>
        <p:spPr>
          <a:xfrm>
            <a:off x="6175248" y="1399525"/>
            <a:ext cx="53675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Design Load Case 6.1</a:t>
            </a:r>
            <a:r>
              <a:rPr lang="en-US" sz="2000" dirty="0"/>
              <a:t> </a:t>
            </a:r>
            <a:r>
              <a:rPr lang="en-US" dirty="0"/>
              <a:t>from the </a:t>
            </a:r>
            <a:r>
              <a:rPr lang="en-US" b="1" dirty="0"/>
              <a:t>DNVGL-ST-0437 / IEC 61400 wind turbine standard,</a:t>
            </a:r>
            <a:r>
              <a:rPr lang="en-US" altLang="en-US" dirty="0">
                <a:latin typeface="Arial" panose="020B0604020202020204" pitchFamily="34" charset="0"/>
              </a:rPr>
              <a:t> about </a:t>
            </a:r>
            <a:r>
              <a:rPr lang="en-US" altLang="en-US" b="1" dirty="0">
                <a:latin typeface="Arial" panose="020B0604020202020204" pitchFamily="34" charset="0"/>
              </a:rPr>
              <a:t>parked turbine loads</a:t>
            </a:r>
            <a:r>
              <a:rPr lang="en-US" altLang="en-US" dirty="0">
                <a:latin typeface="Arial" panose="020B0604020202020204" pitchFamily="34" charset="0"/>
              </a:rPr>
              <a:t> (when the turbine is </a:t>
            </a:r>
            <a:r>
              <a:rPr lang="en-US" altLang="en-US" i="1" dirty="0">
                <a:latin typeface="Arial" panose="020B0604020202020204" pitchFamily="34" charset="0"/>
              </a:rPr>
              <a:t>not running</a:t>
            </a:r>
            <a:r>
              <a:rPr lang="en-US" altLang="en-US" dirty="0">
                <a:latin typeface="Arial" panose="020B0604020202020204" pitchFamily="34" charset="0"/>
              </a:rPr>
              <a:t>).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S</a:t>
            </a:r>
            <a:r>
              <a:rPr lang="en-US" dirty="0"/>
              <a:t>pecifically: </a:t>
            </a:r>
            <a:r>
              <a:rPr lang="en-US" b="1" dirty="0"/>
              <a:t>Extreme Wind Model (EWM) when the rotor is parked or idling.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B39D85A-6EF4-FAFD-3345-EB0F4141F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87228"/>
              </p:ext>
            </p:extLst>
          </p:nvPr>
        </p:nvGraphicFramePr>
        <p:xfrm>
          <a:off x="1028701" y="2876163"/>
          <a:ext cx="9976104" cy="331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3857662560"/>
                    </a:ext>
                  </a:extLst>
                </a:gridCol>
                <a:gridCol w="3794760">
                  <a:extLst>
                    <a:ext uri="{9D8B030D-6E8A-4147-A177-3AD203B41FA5}">
                      <a16:colId xmlns:a16="http://schemas.microsoft.com/office/drawing/2014/main" val="2430233886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3965467850"/>
                    </a:ext>
                  </a:extLst>
                </a:gridCol>
              </a:tblGrid>
              <a:tr h="5077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DLC 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/>
                        <a:t>DLC 6.1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048998"/>
                  </a:ext>
                </a:extLst>
              </a:tr>
              <a:tr h="50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Turbine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Operating, spinning, active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Parked or idling, minimal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856839"/>
                  </a:ext>
                </a:extLst>
              </a:tr>
              <a:tr h="50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Turbulence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ETM (extreme turbulence)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EWM </a:t>
                      </a:r>
                      <a:r>
                        <a:rPr lang="en-US" sz="2000" u="sng" dirty="0">
                          <a:solidFill>
                            <a:schemeClr val="tx1"/>
                          </a:solidFill>
                        </a:rPr>
                        <a:t>/ ETM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/>
                        <a:t>variant for park condition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988353"/>
                  </a:ext>
                </a:extLst>
              </a:tr>
              <a:tr h="507752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Extreme loads during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Extreme loads when not operating / safety in storm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811099"/>
                  </a:ext>
                </a:extLst>
              </a:tr>
              <a:tr h="507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Loads driven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Mean + turbulence + dynamic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Mostly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high wind speeds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000" dirty="0"/>
                        <a:t>and static pressure + wind excitation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9049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B8D9D8-77C3-F2DA-2BFE-23095E91483D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99B379-0D69-1E4D-3793-1489781A594C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6F913-CAD1-B63C-EE8F-919774190938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71340" y="6515528"/>
            <a:ext cx="1024480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10869383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Load cases according to DNV-ST0437 load standard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9C432E-A999-117C-8960-C6DC41E2C98C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7D9D832-FCA8-4A35-7370-75A96350130E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8169D-C072-2495-0A0A-5366B7E363F3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701A7-5622-3F24-7078-A52D400D6364}"/>
              </a:ext>
            </a:extLst>
          </p:cNvPr>
          <p:cNvSpPr txBox="1"/>
          <p:nvPr/>
        </p:nvSpPr>
        <p:spPr>
          <a:xfrm>
            <a:off x="1947672" y="5935771"/>
            <a:ext cx="4700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Simulated load cases planned for this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41149-C179-9E22-43C8-451B798D18E3}"/>
              </a:ext>
            </a:extLst>
          </p:cNvPr>
          <p:cNvSpPr txBox="1"/>
          <p:nvPr/>
        </p:nvSpPr>
        <p:spPr>
          <a:xfrm>
            <a:off x="8260080" y="5981937"/>
            <a:ext cx="1984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Source: DNVGL-ST-0437:2016</a:t>
            </a:r>
          </a:p>
        </p:txBody>
      </p:sp>
      <p:pic>
        <p:nvPicPr>
          <p:cNvPr id="23" name="Content Placeholder 22" descr="A white sheet with red and black text">
            <a:extLst>
              <a:ext uri="{FF2B5EF4-FFF2-40B4-BE49-F238E27FC236}">
                <a16:creationId xmlns:a16="http://schemas.microsoft.com/office/drawing/2014/main" id="{59B90AAE-0E4C-7EB5-0FF6-77ED88124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19" y="1593626"/>
            <a:ext cx="8011033" cy="4078288"/>
          </a:xfrm>
        </p:spPr>
      </p:pic>
    </p:spTree>
    <p:extLst>
      <p:ext uri="{BB962C8B-B14F-4D97-AF65-F5344CB8AC3E}">
        <p14:creationId xmlns:p14="http://schemas.microsoft.com/office/powerpoint/2010/main" val="220344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4931" y="6542660"/>
            <a:ext cx="936087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ETM &amp; Normal Operation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09C5CC-C09F-4D19-C49D-BC09DE603E65}"/>
                  </a:ext>
                </a:extLst>
              </p:cNvPr>
              <p:cNvSpPr txBox="1"/>
              <p:nvPr/>
            </p:nvSpPr>
            <p:spPr>
              <a:xfrm>
                <a:off x="6412991" y="4331245"/>
                <a:ext cx="5209033" cy="2459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ETM</a:t>
                </a:r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/>
                  <a:t>Calculation at 7.5m/s</a:t>
                </a:r>
              </a:p>
              <a:p>
                <a:r>
                  <a:rPr lang="en-US" sz="1600" dirty="0"/>
                  <a:t>For </a:t>
                </a:r>
                <a:r>
                  <a:rPr lang="en-US" sz="1600" dirty="0" err="1"/>
                  <a:t>V_hub</a:t>
                </a:r>
                <a:r>
                  <a:rPr lang="en-US" sz="1600" dirty="0"/>
                  <a:t> = 7.5 m/s</a:t>
                </a: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5.625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625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ar-AE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𝟕𝟗𝟔</m:t>
                      </m:r>
                      <m:r>
                        <m:rPr>
                          <m:nor/>
                        </m:rPr>
                        <a:rPr lang="ar-AE" b="1" i="1"/>
                        <m:t> </m:t>
                      </m:r>
                      <m:r>
                        <m:rPr>
                          <m:nor/>
                        </m:rPr>
                        <a:rPr lang="en-US" b="1" i="1"/>
                        <m:t>m</m:t>
                      </m:r>
                      <m:r>
                        <m:rPr>
                          <m:nor/>
                        </m:rPr>
                        <a:rPr lang="en-US" b="1" i="1"/>
                        <m:t>/</m:t>
                      </m:r>
                      <m:r>
                        <m:rPr>
                          <m:nor/>
                        </m:rPr>
                        <a:rPr lang="en-US" b="1" i="1"/>
                        <m:t>s</m:t>
                      </m:r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𝑢𝑏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796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23946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ar-AE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ar-AE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ar-AE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09C5CC-C09F-4D19-C49D-BC09DE603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91" y="4331245"/>
                <a:ext cx="5209033" cy="2459648"/>
              </a:xfrm>
              <a:prstGeom prst="rect">
                <a:avLst/>
              </a:prstGeom>
              <a:blipFill>
                <a:blip r:embed="rId3"/>
                <a:stretch>
                  <a:fillRect l="-936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F61241-D696-3B0D-E741-A0F4CBE9FE5F}"/>
                  </a:ext>
                </a:extLst>
              </p:cNvPr>
              <p:cNvSpPr txBox="1"/>
              <p:nvPr/>
            </p:nvSpPr>
            <p:spPr>
              <a:xfrm>
                <a:off x="399067" y="4357591"/>
                <a:ext cx="4566125" cy="230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ETM Calculation  at 16m/s</a:t>
                </a:r>
              </a:p>
              <a:p>
                <a:r>
                  <a:rPr lang="en-US" sz="1600" b="1" dirty="0"/>
                  <a:t>For </a:t>
                </a:r>
                <a:r>
                  <a:rPr lang="en-US" sz="1600" b="1" dirty="0" err="1"/>
                  <a:t>V_hub</a:t>
                </a:r>
                <a:r>
                  <a:rPr lang="en-US" sz="1600" b="1" dirty="0"/>
                  <a:t> = 16.0 m/s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126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16</m:t>
                    </m:r>
                    <m:r>
                      <a:rPr lang="ar-AE">
                        <a:latin typeface="Cambria Math" panose="02040503050406030204" pitchFamily="18" charset="0"/>
                      </a:rPr>
                      <m:t>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17</m:t>
                    </m:r>
                    <m:r>
                      <a:rPr lang="ar-AE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>
                        <a:latin typeface="Cambria Math" panose="02040503050406030204" pitchFamily="18" charset="0"/>
                      </a:rPr>
                      <m:t>6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2.816 m/s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816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176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ar-AE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ar-AE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ar-AE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F61241-D696-3B0D-E741-A0F4CBE9F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7" y="4357591"/>
                <a:ext cx="4566125" cy="2301977"/>
              </a:xfrm>
              <a:prstGeom prst="rect">
                <a:avLst/>
              </a:prstGeom>
              <a:blipFill>
                <a:blip r:embed="rId4"/>
                <a:stretch>
                  <a:fillRect l="-1067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50F7DB-4942-22E5-BFE6-9FCB983357C4}"/>
                  </a:ext>
                </a:extLst>
              </p:cNvPr>
              <p:cNvSpPr txBox="1"/>
              <p:nvPr/>
            </p:nvSpPr>
            <p:spPr>
              <a:xfrm>
                <a:off x="484418" y="1315346"/>
                <a:ext cx="11218984" cy="2901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Extreme Turbulence Model (ETM)</a:t>
                </a:r>
                <a:r>
                  <a:rPr lang="en-US" sz="2000" dirty="0"/>
                  <a:t> </a:t>
                </a:r>
                <a:r>
                  <a:rPr lang="en-US" dirty="0"/>
                  <a:t>in the standards is a prescription for a (</a:t>
                </a:r>
                <a:r>
                  <a:rPr lang="en-US" i="1" dirty="0"/>
                  <a:t>10-minute standard deviation)</a:t>
                </a:r>
                <a:r>
                  <a:rPr lang="en-US" dirty="0"/>
                  <a:t> of the longitudinal wind speed that represents an extreme turbulence level (the ETM is defined with a 50-year return period).</a:t>
                </a:r>
              </a:p>
              <a:p>
                <a:r>
                  <a:rPr lang="en-US" sz="2000" b="1" dirty="0"/>
                  <a:t>(Practical IEC Implementation)</a:t>
                </a:r>
                <a:br>
                  <a:rPr lang="en-US" dirty="0"/>
                </a:br>
                <a:r>
                  <a:rPr lang="en-US" dirty="0"/>
                  <a:t>A commonly used form (the same formula used by many tools that implement DNVGL / IEC ETM) for the longitudinal 10-min standard deviation,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[</a:t>
                </a:r>
                <a:r>
                  <a:rPr lang="en-US" dirty="0"/>
                  <a:t>m/s],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/>
                        <m:t>σ</m:t>
                      </m:r>
                      <m:r>
                        <m:rPr>
                          <m:nor/>
                        </m:rPr>
                        <a:rPr lang="el-GR" sz="2000"/>
                        <m:t>1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l-GR" sz="2000"/>
                        <m:t>​=</m:t>
                      </m:r>
                      <m:r>
                        <m:rPr>
                          <m:nor/>
                        </m:rPr>
                        <a:rPr lang="en-US" sz="2000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Iref</m:t>
                      </m:r>
                      <m:r>
                        <m:rPr>
                          <m:nor/>
                        </m:rPr>
                        <a:rPr lang="en-US" sz="2000"/>
                        <m:t>​ (</m:t>
                      </m:r>
                      <m:r>
                        <m:rPr>
                          <m:nor/>
                        </m:rPr>
                        <a:rPr lang="en-US" sz="2000"/>
                        <m:t>0</m:t>
                      </m:r>
                      <m:r>
                        <m:rPr>
                          <m:nor/>
                        </m:rPr>
                        <a:rPr lang="en-US" sz="2000"/>
                        <m:t>.</m:t>
                      </m:r>
                      <m:r>
                        <m:rPr>
                          <m:nor/>
                        </m:rPr>
                        <a:rPr lang="en-US" sz="2000"/>
                        <m:t>75 </m:t>
                      </m:r>
                      <m:r>
                        <m:rPr>
                          <m:nor/>
                        </m:rPr>
                        <a:rPr lang="en-US" sz="2000"/>
                        <m:t>∗</m:t>
                      </m:r>
                      <m:r>
                        <m:rPr>
                          <m:nor/>
                        </m:rPr>
                        <a:rPr lang="en-US" sz="2000"/>
                        <m:t>Vhub</m:t>
                      </m:r>
                      <m:r>
                        <m:rPr>
                          <m:nor/>
                        </m:rPr>
                        <a:rPr lang="en-US" sz="2000"/>
                        <m:t>​ + </m:t>
                      </m:r>
                      <m:r>
                        <m:rPr>
                          <m:nor/>
                        </m:rPr>
                        <a:rPr lang="en-US" sz="2000"/>
                        <m:t>5</m:t>
                      </m:r>
                      <m:r>
                        <m:rPr>
                          <m:nor/>
                        </m:rPr>
                        <a:rPr lang="en-US" sz="2000"/>
                        <m:t>.</m:t>
                      </m:r>
                      <m:r>
                        <m:rPr>
                          <m:nor/>
                        </m:rPr>
                        <a:rPr lang="en-US" sz="2000"/>
                        <m:t>6 </m:t>
                      </m:r>
                      <m:r>
                        <m:rPr>
                          <m:nor/>
                        </m:rPr>
                        <a:rPr lang="en-US" sz="2000"/>
                        <m:t>) </m:t>
                      </m:r>
                      <m:r>
                        <m:rPr>
                          <m:nor/>
                        </m:rPr>
                        <a:rPr lang="en-US" sz="2000"/>
                        <m:t>and</m:t>
                      </m:r>
                      <m:r>
                        <m:rPr>
                          <m:nor/>
                        </m:rPr>
                        <a:rPr lang="en-US" sz="2000"/>
                        <m:t>   </m:t>
                      </m:r>
                      <m:r>
                        <m:rPr>
                          <m:nor/>
                        </m:rPr>
                        <a:rPr lang="en-US" sz="2000"/>
                        <m:t>TI</m:t>
                      </m:r>
                      <m:r>
                        <m:rPr>
                          <m:nor/>
                        </m:rPr>
                        <a:rPr lang="en-US" sz="2000"/>
                        <m:t> = </m:t>
                      </m:r>
                      <m:r>
                        <m:rPr>
                          <m:nor/>
                        </m:rPr>
                        <a:rPr lang="el-GR" sz="2000"/>
                        <m:t>σ</m:t>
                      </m:r>
                      <m:r>
                        <m:rPr>
                          <m:nor/>
                        </m:rPr>
                        <a:rPr lang="el-GR" sz="2000"/>
                        <m:t>1</m:t>
                      </m:r>
                      <m:r>
                        <m:rPr>
                          <m:nor/>
                        </m:rPr>
                        <a:rPr lang="en-US" sz="2000" b="0" i="0" smtClean="0"/>
                        <m:t>/</m:t>
                      </m:r>
                      <m:r>
                        <m:rPr>
                          <m:nor/>
                        </m:rPr>
                        <a:rPr lang="en-US" sz="2000" b="0" i="0" smtClean="0"/>
                        <m:t>Vhub</m:t>
                      </m:r>
                      <m:r>
                        <m:rPr>
                          <m:nor/>
                        </m:rPr>
                        <a:rPr lang="el-GR" sz="2000"/>
                        <m:t>​​ </m:t>
                      </m:r>
                    </m:oMath>
                  </m:oMathPara>
                </a14:m>
                <a:endParaRPr lang="en-US" dirty="0"/>
              </a:p>
              <a:p>
                <a:endParaRPr lang="el-G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𝑎𝑟𝑎𝑐𝑡𝑒𝑟𝑖𝑠𝑡𝑖𝑐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𝑇𝑢𝑟𝑏𝑢𝑙𝑒𝑛𝑐𝑒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𝐼𝑛𝑡𝑒𝑛𝑠𝑖𝑡𝑦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400" i="1"/>
                          <m:t>ref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40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1400" dirty="0"/>
                  <a:t> (For IIIA)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50F7DB-4942-22E5-BFE6-9FCB98335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18" y="1315346"/>
                <a:ext cx="11218984" cy="2901179"/>
              </a:xfrm>
              <a:prstGeom prst="rect">
                <a:avLst/>
              </a:prstGeom>
              <a:blipFill>
                <a:blip r:embed="rId5"/>
                <a:stretch>
                  <a:fillRect l="-543" t="-1261" r="-435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1EFBA60-2288-805A-D885-0008BC5741DF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F4F1E83-13E2-E3FE-3F56-FF665F5BA863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4EB21-BE18-1893-A48B-77A35309A93C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1914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13674" y="6492875"/>
            <a:ext cx="960472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/>
          </a:bodyPr>
          <a:lstStyle/>
          <a:p>
            <a:r>
              <a:rPr lang="de-DE" dirty="0"/>
              <a:t>TurbSim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451FE-4B08-C2CB-92D7-21119A75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86" y="1859715"/>
            <a:ext cx="580985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Turb Sim ( Turbulence Simulation )</a:t>
            </a:r>
          </a:p>
          <a:p>
            <a:pPr algn="just"/>
            <a:r>
              <a:rPr lang="en-US" sz="2000" b="1" dirty="0" err="1"/>
              <a:t>TurbSim</a:t>
            </a:r>
            <a:r>
              <a:rPr lang="en-US" sz="2000" dirty="0"/>
              <a:t> is a </a:t>
            </a:r>
            <a:r>
              <a:rPr lang="en-US" sz="2000" b="1" dirty="0"/>
              <a:t>stochastic (random) wind field simulator</a:t>
            </a:r>
            <a:r>
              <a:rPr lang="en-US" sz="2000" dirty="0"/>
              <a:t> developed by the National Renewable Energy Laboratory (NREL). It generates </a:t>
            </a:r>
            <a:r>
              <a:rPr lang="en-US" sz="2000" b="1" dirty="0"/>
              <a:t>time-series of three-dimensional wind velocity fields</a:t>
            </a:r>
            <a:r>
              <a:rPr lang="en-US" sz="2000" dirty="0"/>
              <a:t> that represent realistic atmospheric turbulence.</a:t>
            </a:r>
          </a:p>
          <a:p>
            <a:pPr algn="just"/>
            <a:r>
              <a:rPr lang="en-US" sz="2000" dirty="0"/>
              <a:t>Allows to input </a:t>
            </a:r>
            <a:r>
              <a:rPr lang="en-US" sz="2000" b="1" dirty="0"/>
              <a:t>mean wind speed, turbulence intensity, turbulence length scale</a:t>
            </a:r>
            <a:r>
              <a:rPr lang="en-US" sz="2000" dirty="0"/>
              <a:t>, etc. into </a:t>
            </a:r>
            <a:r>
              <a:rPr lang="en-US" sz="2000" dirty="0" err="1"/>
              <a:t>OpenFAST</a:t>
            </a:r>
            <a:r>
              <a:rPr lang="en-US" sz="2000" dirty="0"/>
              <a:t> simulations.</a:t>
            </a:r>
          </a:p>
          <a:p>
            <a:pPr algn="just"/>
            <a:endParaRPr lang="en-US" sz="2000" dirty="0"/>
          </a:p>
        </p:txBody>
      </p:sp>
      <p:pic>
        <p:nvPicPr>
          <p:cNvPr id="8" name="Picture 7" descr="A wind turbine with text and arrows&#10;&#10;AI-generated content may be incorrect.">
            <a:extLst>
              <a:ext uri="{FF2B5EF4-FFF2-40B4-BE49-F238E27FC236}">
                <a16:creationId xmlns:a16="http://schemas.microsoft.com/office/drawing/2014/main" id="{F19A6646-733E-D576-1194-58605D20A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64" y="1734191"/>
            <a:ext cx="51435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7EB12-DC77-5E60-9557-9A514B7BFFA7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1333B3-246E-8FFB-CD26-3065E66C1A6E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D3E73-B3DF-D036-6AB5-EF7CB967784F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C0340D-A6B8-C57C-7037-377F3042AD5A}"/>
              </a:ext>
            </a:extLst>
          </p:cNvPr>
          <p:cNvCxnSpPr>
            <a:cxnSpLocks/>
          </p:cNvCxnSpPr>
          <p:nvPr/>
        </p:nvCxnSpPr>
        <p:spPr>
          <a:xfrm>
            <a:off x="10200657" y="3402971"/>
            <a:ext cx="531390" cy="91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5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43089" y="6497352"/>
            <a:ext cx="105977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1918B5-C1B6-42DE-84E3-A27089E17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2974" y="2523301"/>
            <a:ext cx="3600000" cy="2457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BE9728-7372-432E-B965-5F67C5090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3402" y="3978726"/>
            <a:ext cx="3600000" cy="2350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6EC66D-FCF8-409A-AB0E-7A7853408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716" y="1422005"/>
            <a:ext cx="3600000" cy="2350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BFFC21-6B1C-CF74-A82E-B13A4AA6A870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D081DA-A8A5-C1CB-77AD-9C29071B50B6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4B089-517F-9707-5747-4D96B259C748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4642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97953" y="6511386"/>
            <a:ext cx="9500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F7AA50F-F191-43FB-9189-8FB2D37C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417" y="1783786"/>
            <a:ext cx="5400000" cy="35254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2C250E-8652-42FE-81A9-F3F199CE9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7585" y="1783786"/>
            <a:ext cx="5400000" cy="3528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34D57-B046-5989-5494-64E20836D109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E5AA1D-B3E7-F1D8-2555-F787F8997A41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9F187-CB0B-622A-90FF-9689F65C8FC1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00654C-A9E5-85E0-B188-F993B82921C1}"/>
              </a:ext>
            </a:extLst>
          </p:cNvPr>
          <p:cNvSpPr/>
          <p:nvPr/>
        </p:nvSpPr>
        <p:spPr>
          <a:xfrm>
            <a:off x="7827264" y="4398264"/>
            <a:ext cx="173736" cy="192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7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3543" y="6515528"/>
            <a:ext cx="959187" cy="365125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</a:rPr>
              <a:t>Md Aman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234617" cy="712728"/>
          </a:xfrm>
        </p:spPr>
        <p:txBody>
          <a:bodyPr>
            <a:normAutofit fontScale="90000"/>
          </a:bodyPr>
          <a:lstStyle/>
          <a:p>
            <a:r>
              <a:rPr lang="en-GB" dirty="0"/>
              <a:t>Estimated Extreme Loads for 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103B1DA7-5D2F-46E1-8BA0-579E3E50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368144"/>
              </p:ext>
            </p:extLst>
          </p:nvPr>
        </p:nvGraphicFramePr>
        <p:xfrm>
          <a:off x="1517904" y="1511258"/>
          <a:ext cx="9238935" cy="47619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3693">
                  <a:extLst>
                    <a:ext uri="{9D8B030D-6E8A-4147-A177-3AD203B41FA5}">
                      <a16:colId xmlns:a16="http://schemas.microsoft.com/office/drawing/2014/main" val="1843028824"/>
                    </a:ext>
                  </a:extLst>
                </a:gridCol>
                <a:gridCol w="848347">
                  <a:extLst>
                    <a:ext uri="{9D8B030D-6E8A-4147-A177-3AD203B41FA5}">
                      <a16:colId xmlns:a16="http://schemas.microsoft.com/office/drawing/2014/main" val="3785919078"/>
                    </a:ext>
                  </a:extLst>
                </a:gridCol>
                <a:gridCol w="936740">
                  <a:extLst>
                    <a:ext uri="{9D8B030D-6E8A-4147-A177-3AD203B41FA5}">
                      <a16:colId xmlns:a16="http://schemas.microsoft.com/office/drawing/2014/main" val="3910624802"/>
                    </a:ext>
                  </a:extLst>
                </a:gridCol>
                <a:gridCol w="744138">
                  <a:extLst>
                    <a:ext uri="{9D8B030D-6E8A-4147-A177-3AD203B41FA5}">
                      <a16:colId xmlns:a16="http://schemas.microsoft.com/office/drawing/2014/main" val="1739191976"/>
                    </a:ext>
                  </a:extLst>
                </a:gridCol>
                <a:gridCol w="936740">
                  <a:extLst>
                    <a:ext uri="{9D8B030D-6E8A-4147-A177-3AD203B41FA5}">
                      <a16:colId xmlns:a16="http://schemas.microsoft.com/office/drawing/2014/main" val="1028806242"/>
                    </a:ext>
                  </a:extLst>
                </a:gridCol>
                <a:gridCol w="766026">
                  <a:extLst>
                    <a:ext uri="{9D8B030D-6E8A-4147-A177-3AD203B41FA5}">
                      <a16:colId xmlns:a16="http://schemas.microsoft.com/office/drawing/2014/main" val="3649631468"/>
                    </a:ext>
                  </a:extLst>
                </a:gridCol>
                <a:gridCol w="1016662">
                  <a:extLst>
                    <a:ext uri="{9D8B030D-6E8A-4147-A177-3AD203B41FA5}">
                      <a16:colId xmlns:a16="http://schemas.microsoft.com/office/drawing/2014/main" val="1658488017"/>
                    </a:ext>
                  </a:extLst>
                </a:gridCol>
                <a:gridCol w="911617">
                  <a:extLst>
                    <a:ext uri="{9D8B030D-6E8A-4147-A177-3AD203B41FA5}">
                      <a16:colId xmlns:a16="http://schemas.microsoft.com/office/drawing/2014/main" val="597340241"/>
                    </a:ext>
                  </a:extLst>
                </a:gridCol>
                <a:gridCol w="737486">
                  <a:extLst>
                    <a:ext uri="{9D8B030D-6E8A-4147-A177-3AD203B41FA5}">
                      <a16:colId xmlns:a16="http://schemas.microsoft.com/office/drawing/2014/main" val="3308229780"/>
                    </a:ext>
                  </a:extLst>
                </a:gridCol>
                <a:gridCol w="737486">
                  <a:extLst>
                    <a:ext uri="{9D8B030D-6E8A-4147-A177-3AD203B41FA5}">
                      <a16:colId xmlns:a16="http://schemas.microsoft.com/office/drawing/2014/main" val="4215248931"/>
                    </a:ext>
                  </a:extLst>
                </a:gridCol>
              </a:tblGrid>
              <a:tr h="7799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Flap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Rotor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Yaw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Bearing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Tilt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Rotor 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Tower-bottom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Tower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Rated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19078"/>
                  </a:ext>
                </a:extLst>
              </a:tr>
              <a:tr h="28888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kNm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KW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31944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Optimus150 WS15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30,103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256,308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57287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Optimus150 WS16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26,770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284,580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3,500</a:t>
                      </a:r>
                    </a:p>
                    <a:p>
                      <a:pPr algn="ctr"/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9450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Optimus200 WS17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57,713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681,780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47953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Oceanus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116,570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103,990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49,073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1,189,800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65185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Optimus92LE WS19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64,590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36725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Optimus92LE WS20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8,432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71040"/>
                  </a:ext>
                </a:extLst>
              </a:tr>
              <a:tr h="4333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Optimus60E WS21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2,005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750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184375"/>
                  </a:ext>
                </a:extLst>
              </a:tr>
              <a:tr h="302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Shakti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18,358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42,563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2,376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29,331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12,496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376,242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178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  <a:endParaRPr 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057307"/>
                  </a:ext>
                </a:extLst>
              </a:tr>
              <a:tr h="2599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Optimus Syria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18,732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35,830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2,095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32,786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8,500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284,186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5,000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94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612DEF-409A-41D5-9406-B14AC6C237C6}"/>
              </a:ext>
            </a:extLst>
          </p:cNvPr>
          <p:cNvSpPr txBox="1"/>
          <p:nvPr/>
        </p:nvSpPr>
        <p:spPr>
          <a:xfrm>
            <a:off x="506690" y="1141925"/>
            <a:ext cx="1112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/>
              <a:t>All values represent </a:t>
            </a:r>
            <a:r>
              <a:rPr lang="en-GB" b="1" i="1" dirty="0"/>
              <a:t>extreme loads (ULS)</a:t>
            </a:r>
            <a:r>
              <a:rPr lang="en-GB" i="1" dirty="0"/>
              <a:t> and already include the corresponding partial safety factors (</a:t>
            </a:r>
            <a:r>
              <a:rPr lang="en-GB" i="1" dirty="0" err="1"/>
              <a:t>γF</a:t>
            </a:r>
            <a:r>
              <a:rPr lang="en-GB" i="1" dirty="0"/>
              <a:t>).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FFBEE-BBA1-6973-7F50-55DDD7487A85}"/>
              </a:ext>
            </a:extLst>
          </p:cNvPr>
          <p:cNvSpPr txBox="1"/>
          <p:nvPr/>
        </p:nvSpPr>
        <p:spPr>
          <a:xfrm>
            <a:off x="412716" y="6565449"/>
            <a:ext cx="1000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07/10/2025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966721-BB58-D616-9482-6505CB92B3DC}"/>
              </a:ext>
            </a:extLst>
          </p:cNvPr>
          <p:cNvSpPr txBox="1">
            <a:spLocks/>
          </p:cNvSpPr>
          <p:nvPr/>
        </p:nvSpPr>
        <p:spPr>
          <a:xfrm>
            <a:off x="1833304" y="6538183"/>
            <a:ext cx="287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132D0-732D-2834-D200-4BC657D7295E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Load &amp; Dynamics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0674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851</Words>
  <Application>Microsoft Office PowerPoint</Application>
  <PresentationFormat>Widescreen</PresentationFormat>
  <Paragraphs>252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Office Theme</vt:lpstr>
      <vt:lpstr>Custom Design</vt:lpstr>
      <vt:lpstr>Weekly report: Load &amp; Dynamics</vt:lpstr>
      <vt:lpstr>Agenda</vt:lpstr>
      <vt:lpstr>DLC 1.3 &amp; DLC 6.1</vt:lpstr>
      <vt:lpstr>Load cases according to DNV-ST0437 load standard</vt:lpstr>
      <vt:lpstr>ETM &amp; Normal Operation</vt:lpstr>
      <vt:lpstr>TurbSim</vt:lpstr>
      <vt:lpstr>Estimated Extreme Loads for Optimus Syria</vt:lpstr>
      <vt:lpstr>Estimated Extreme Loads for Optimus Syria</vt:lpstr>
      <vt:lpstr>Estimated Extreme Loads for Optimus Syria</vt:lpstr>
      <vt:lpstr>Connected Group &amp; Future 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Md Aman</cp:lastModifiedBy>
  <cp:revision>36</cp:revision>
  <dcterms:created xsi:type="dcterms:W3CDTF">2025-07-21T13:11:31Z</dcterms:created>
  <dcterms:modified xsi:type="dcterms:W3CDTF">2025-10-06T11:19:26Z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  <property fmtid="{D5CDD505-2E9C-101B-9397-08002B2CF9AE}" pid="3" name="MSIP_Label_48141450-2387-4aca-b41f-19cd6be9dd3c_Enabled">
    <vt:lpwstr>true</vt:lpwstr>
  </property>
  <property fmtid="{D5CDD505-2E9C-101B-9397-08002B2CF9AE}" pid="4" name="MSIP_Label_48141450-2387-4aca-b41f-19cd6be9dd3c_SetDate">
    <vt:lpwstr>2025-09-28T13:19:16Z</vt:lpwstr>
  </property>
  <property fmtid="{D5CDD505-2E9C-101B-9397-08002B2CF9AE}" pid="5" name="MSIP_Label_48141450-2387-4aca-b41f-19cd6be9dd3c_Method">
    <vt:lpwstr>Standard</vt:lpwstr>
  </property>
  <property fmtid="{D5CDD505-2E9C-101B-9397-08002B2CF9AE}" pid="6" name="MSIP_Label_48141450-2387-4aca-b41f-19cd6be9dd3c_Name">
    <vt:lpwstr>Restricted_Unprotected</vt:lpwstr>
  </property>
  <property fmtid="{D5CDD505-2E9C-101B-9397-08002B2CF9AE}" pid="7" name="MSIP_Label_48141450-2387-4aca-b41f-19cd6be9dd3c_SiteId">
    <vt:lpwstr>adf10e2b-b6e9-41d6-be2f-c12bb566019c</vt:lpwstr>
  </property>
  <property fmtid="{D5CDD505-2E9C-101B-9397-08002B2CF9AE}" pid="8" name="MSIP_Label_48141450-2387-4aca-b41f-19cd6be9dd3c_ActionId">
    <vt:lpwstr>2ebed701-3566-4ac7-9aa9-92359fcb4805</vt:lpwstr>
  </property>
  <property fmtid="{D5CDD505-2E9C-101B-9397-08002B2CF9AE}" pid="9" name="MSIP_Label_48141450-2387-4aca-b41f-19cd6be9dd3c_ContentBits">
    <vt:lpwstr>0</vt:lpwstr>
  </property>
  <property fmtid="{D5CDD505-2E9C-101B-9397-08002B2CF9AE}" pid="10" name="MSIP_Label_48141450-2387-4aca-b41f-19cd6be9dd3c_Tag">
    <vt:lpwstr>10, 3, 0, 1</vt:lpwstr>
  </property>
</Properties>
</file>