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5" r:id="rId2"/>
  </p:sldMasterIdLst>
  <p:notesMasterIdLst>
    <p:notesMasterId r:id="rId13"/>
  </p:notesMasterIdLst>
  <p:handoutMasterIdLst>
    <p:handoutMasterId r:id="rId14"/>
  </p:handoutMasterIdLst>
  <p:sldIdLst>
    <p:sldId id="263" r:id="rId3"/>
    <p:sldId id="259" r:id="rId4"/>
    <p:sldId id="279" r:id="rId5"/>
    <p:sldId id="280" r:id="rId6"/>
    <p:sldId id="288" r:id="rId7"/>
    <p:sldId id="287" r:id="rId8"/>
    <p:sldId id="289" r:id="rId9"/>
    <p:sldId id="282" r:id="rId10"/>
    <p:sldId id="27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63"/>
          </p14:sldIdLst>
        </p14:section>
        <p14:section name="List of contents" id="{65043596-36B7-4360-BB5C-7A99EFAEC5C9}">
          <p14:sldIdLst>
            <p14:sldId id="259"/>
            <p14:sldId id="279"/>
            <p14:sldId id="280"/>
            <p14:sldId id="288"/>
            <p14:sldId id="287"/>
            <p14:sldId id="289"/>
            <p14:sldId id="282"/>
          </p14:sldIdLst>
        </p14:section>
        <p14:section name="Next Step" id="{B26F6679-C236-4D3D-BC2F-CAE5ED400718}">
          <p14:sldIdLst>
            <p14:sldId id="272"/>
          </p14:sldIdLst>
        </p14:section>
        <p14:section name="bibliography" id="{2ECB0A3B-7D16-4F98-AD6A-5308DF7BF078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15"/>
  </p:normalViewPr>
  <p:slideViewPr>
    <p:cSldViewPr snapToGrid="0">
      <p:cViewPr varScale="1">
        <p:scale>
          <a:sx n="93" d="100"/>
          <a:sy n="93" d="100"/>
        </p:scale>
        <p:origin x="1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Aiswarya Vijayan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Aiswarya Vijayan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1E2A2-CA5E-6DC4-3C73-4D98FF6316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Aiswarya Vijayan</a:t>
            </a:r>
          </a:p>
        </p:txBody>
      </p:sp>
    </p:spTree>
    <p:extLst>
      <p:ext uri="{BB962C8B-B14F-4D97-AF65-F5344CB8AC3E}">
        <p14:creationId xmlns:p14="http://schemas.microsoft.com/office/powerpoint/2010/main" val="74387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14B9A-CA5C-8ABD-2C28-87A1274D5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FC8298-9E26-85F3-42E8-81AB50B24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453479-9EBB-44CF-C330-D98C7973C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E70F0-6614-221B-0261-B2C8BABEB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42FC4-1496-1DF7-A3F6-DB5AF8E99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Aiswarya Vijayan</a:t>
            </a:r>
          </a:p>
        </p:txBody>
      </p:sp>
    </p:spTree>
    <p:extLst>
      <p:ext uri="{BB962C8B-B14F-4D97-AF65-F5344CB8AC3E}">
        <p14:creationId xmlns:p14="http://schemas.microsoft.com/office/powerpoint/2010/main" val="173507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C7229-9305-F9F8-DD50-120AFCDC2A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Aiswarya Vijayan</a:t>
            </a:r>
          </a:p>
        </p:txBody>
      </p:sp>
    </p:spTree>
    <p:extLst>
      <p:ext uri="{BB962C8B-B14F-4D97-AF65-F5344CB8AC3E}">
        <p14:creationId xmlns:p14="http://schemas.microsoft.com/office/powerpoint/2010/main" val="298123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AC993-5081-333F-ADE5-6A4245FB3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288782-CD8F-6879-4065-66BDFB7D9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819C4C-EAB8-2F40-1B6E-298A415FF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13832-7F60-FD3E-F47F-DF5A7324F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464AB-7AB0-7B6F-6BBF-B3702AC3F5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Aiswarya Vijayan</a:t>
            </a:r>
          </a:p>
        </p:txBody>
      </p:sp>
    </p:spTree>
    <p:extLst>
      <p:ext uri="{BB962C8B-B14F-4D97-AF65-F5344CB8AC3E}">
        <p14:creationId xmlns:p14="http://schemas.microsoft.com/office/powerpoint/2010/main" val="367405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Aptos" charset="0"/>
              </a:rPr>
              <a:t>10</a:t>
            </a:fld>
            <a:endParaRPr lang="zh-CN" altLang="en-US" sz="1200">
              <a:latin typeface="Aptos" charset="0"/>
              <a:ea typeface="等线" charset="0"/>
              <a:cs typeface="Aptos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49688-41AC-DE61-6A14-1E1D41381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Aiswarya Vijayan</a:t>
            </a:r>
          </a:p>
        </p:txBody>
      </p:sp>
    </p:spTree>
    <p:extLst>
      <p:ext uri="{BB962C8B-B14F-4D97-AF65-F5344CB8AC3E}">
        <p14:creationId xmlns:p14="http://schemas.microsoft.com/office/powerpoint/2010/main" val="188661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0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1"/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Use [1], [2], [3] for </a:t>
            </a:r>
            <a:r>
              <a:rPr lang="it-IT" err="1"/>
              <a:t>everything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from a source (</a:t>
            </a:r>
            <a:r>
              <a:rPr lang="it-IT" err="1"/>
              <a:t>numbers</a:t>
            </a:r>
            <a:r>
              <a:rPr lang="it-IT"/>
              <a:t> </a:t>
            </a:r>
            <a:r>
              <a:rPr lang="it-IT" err="1"/>
              <a:t>should</a:t>
            </a:r>
            <a:r>
              <a:rPr lang="it-IT"/>
              <a:t> be the </a:t>
            </a:r>
            <a:r>
              <a:rPr lang="it-IT" err="1"/>
              <a:t>same</a:t>
            </a:r>
            <a:r>
              <a:rPr lang="it-IT"/>
              <a:t> like in the </a:t>
            </a:r>
            <a:r>
              <a:rPr lang="it-IT" err="1"/>
              <a:t>bibliography</a:t>
            </a:r>
            <a:r>
              <a:rPr lang="it-IT"/>
              <a:t>) (</a:t>
            </a:r>
            <a:r>
              <a:rPr lang="it-IT" err="1"/>
              <a:t>incl</a:t>
            </a:r>
            <a:r>
              <a:rPr lang="it-IT"/>
              <a:t>. pictures /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created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by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own</a:t>
            </a:r>
            <a:r>
              <a:rPr lang="it-IT"/>
              <a:t>, </a:t>
            </a:r>
            <a:r>
              <a:rPr lang="it-IT" err="1"/>
              <a:t>declare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a </a:t>
            </a:r>
            <a:r>
              <a:rPr lang="it-IT" err="1"/>
              <a:t>thing</a:t>
            </a:r>
            <a:r>
              <a:rPr lang="it-IT"/>
              <a:t> </a:t>
            </a:r>
            <a:r>
              <a:rPr lang="it-IT" err="1"/>
              <a:t>you’ve</a:t>
            </a:r>
            <a:r>
              <a:rPr lang="it-IT"/>
              <a:t> </a:t>
            </a:r>
            <a:r>
              <a:rPr lang="it-IT" err="1"/>
              <a:t>done</a:t>
            </a:r>
            <a:r>
              <a:rPr lang="it-IT"/>
              <a:t> )</a:t>
            </a:r>
            <a:endParaRPr lang="en-GB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</a:p>
          <a:p>
            <a:pPr algn="ctr"/>
            <a:r>
              <a:rPr lang="it-IT"/>
              <a:t>an </a:t>
            </a:r>
            <a:r>
              <a:rPr lang="it-IT" err="1"/>
              <a:t>intial</a:t>
            </a:r>
            <a:r>
              <a:rPr lang="it-IT"/>
              <a:t> slide with </a:t>
            </a:r>
            <a:r>
              <a:rPr lang="it-IT" err="1"/>
              <a:t>all</a:t>
            </a:r>
            <a:r>
              <a:rPr lang="it-IT"/>
              <a:t> the tasks </a:t>
            </a:r>
            <a:r>
              <a:rPr lang="it-IT" err="1"/>
              <a:t>completed</a:t>
            </a:r>
            <a:r>
              <a:rPr lang="it-IT"/>
              <a:t> for the week </a:t>
            </a:r>
            <a:r>
              <a:rPr lang="it-IT" err="1"/>
              <a:t>should</a:t>
            </a:r>
            <a:r>
              <a:rPr lang="it-IT"/>
              <a:t> </a:t>
            </a:r>
            <a:r>
              <a:rPr lang="it-IT" err="1"/>
              <a:t>always</a:t>
            </a:r>
            <a:r>
              <a:rPr lang="it-IT"/>
              <a:t> be </a:t>
            </a:r>
            <a:r>
              <a:rPr lang="it-IT" err="1"/>
              <a:t>included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style, do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write</a:t>
            </a:r>
            <a:r>
              <a:rPr lang="it-IT"/>
              <a:t> more text </a:t>
            </a:r>
            <a:r>
              <a:rPr lang="it-IT" err="1"/>
              <a:t>than</a:t>
            </a:r>
            <a:r>
              <a:rPr lang="it-IT"/>
              <a:t> </a:t>
            </a:r>
            <a:r>
              <a:rPr lang="it-IT" err="1"/>
              <a:t>necessary</a:t>
            </a:r>
            <a:r>
              <a:rPr lang="it-IT"/>
              <a:t> (short, concise bullet points are </a:t>
            </a:r>
            <a:r>
              <a:rPr lang="it-IT" err="1"/>
              <a:t>often</a:t>
            </a:r>
            <a:r>
              <a:rPr lang="it-IT"/>
              <a:t> </a:t>
            </a:r>
            <a:r>
              <a:rPr lang="it-IT" err="1"/>
              <a:t>enough</a:t>
            </a:r>
            <a:r>
              <a:rPr lang="it-IT"/>
              <a:t>)</a:t>
            </a:r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1988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245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22)</a:t>
            </a:r>
          </a:p>
          <a:p>
            <a:pPr lvl="1"/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BUT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use </a:t>
            </a:r>
            <a:r>
              <a:rPr lang="it-IT" err="1"/>
              <a:t>underpoints</a:t>
            </a:r>
            <a:r>
              <a:rPr lang="it-IT"/>
              <a:t> </a:t>
            </a:r>
            <a:r>
              <a:rPr lang="it-IT" err="1"/>
              <a:t>please</a:t>
            </a:r>
            <a:r>
              <a:rPr lang="it-IT"/>
              <a:t> with the i, ii, iii….</a:t>
            </a:r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8228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91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err="1"/>
              <a:t>Add</a:t>
            </a:r>
            <a:r>
              <a:rPr lang="it-IT" sz="1400"/>
              <a:t> a link to the </a:t>
            </a:r>
            <a:r>
              <a:rPr lang="it-IT" sz="1400" err="1"/>
              <a:t>reference</a:t>
            </a:r>
            <a:r>
              <a:rPr lang="it-IT" sz="1400"/>
              <a:t> </a:t>
            </a:r>
            <a:r>
              <a:rPr lang="it-IT" sz="1400" err="1"/>
              <a:t>number</a:t>
            </a:r>
            <a:r>
              <a:rPr lang="it-IT" sz="1400"/>
              <a:t> </a:t>
            </a:r>
            <a:r>
              <a:rPr lang="it-IT" sz="1400" err="1"/>
              <a:t>that</a:t>
            </a:r>
            <a:r>
              <a:rPr lang="it-IT" sz="1400"/>
              <a:t> </a:t>
            </a:r>
            <a:r>
              <a:rPr lang="it-IT" sz="1400" err="1"/>
              <a:t>goes</a:t>
            </a:r>
            <a:r>
              <a:rPr lang="it-IT" sz="1400"/>
              <a:t> to the last slide: highlight the </a:t>
            </a:r>
            <a:r>
              <a:rPr lang="it-IT" sz="1400" err="1"/>
              <a:t>number</a:t>
            </a:r>
            <a:r>
              <a:rPr lang="it-IT" sz="1400"/>
              <a:t>-&gt;</a:t>
            </a:r>
            <a:r>
              <a:rPr lang="it-IT" sz="1400" err="1"/>
              <a:t>right</a:t>
            </a:r>
            <a:r>
              <a:rPr lang="it-IT" sz="1400"/>
              <a:t> click-&gt;</a:t>
            </a:r>
            <a:r>
              <a:rPr lang="it-IT" sz="1400" err="1"/>
              <a:t>select</a:t>
            </a:r>
            <a:r>
              <a:rPr lang="it-IT" sz="1400"/>
              <a:t> link-&gt;place in </a:t>
            </a:r>
            <a:r>
              <a:rPr lang="it-IT" sz="1400" err="1"/>
              <a:t>this</a:t>
            </a:r>
            <a:r>
              <a:rPr lang="it-IT" sz="1400"/>
              <a:t> </a:t>
            </a:r>
            <a:r>
              <a:rPr lang="it-IT" sz="1400" err="1"/>
              <a:t>document</a:t>
            </a:r>
            <a:r>
              <a:rPr lang="it-IT" sz="1400"/>
              <a:t>-&gt;</a:t>
            </a:r>
            <a:r>
              <a:rPr lang="it-IT" sz="1400" err="1"/>
              <a:t>select</a:t>
            </a:r>
            <a:r>
              <a:rPr lang="it-IT" sz="1400"/>
              <a:t> last slide</a:t>
            </a:r>
            <a:endParaRPr lang="en-GB" sz="14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95110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3434651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The style </a:t>
            </a:r>
            <a:r>
              <a:rPr lang="it-IT" err="1"/>
              <a:t>chosen</a:t>
            </a:r>
            <a:r>
              <a:rPr lang="it-IT"/>
              <a:t> for </a:t>
            </a:r>
            <a:r>
              <a:rPr lang="it-IT" err="1"/>
              <a:t>citation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IEEE, so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citation</a:t>
            </a:r>
            <a:r>
              <a:rPr lang="it-IT"/>
              <a:t> follow </a:t>
            </a:r>
            <a:r>
              <a:rPr lang="it-IT" err="1"/>
              <a:t>that</a:t>
            </a:r>
            <a:r>
              <a:rPr lang="it-IT"/>
              <a:t> style.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an IEEE </a:t>
            </a:r>
            <a:r>
              <a:rPr lang="it-IT" err="1"/>
              <a:t>citation</a:t>
            </a:r>
            <a:r>
              <a:rPr lang="it-IT"/>
              <a:t> from a website, </a:t>
            </a:r>
            <a:r>
              <a:rPr lang="it-IT" err="1"/>
              <a:t>you</a:t>
            </a:r>
            <a:r>
              <a:rPr lang="it-IT"/>
              <a:t> can use some free </a:t>
            </a:r>
            <a:r>
              <a:rPr lang="it-IT" err="1"/>
              <a:t>converters</a:t>
            </a:r>
            <a:r>
              <a:rPr lang="it-IT"/>
              <a:t> </a:t>
            </a:r>
            <a:r>
              <a:rPr lang="it-IT" err="1"/>
              <a:t>available</a:t>
            </a:r>
            <a:r>
              <a:rPr lang="it-IT"/>
              <a:t> on the internet, like:</a:t>
            </a:r>
          </a:p>
          <a:p>
            <a:pPr algn="ctr"/>
            <a:r>
              <a:rPr lang="en-GB" b="1">
                <a:hlinkClick r:id="rId2"/>
              </a:rPr>
              <a:t>https://www.mybib.com/tools/ieee-citation-generator</a:t>
            </a:r>
            <a:r>
              <a:rPr lang="en-GB" b="1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2555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2332795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01122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098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/>
              <a:t>Weekly report: Team X</a:t>
            </a:r>
            <a:endParaRPr lang="en-GB" sz="400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/>
              <a:t>Week </a:t>
            </a:r>
            <a:r>
              <a:rPr lang="it-IT" sz="2000" err="1"/>
              <a:t>number</a:t>
            </a:r>
            <a:r>
              <a:rPr lang="it-IT" sz="2000"/>
              <a:t>: X</a:t>
            </a:r>
          </a:p>
          <a:p>
            <a:r>
              <a:rPr lang="it-IT" sz="2000"/>
              <a:t>Date: DD/MM/20JJ</a:t>
            </a:r>
          </a:p>
          <a:p>
            <a:r>
              <a:rPr lang="it-IT" sz="200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First slide for groups</a:t>
            </a:r>
            <a:endParaRPr lang="en-GB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82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36522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2646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6079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7150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27932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"/>
          <p:cNvSpPr>
            <a:spLocks/>
          </p:cNvSpPr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 w="19050" cap="flat" cmpd="sng">
            <a:solidFill>
              <a:srgbClr val="FFFFFF"/>
            </a:solidFill>
            <a:prstDash val="solid"/>
            <a:round/>
          </a:ln>
        </p:spPr>
      </p:sp>
      <p:sp>
        <p:nvSpPr>
          <p:cNvPr id="148" name="曲线"/>
          <p:cNvSpPr>
            <a:spLocks/>
          </p:cNvSpPr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35" y="5690"/>
                </a:moveTo>
                <a:cubicBezTo>
                  <a:pt x="1542" y="5786"/>
                  <a:pt x="2912" y="-6663"/>
                  <a:pt x="5378" y="4969"/>
                </a:cubicBezTo>
                <a:cubicBezTo>
                  <a:pt x="8165" y="16409"/>
                  <a:pt x="9886" y="955"/>
                  <a:pt x="11677" y="1897"/>
                </a:cubicBezTo>
                <a:cubicBezTo>
                  <a:pt x="13469" y="2838"/>
                  <a:pt x="14737" y="9220"/>
                  <a:pt x="16128" y="10617"/>
                </a:cubicBezTo>
                <a:cubicBezTo>
                  <a:pt x="17519" y="12013"/>
                  <a:pt x="18571" y="12576"/>
                  <a:pt x="19479" y="11755"/>
                </a:cubicBezTo>
                <a:cubicBezTo>
                  <a:pt x="20386" y="10934"/>
                  <a:pt x="21317" y="3979"/>
                  <a:pt x="21572" y="5690"/>
                </a:cubicBezTo>
                <a:cubicBezTo>
                  <a:pt x="21565" y="10641"/>
                  <a:pt x="21605" y="16648"/>
                  <a:pt x="21599" y="21600"/>
                </a:cubicBezTo>
                <a:lnTo>
                  <a:pt x="16482" y="21455"/>
                </a:lnTo>
                <a:lnTo>
                  <a:pt x="10994" y="20831"/>
                </a:lnTo>
                <a:lnTo>
                  <a:pt x="6321" y="21321"/>
                </a:lnTo>
                <a:lnTo>
                  <a:pt x="0" y="20878"/>
                </a:lnTo>
                <a:cubicBezTo>
                  <a:pt x="6" y="16216"/>
                  <a:pt x="8" y="10641"/>
                  <a:pt x="35" y="5690"/>
                </a:cubicBezTo>
                <a:close/>
              </a:path>
            </a:pathLst>
          </a:custGeom>
          <a:gradFill rotWithShape="1">
            <a:gsLst>
              <a:gs pos="0">
                <a:srgbClr val="0F9ED5">
                  <a:lumMod val="20000"/>
                  <a:lumOff val="80000"/>
                  <a:alpha val="100000"/>
                </a:srgbClr>
              </a:gs>
              <a:gs pos="50000">
                <a:srgbClr val="FFFFFF">
                  <a:alpha val="100000"/>
                </a:srgbClr>
              </a:gs>
              <a:gs pos="100000">
                <a:srgbClr val="0F9ED5">
                  <a:lumMod val="20000"/>
                  <a:lumOff val="80000"/>
                  <a:alpha val="100000"/>
                </a:srgbClr>
              </a:gs>
            </a:gsLst>
            <a:lin ang="0" scaled="1"/>
          </a:gradFill>
          <a:ln w="15875" cap="flat" cmpd="sng">
            <a:solidFill>
              <a:srgbClr val="156082">
                <a:alpha val="0"/>
              </a:srgbClr>
            </a:solidFill>
            <a:prstDash val="solid"/>
            <a:round/>
          </a:ln>
          <a:effectLst>
            <a:glow>
              <a:srgbClr val="FFFF00"/>
            </a:glow>
            <a:outerShdw algn="ctr" rotWithShape="0">
              <a:srgbClr val="000000">
                <a:alpha val="99607"/>
              </a:srgbClr>
            </a:outerShdw>
          </a:effectLst>
          <a:scene3d>
            <a:camera prst="legacyObliqueFront"/>
            <a:lightRig rig="legacyFlat4" dir="t"/>
          </a:scene3d>
          <a:sp3d prstMaterial="legacyMatte">
            <a:bevelT w="13500" h="13500" prst="angle"/>
            <a:bevelB w="13500" h="13500" prst="angle"/>
          </a:sp3d>
        </p:spPr>
      </p:sp>
      <p:sp>
        <p:nvSpPr>
          <p:cNvPr id="147" name="曲线"/>
          <p:cNvSpPr>
            <a:spLocks/>
          </p:cNvSpPr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" y="5943"/>
                </a:moveTo>
                <a:cubicBezTo>
                  <a:pt x="1529" y="6043"/>
                  <a:pt x="2217" y="-6829"/>
                  <a:pt x="4688" y="5198"/>
                </a:cubicBezTo>
                <a:cubicBezTo>
                  <a:pt x="7480" y="17027"/>
                  <a:pt x="9070" y="10367"/>
                  <a:pt x="10158" y="6391"/>
                </a:cubicBezTo>
                <a:cubicBezTo>
                  <a:pt x="13044" y="-3797"/>
                  <a:pt x="14166" y="-119"/>
                  <a:pt x="15989" y="5794"/>
                </a:cubicBezTo>
                <a:cubicBezTo>
                  <a:pt x="19763" y="16580"/>
                  <a:pt x="19729" y="5894"/>
                  <a:pt x="21600" y="5943"/>
                </a:cubicBezTo>
                <a:cubicBezTo>
                  <a:pt x="21593" y="11063"/>
                  <a:pt x="21586" y="16182"/>
                  <a:pt x="21579" y="21301"/>
                </a:cubicBezTo>
                <a:lnTo>
                  <a:pt x="16530" y="21152"/>
                </a:lnTo>
                <a:lnTo>
                  <a:pt x="11000" y="21600"/>
                </a:lnTo>
                <a:lnTo>
                  <a:pt x="6271" y="21450"/>
                </a:lnTo>
                <a:lnTo>
                  <a:pt x="0" y="20556"/>
                </a:lnTo>
                <a:cubicBezTo>
                  <a:pt x="6" y="15735"/>
                  <a:pt x="-6" y="11063"/>
                  <a:pt x="20" y="5943"/>
                </a:cubicBezTo>
                <a:close/>
              </a:path>
            </a:pathLst>
          </a:custGeom>
          <a:gradFill rotWithShape="1">
            <a:gsLst>
              <a:gs pos="0">
                <a:srgbClr val="156082">
                  <a:lumMod val="5000"/>
                  <a:lumOff val="95000"/>
                  <a:alpha val="100000"/>
                </a:srgbClr>
              </a:gs>
              <a:gs pos="74000">
                <a:srgbClr val="156082">
                  <a:lumMod val="45000"/>
                  <a:lumOff val="55000"/>
                  <a:alpha val="100000"/>
                </a:srgbClr>
              </a:gs>
              <a:gs pos="83000">
                <a:srgbClr val="156082">
                  <a:lumMod val="45000"/>
                  <a:lumOff val="55000"/>
                  <a:alpha val="100000"/>
                </a:srgbClr>
              </a:gs>
              <a:gs pos="100000">
                <a:srgbClr val="156082">
                  <a:lumMod val="30000"/>
                  <a:lumOff val="70000"/>
                  <a:alpha val="100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</a:ln>
          <a:effectLst>
            <a:glow>
              <a:srgbClr val="FFFF00"/>
            </a:glow>
            <a:outerShdw algn="ctr" rotWithShape="0">
              <a:srgbClr val="000000">
                <a:alpha val="99607"/>
              </a:srgbClr>
            </a:outerShdw>
          </a:effectLst>
          <a:scene3d>
            <a:camera prst="legacyObliqueFront"/>
            <a:lightRig rig="legacyFlat4" dir="t"/>
          </a:scene3d>
          <a:sp3d prstMaterial="legacyMatte">
            <a:bevelT w="13500" h="13500" prst="angle"/>
            <a:bevelB w="13500" h="13500" prst="angle"/>
          </a:sp3d>
        </p:spPr>
      </p:sp>
      <p:sp>
        <p:nvSpPr>
          <p:cNvPr id="146" name="曲线"/>
          <p:cNvSpPr>
            <a:spLocks/>
          </p:cNvSpPr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9" y="8758"/>
                </a:moveTo>
                <a:cubicBezTo>
                  <a:pt x="1526" y="8840"/>
                  <a:pt x="2212" y="-1717"/>
                  <a:pt x="4678" y="8147"/>
                </a:cubicBezTo>
                <a:cubicBezTo>
                  <a:pt x="7464" y="17849"/>
                  <a:pt x="7149" y="17331"/>
                  <a:pt x="8411" y="16166"/>
                </a:cubicBezTo>
                <a:cubicBezTo>
                  <a:pt x="9673" y="15002"/>
                  <a:pt x="10993" y="3240"/>
                  <a:pt x="12248" y="1159"/>
                </a:cubicBezTo>
                <a:cubicBezTo>
                  <a:pt x="13502" y="-920"/>
                  <a:pt x="14698" y="-273"/>
                  <a:pt x="15939" y="3681"/>
                </a:cubicBezTo>
                <a:cubicBezTo>
                  <a:pt x="17387" y="8525"/>
                  <a:pt x="18200" y="14960"/>
                  <a:pt x="19133" y="14981"/>
                </a:cubicBezTo>
                <a:cubicBezTo>
                  <a:pt x="20066" y="15001"/>
                  <a:pt x="21194" y="3480"/>
                  <a:pt x="21599" y="5108"/>
                </a:cubicBezTo>
                <a:cubicBezTo>
                  <a:pt x="21593" y="9306"/>
                  <a:pt x="21540" y="17156"/>
                  <a:pt x="21533" y="21355"/>
                </a:cubicBezTo>
                <a:lnTo>
                  <a:pt x="16494" y="21233"/>
                </a:lnTo>
                <a:lnTo>
                  <a:pt x="10976" y="21600"/>
                </a:lnTo>
                <a:lnTo>
                  <a:pt x="6258" y="21477"/>
                </a:lnTo>
                <a:lnTo>
                  <a:pt x="0" y="20743"/>
                </a:lnTo>
                <a:cubicBezTo>
                  <a:pt x="6" y="16789"/>
                  <a:pt x="-6" y="12957"/>
                  <a:pt x="19" y="8758"/>
                </a:cubicBezTo>
                <a:close/>
              </a:path>
            </a:pathLst>
          </a:custGeom>
          <a:gradFill rotWithShape="1">
            <a:gsLst>
              <a:gs pos="0">
                <a:srgbClr val="EFFCFF">
                  <a:alpha val="100000"/>
                </a:srgbClr>
              </a:gs>
              <a:gs pos="50000">
                <a:srgbClr val="0F9ED5">
                  <a:lumMod val="40000"/>
                  <a:lumOff val="60000"/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</a:ln>
          <a:effectLst>
            <a:glow>
              <a:srgbClr val="FFFF00"/>
            </a:glow>
            <a:outerShdw algn="ctr" rotWithShape="0">
              <a:srgbClr val="000000">
                <a:alpha val="99607"/>
              </a:srgbClr>
            </a:outerShdw>
          </a:effectLst>
          <a:scene3d>
            <a:camera prst="legacyObliqueFront"/>
            <a:lightRig rig="legacyFlat4" dir="t"/>
          </a:scene3d>
          <a:sp3d prstMaterial="legacyMatte">
            <a:bevelT w="13500" h="13500" prst="angle"/>
            <a:bevelB w="13500" h="13500" prst="angle"/>
          </a:sp3d>
        </p:spPr>
      </p:sp>
      <p:sp>
        <p:nvSpPr>
          <p:cNvPr id="145" name="曲线"/>
          <p:cNvSpPr>
            <a:spLocks/>
          </p:cNvSpPr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35" y="5690"/>
                </a:moveTo>
                <a:cubicBezTo>
                  <a:pt x="1542" y="5786"/>
                  <a:pt x="2912" y="-6663"/>
                  <a:pt x="5378" y="4969"/>
                </a:cubicBezTo>
                <a:cubicBezTo>
                  <a:pt x="8165" y="16409"/>
                  <a:pt x="9886" y="955"/>
                  <a:pt x="11677" y="1897"/>
                </a:cubicBezTo>
                <a:cubicBezTo>
                  <a:pt x="13469" y="2838"/>
                  <a:pt x="14737" y="9220"/>
                  <a:pt x="16128" y="10617"/>
                </a:cubicBezTo>
                <a:cubicBezTo>
                  <a:pt x="17519" y="12013"/>
                  <a:pt x="18571" y="12576"/>
                  <a:pt x="19479" y="11755"/>
                </a:cubicBezTo>
                <a:cubicBezTo>
                  <a:pt x="20386" y="10934"/>
                  <a:pt x="21317" y="3979"/>
                  <a:pt x="21572" y="5690"/>
                </a:cubicBezTo>
                <a:cubicBezTo>
                  <a:pt x="21565" y="10641"/>
                  <a:pt x="21605" y="16648"/>
                  <a:pt x="21599" y="21600"/>
                </a:cubicBezTo>
                <a:lnTo>
                  <a:pt x="16482" y="21455"/>
                </a:lnTo>
                <a:lnTo>
                  <a:pt x="10994" y="20831"/>
                </a:lnTo>
                <a:lnTo>
                  <a:pt x="6321" y="21321"/>
                </a:lnTo>
                <a:lnTo>
                  <a:pt x="0" y="20878"/>
                </a:lnTo>
                <a:cubicBezTo>
                  <a:pt x="6" y="16216"/>
                  <a:pt x="8" y="10641"/>
                  <a:pt x="35" y="5690"/>
                </a:cubicBezTo>
                <a:close/>
              </a:path>
            </a:pathLst>
          </a:custGeom>
          <a:gradFill rotWithShape="1">
            <a:gsLst>
              <a:gs pos="0">
                <a:srgbClr val="0F9ED5">
                  <a:lumMod val="20000"/>
                  <a:lumOff val="80000"/>
                  <a:alpha val="100000"/>
                </a:srgbClr>
              </a:gs>
              <a:gs pos="50000">
                <a:srgbClr val="FFFFFF">
                  <a:alpha val="100000"/>
                </a:srgbClr>
              </a:gs>
              <a:gs pos="100000">
                <a:srgbClr val="0F9ED5">
                  <a:lumMod val="20000"/>
                  <a:lumOff val="80000"/>
                  <a:alpha val="100000"/>
                </a:srgbClr>
              </a:gs>
            </a:gsLst>
            <a:lin ang="0" scaled="1"/>
          </a:gradFill>
          <a:ln w="15875" cap="flat" cmpd="sng">
            <a:solidFill>
              <a:srgbClr val="156082">
                <a:alpha val="0"/>
              </a:srgbClr>
            </a:solidFill>
            <a:prstDash val="solid"/>
            <a:round/>
          </a:ln>
          <a:effectLst>
            <a:glow>
              <a:srgbClr val="FFFF00"/>
            </a:glow>
            <a:outerShdw algn="ctr" rotWithShape="0">
              <a:srgbClr val="000000">
                <a:alpha val="99607"/>
              </a:srgbClr>
            </a:outerShdw>
          </a:effectLst>
          <a:scene3d>
            <a:camera prst="legacyObliqueFront"/>
            <a:lightRig rig="legacyFlat4" dir="t"/>
          </a:scene3d>
          <a:sp3d prstMaterial="legacyMatte">
            <a:bevelT w="13500" h="13500" prst="angle"/>
            <a:bevelB w="13500" h="13500" prst="angle"/>
          </a:sp3d>
        </p:spPr>
      </p:sp>
      <p:sp>
        <p:nvSpPr>
          <p:cNvPr id="144" name="曲线"/>
          <p:cNvSpPr>
            <a:spLocks/>
          </p:cNvSpPr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" y="5943"/>
                </a:moveTo>
                <a:cubicBezTo>
                  <a:pt x="1529" y="6043"/>
                  <a:pt x="2217" y="-6829"/>
                  <a:pt x="4688" y="5198"/>
                </a:cubicBezTo>
                <a:cubicBezTo>
                  <a:pt x="7480" y="17027"/>
                  <a:pt x="9070" y="10367"/>
                  <a:pt x="10158" y="6391"/>
                </a:cubicBezTo>
                <a:cubicBezTo>
                  <a:pt x="13044" y="-3797"/>
                  <a:pt x="14166" y="-119"/>
                  <a:pt x="15989" y="5794"/>
                </a:cubicBezTo>
                <a:cubicBezTo>
                  <a:pt x="19763" y="16580"/>
                  <a:pt x="19729" y="5894"/>
                  <a:pt x="21600" y="5943"/>
                </a:cubicBezTo>
                <a:cubicBezTo>
                  <a:pt x="21593" y="11063"/>
                  <a:pt x="21586" y="16182"/>
                  <a:pt x="21579" y="21301"/>
                </a:cubicBezTo>
                <a:lnTo>
                  <a:pt x="16530" y="21152"/>
                </a:lnTo>
                <a:lnTo>
                  <a:pt x="11000" y="21600"/>
                </a:lnTo>
                <a:lnTo>
                  <a:pt x="6271" y="21450"/>
                </a:lnTo>
                <a:lnTo>
                  <a:pt x="0" y="20556"/>
                </a:lnTo>
                <a:cubicBezTo>
                  <a:pt x="6" y="15735"/>
                  <a:pt x="-6" y="11063"/>
                  <a:pt x="20" y="5943"/>
                </a:cubicBezTo>
                <a:close/>
              </a:path>
            </a:pathLst>
          </a:custGeom>
          <a:gradFill rotWithShape="1">
            <a:gsLst>
              <a:gs pos="0">
                <a:srgbClr val="156082">
                  <a:lumMod val="5000"/>
                  <a:lumOff val="95000"/>
                  <a:alpha val="100000"/>
                </a:srgbClr>
              </a:gs>
              <a:gs pos="74000">
                <a:srgbClr val="156082">
                  <a:lumMod val="45000"/>
                  <a:lumOff val="55000"/>
                  <a:alpha val="100000"/>
                </a:srgbClr>
              </a:gs>
              <a:gs pos="83000">
                <a:srgbClr val="156082">
                  <a:lumMod val="45000"/>
                  <a:lumOff val="55000"/>
                  <a:alpha val="100000"/>
                </a:srgbClr>
              </a:gs>
              <a:gs pos="100000">
                <a:srgbClr val="156082">
                  <a:lumMod val="30000"/>
                  <a:lumOff val="70000"/>
                  <a:alpha val="100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</a:ln>
          <a:effectLst>
            <a:glow>
              <a:srgbClr val="FFFF00"/>
            </a:glow>
            <a:outerShdw algn="ctr" rotWithShape="0">
              <a:srgbClr val="000000">
                <a:alpha val="99607"/>
              </a:srgbClr>
            </a:outerShdw>
          </a:effectLst>
          <a:scene3d>
            <a:camera prst="legacyObliqueFront"/>
            <a:lightRig rig="legacyFlat4" dir="t"/>
          </a:scene3d>
          <a:sp3d prstMaterial="legacyMatte">
            <a:bevelT w="13500" h="13500" prst="angle"/>
            <a:bevelB w="13500" h="13500" prst="angle"/>
          </a:sp3d>
        </p:spPr>
      </p:sp>
      <p:sp>
        <p:nvSpPr>
          <p:cNvPr id="143" name="曲线"/>
          <p:cNvSpPr>
            <a:spLocks/>
          </p:cNvSpPr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9" y="8758"/>
                </a:moveTo>
                <a:cubicBezTo>
                  <a:pt x="1526" y="8840"/>
                  <a:pt x="2212" y="-1717"/>
                  <a:pt x="4678" y="8147"/>
                </a:cubicBezTo>
                <a:cubicBezTo>
                  <a:pt x="7464" y="17849"/>
                  <a:pt x="7149" y="17331"/>
                  <a:pt x="8411" y="16166"/>
                </a:cubicBezTo>
                <a:cubicBezTo>
                  <a:pt x="9673" y="15002"/>
                  <a:pt x="10993" y="3240"/>
                  <a:pt x="12248" y="1159"/>
                </a:cubicBezTo>
                <a:cubicBezTo>
                  <a:pt x="13502" y="-920"/>
                  <a:pt x="14698" y="-273"/>
                  <a:pt x="15939" y="3681"/>
                </a:cubicBezTo>
                <a:cubicBezTo>
                  <a:pt x="17387" y="8525"/>
                  <a:pt x="18200" y="14960"/>
                  <a:pt x="19133" y="14981"/>
                </a:cubicBezTo>
                <a:cubicBezTo>
                  <a:pt x="20066" y="15001"/>
                  <a:pt x="21194" y="3480"/>
                  <a:pt x="21599" y="5108"/>
                </a:cubicBezTo>
                <a:cubicBezTo>
                  <a:pt x="21593" y="9306"/>
                  <a:pt x="21540" y="17156"/>
                  <a:pt x="21533" y="21355"/>
                </a:cubicBezTo>
                <a:lnTo>
                  <a:pt x="16494" y="21233"/>
                </a:lnTo>
                <a:lnTo>
                  <a:pt x="10976" y="21600"/>
                </a:lnTo>
                <a:lnTo>
                  <a:pt x="6258" y="21477"/>
                </a:lnTo>
                <a:lnTo>
                  <a:pt x="0" y="20743"/>
                </a:lnTo>
                <a:cubicBezTo>
                  <a:pt x="6" y="16789"/>
                  <a:pt x="-6" y="12957"/>
                  <a:pt x="19" y="8758"/>
                </a:cubicBezTo>
                <a:close/>
              </a:path>
            </a:pathLst>
          </a:custGeom>
          <a:gradFill rotWithShape="1">
            <a:gsLst>
              <a:gs pos="0">
                <a:srgbClr val="EFFCFF">
                  <a:alpha val="100000"/>
                </a:srgbClr>
              </a:gs>
              <a:gs pos="50000">
                <a:srgbClr val="0F9ED5">
                  <a:lumMod val="40000"/>
                  <a:lumOff val="60000"/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</a:ln>
          <a:effectLst>
            <a:glow>
              <a:srgbClr val="FFFF00"/>
            </a:glow>
            <a:outerShdw algn="ctr" rotWithShape="0">
              <a:srgbClr val="000000">
                <a:alpha val="99607"/>
              </a:srgbClr>
            </a:outerShdw>
          </a:effectLst>
          <a:scene3d>
            <a:camera prst="legacyObliqueFront"/>
            <a:lightRig rig="legacyFlat4" dir="t"/>
          </a:scene3d>
          <a:sp3d prstMaterial="legacyMatte">
            <a:bevelT w="13500" h="13500" prst="angle"/>
            <a:bevelB w="13500" h="13500" prst="angle"/>
          </a:sp3d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 sz="4400"/>
              <a:t>1. Title, example: Tasks of the week   </a:t>
            </a:r>
            <a:endParaRPr lang="zh-CN" altLang="en-US" sz="4400"/>
          </a:p>
        </p:txBody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2200"/>
              <a:t>Abcd</a:t>
            </a:r>
          </a:p>
          <a:p>
            <a:pPr marL="971550" lvl="1" indent="-514350">
              <a:buFontTx/>
              <a:buAutoNum type="romanLcPeriod"/>
            </a:pPr>
            <a:r>
              <a:rPr lang="en-US" altLang="zh-CN" sz="2000"/>
              <a:t>efgh</a:t>
            </a:r>
            <a:endParaRPr lang="zh-CN" altLang="en-US" sz="2000"/>
          </a:p>
        </p:txBody>
      </p:sp>
      <p:sp>
        <p:nvSpPr>
          <p:cNvPr id="137" name="直线"/>
          <p:cNvSpPr>
            <a:spLocks/>
          </p:cNvSpPr>
          <p:nvPr/>
        </p:nvSpPr>
        <p:spPr>
          <a:xfrm>
            <a:off x="838200" y="1251708"/>
            <a:ext cx="10515600" cy="0"/>
          </a:xfrm>
          <a:prstGeom prst="line">
            <a:avLst/>
          </a:prstGeom>
          <a:noFill/>
          <a:ln w="38100" cap="flat" cmpd="sng">
            <a:solidFill>
              <a:srgbClr val="8ECEFA"/>
            </a:solidFill>
            <a:prstDash val="solid"/>
            <a:round/>
          </a:ln>
        </p:spPr>
      </p:sp>
      <p:sp>
        <p:nvSpPr>
          <p:cNvPr id="138" name="文本框"/>
          <p:cNvSpPr>
            <a:spLocks noGrp="1"/>
          </p:cNvSpPr>
          <p:nvPr>
            <p:ph type="body"/>
          </p:nvPr>
        </p:nvSpPr>
        <p:spPr>
          <a:xfrm>
            <a:off x="2878527" y="6564113"/>
            <a:ext cx="5596085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zh-CN" sz="1200" kern="1200">
                <a:solidFill>
                  <a:schemeClr val="bg1"/>
                </a:solidFill>
                <a:latin typeface="Aptos" charset="0"/>
                <a:ea typeface="等线" charset="0"/>
                <a:cs typeface="Droid Sans" charset="0"/>
              </a:rPr>
              <a:t>Vijay Simha Reddy Bogala, Josef Remberger</a:t>
            </a:r>
            <a:endParaRPr lang="zh-CN" altLang="en-US" sz="1200" kern="1200">
              <a:solidFill>
                <a:schemeClr val="bg1"/>
              </a:solidFill>
              <a:latin typeface="Aptos" charset="0"/>
              <a:ea typeface="等线" charset="0"/>
              <a:cs typeface="Droid Sans" charset="0"/>
            </a:endParaRPr>
          </a:p>
        </p:txBody>
      </p:sp>
      <p:sp>
        <p:nvSpPr>
          <p:cNvPr id="139" name="文本框"/>
          <p:cNvSpPr>
            <a:spLocks noGrp="1"/>
          </p:cNvSpPr>
          <p:nvPr>
            <p:ph type="dt"/>
          </p:nvPr>
        </p:nvSpPr>
        <p:spPr>
          <a:xfrm>
            <a:off x="838200" y="6566803"/>
            <a:ext cx="111136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  <a:latin typeface="Aptos" charset="0"/>
                <a:ea typeface="等线" charset="0"/>
                <a:cs typeface="Aptos" charset="0"/>
              </a:rPr>
              <a:t>10/14/2025</a:t>
            </a:r>
            <a:endParaRPr lang="zh-CN" altLang="en-US" sz="1200">
              <a:solidFill>
                <a:schemeClr val="bg1"/>
              </a:solidFill>
              <a:latin typeface="Aptos" charset="0"/>
              <a:ea typeface="等线" charset="0"/>
              <a:cs typeface="Aptos" charset="0"/>
            </a:endParaRPr>
          </a:p>
        </p:txBody>
      </p:sp>
      <p:sp>
        <p:nvSpPr>
          <p:cNvPr id="140" name="文本框"/>
          <p:cNvSpPr>
            <a:spLocks noGrp="1"/>
          </p:cNvSpPr>
          <p:nvPr>
            <p:ph type="ftr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r>
              <a:rPr lang="en-US" altLang="zh-CN" sz="1200">
                <a:solidFill>
                  <a:schemeClr val="bg1"/>
                </a:solidFill>
                <a:latin typeface="Aptos" charset="0"/>
                <a:ea typeface="等线" charset="0"/>
                <a:cs typeface="Aptos" charset="0"/>
              </a:rPr>
              <a:t>Electrical Drivetrain / Optimus Syria</a:t>
            </a:r>
            <a:endParaRPr lang="zh-CN" altLang="en-US" sz="1200">
              <a:solidFill>
                <a:schemeClr val="bg1"/>
              </a:solidFill>
              <a:latin typeface="Aptos" charset="0"/>
              <a:ea typeface="等线" charset="0"/>
              <a:cs typeface="Aptos" charset="0"/>
            </a:endParaRPr>
          </a:p>
        </p:txBody>
      </p:sp>
      <p:sp>
        <p:nvSpPr>
          <p:cNvPr id="141" name="文本框"/>
          <p:cNvSpPr>
            <a:spLocks noGrp="1"/>
          </p:cNvSpPr>
          <p:nvPr>
            <p:ph type="sldNum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bg1"/>
                </a:solidFill>
                <a:latin typeface="Aptos" charset="0"/>
                <a:ea typeface="等线" charset="0"/>
                <a:cs typeface="Aptos" charset="0"/>
              </a:rPr>
              <a:t>‹#›</a:t>
            </a:fld>
            <a:endParaRPr lang="zh-CN" altLang="en-US" sz="1200">
              <a:solidFill>
                <a:schemeClr val="bg1"/>
              </a:solidFill>
              <a:latin typeface="Aptos" charset="0"/>
              <a:ea typeface="等线" charset="0"/>
              <a:cs typeface="Aptos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/>
          </p:nvPr>
        </p:nvSpPr>
        <p:spPr>
          <a:xfrm>
            <a:off x="749023" y="6216958"/>
            <a:ext cx="2248453" cy="3098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000000"/>
                </a:solidFill>
                <a:latin typeface="Aptos" charset="0"/>
                <a:ea typeface="等线" charset="0"/>
                <a:cs typeface="Droid Sans" charset="0"/>
              </a:rPr>
              <a:t>[1], [2]….</a:t>
            </a:r>
          </a:p>
          <a:p>
            <a:pPr marL="457200" lvl="1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92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/>
              <a:t>Weekly report: Team X</a:t>
            </a:r>
            <a:endParaRPr lang="en-GB" sz="400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/>
              <a:t>Week </a:t>
            </a:r>
            <a:r>
              <a:rPr lang="it-IT" sz="2000" err="1"/>
              <a:t>number</a:t>
            </a:r>
            <a:r>
              <a:rPr lang="it-IT" sz="2000"/>
              <a:t>: X</a:t>
            </a:r>
          </a:p>
          <a:p>
            <a:r>
              <a:rPr lang="it-IT" sz="2000"/>
              <a:t>Date: DD/MM/20JJ</a:t>
            </a:r>
          </a:p>
          <a:p>
            <a:r>
              <a:rPr lang="it-IT" sz="200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85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29663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The style </a:t>
            </a:r>
            <a:r>
              <a:rPr lang="it-IT" err="1"/>
              <a:t>chosen</a:t>
            </a:r>
            <a:r>
              <a:rPr lang="it-IT"/>
              <a:t> for </a:t>
            </a:r>
            <a:r>
              <a:rPr lang="it-IT" err="1"/>
              <a:t>citation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IEEE, so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citation</a:t>
            </a:r>
            <a:r>
              <a:rPr lang="it-IT"/>
              <a:t> follow </a:t>
            </a:r>
            <a:r>
              <a:rPr lang="it-IT" err="1"/>
              <a:t>that</a:t>
            </a:r>
            <a:r>
              <a:rPr lang="it-IT"/>
              <a:t> style.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an IEEE </a:t>
            </a:r>
            <a:r>
              <a:rPr lang="it-IT" err="1"/>
              <a:t>citation</a:t>
            </a:r>
            <a:r>
              <a:rPr lang="it-IT"/>
              <a:t> from a website, </a:t>
            </a:r>
            <a:r>
              <a:rPr lang="it-IT" err="1"/>
              <a:t>you</a:t>
            </a:r>
            <a:r>
              <a:rPr lang="it-IT"/>
              <a:t> can use some free </a:t>
            </a:r>
            <a:r>
              <a:rPr lang="it-IT" err="1"/>
              <a:t>converters</a:t>
            </a:r>
            <a:r>
              <a:rPr lang="it-IT"/>
              <a:t> </a:t>
            </a:r>
            <a:r>
              <a:rPr lang="it-IT" err="1"/>
              <a:t>available</a:t>
            </a:r>
            <a:r>
              <a:rPr lang="it-IT"/>
              <a:t> on the internet, like:</a:t>
            </a:r>
          </a:p>
          <a:p>
            <a:pPr algn="ctr"/>
            <a:r>
              <a:rPr lang="en-GB" b="1">
                <a:hlinkClick r:id="rId2"/>
              </a:rPr>
              <a:t>https://www.mybib.com/tools/ieee-citation-generator</a:t>
            </a:r>
            <a:r>
              <a:rPr lang="en-GB" b="1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7919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386150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12. </a:t>
            </a:r>
            <a:r>
              <a:rPr lang="de-DE" err="1"/>
              <a:t>Machine</a:t>
            </a:r>
            <a:r>
              <a:rPr lang="de-DE"/>
              <a:t> </a:t>
            </a:r>
            <a:r>
              <a:rPr lang="de-DE" err="1"/>
              <a:t>Bed</a:t>
            </a:r>
            <a:r>
              <a:rPr lang="de-DE"/>
              <a:t> &amp; Yaw System  </a:t>
            </a:r>
          </a:p>
          <a:p>
            <a:pPr lvl="1"/>
            <a:r>
              <a:rPr lang="de-DE"/>
              <a:t>13. Tower  </a:t>
            </a:r>
          </a:p>
          <a:p>
            <a:pPr lvl="1"/>
            <a:r>
              <a:rPr lang="de-DE"/>
              <a:t>14. </a:t>
            </a:r>
            <a:r>
              <a:rPr lang="de-DE" err="1"/>
              <a:t>Foundation</a:t>
            </a:r>
            <a:r>
              <a:rPr lang="de-DE"/>
              <a:t>  </a:t>
            </a:r>
          </a:p>
          <a:p>
            <a:pPr lvl="1"/>
            <a:r>
              <a:rPr lang="de-DE"/>
              <a:t>15. Storage System 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1.  </a:t>
            </a:r>
            <a:r>
              <a:rPr lang="de-DE" err="1"/>
              <a:t>Windfarm</a:t>
            </a:r>
            <a:r>
              <a:rPr lang="de-DE"/>
              <a:t> Project Development  </a:t>
            </a:r>
          </a:p>
          <a:p>
            <a:pPr lvl="1"/>
            <a:r>
              <a:rPr lang="de-DE"/>
              <a:t>2.  Loads and Dynamics  </a:t>
            </a:r>
          </a:p>
          <a:p>
            <a:pPr lvl="1"/>
            <a:r>
              <a:rPr lang="de-DE"/>
              <a:t>3.  Feedback Controller  </a:t>
            </a:r>
          </a:p>
          <a:p>
            <a:pPr lvl="1"/>
            <a:r>
              <a:rPr lang="de-DE"/>
              <a:t>4.  Lidar-</a:t>
            </a:r>
            <a:r>
              <a:rPr lang="de-DE" err="1"/>
              <a:t>Assisted</a:t>
            </a:r>
            <a:r>
              <a:rPr lang="de-DE"/>
              <a:t> Controller  </a:t>
            </a:r>
          </a:p>
          <a:p>
            <a:pPr lvl="1"/>
            <a:r>
              <a:rPr lang="de-DE"/>
              <a:t>5.  Rotor Blade </a:t>
            </a:r>
            <a:r>
              <a:rPr lang="de-DE" err="1"/>
              <a:t>Aerodynamics</a:t>
            </a:r>
            <a:r>
              <a:rPr lang="de-DE"/>
              <a:t>  </a:t>
            </a:r>
          </a:p>
          <a:p>
            <a:pPr lvl="1"/>
            <a:r>
              <a:rPr lang="de-DE"/>
              <a:t>6.  Rotor Blade </a:t>
            </a:r>
            <a:r>
              <a:rPr lang="de-DE" err="1"/>
              <a:t>Structures</a:t>
            </a:r>
            <a:r>
              <a:rPr lang="de-DE"/>
              <a:t>  </a:t>
            </a:r>
          </a:p>
          <a:p>
            <a:pPr lvl="1"/>
            <a:r>
              <a:rPr lang="de-DE"/>
              <a:t>7.  </a:t>
            </a:r>
            <a:r>
              <a:rPr lang="de-DE" err="1"/>
              <a:t>Electrical</a:t>
            </a:r>
            <a:r>
              <a:rPr lang="de-DE"/>
              <a:t> </a:t>
            </a:r>
            <a:r>
              <a:rPr lang="de-DE" err="1"/>
              <a:t>Drivetrain</a:t>
            </a:r>
            <a:r>
              <a:rPr lang="de-DE"/>
              <a:t> (EDT)  </a:t>
            </a:r>
          </a:p>
          <a:p>
            <a:pPr lvl="1"/>
            <a:r>
              <a:rPr lang="de-DE"/>
              <a:t>8.  </a:t>
            </a:r>
            <a:r>
              <a:rPr lang="de-DE" err="1"/>
              <a:t>Grid</a:t>
            </a:r>
            <a:r>
              <a:rPr lang="de-DE"/>
              <a:t> Code Development (GCD)  </a:t>
            </a:r>
          </a:p>
          <a:p>
            <a:pPr lvl="1"/>
            <a:r>
              <a:rPr lang="de-DE"/>
              <a:t>9.  Rotor Hub &amp; Pitch System  </a:t>
            </a:r>
          </a:p>
          <a:p>
            <a:pPr lvl="1"/>
            <a:r>
              <a:rPr lang="de-DE"/>
              <a:t>10. Rotor </a:t>
            </a:r>
            <a:r>
              <a:rPr lang="de-DE" err="1"/>
              <a:t>Bearing</a:t>
            </a:r>
            <a:r>
              <a:rPr lang="de-DE"/>
              <a:t> System  </a:t>
            </a:r>
          </a:p>
          <a:p>
            <a:pPr lvl="1"/>
            <a:r>
              <a:rPr lang="de-DE"/>
              <a:t>11. </a:t>
            </a:r>
            <a:r>
              <a:rPr lang="de-DE" err="1"/>
              <a:t>Gearbox</a:t>
            </a:r>
            <a:r>
              <a:rPr lang="de-DE"/>
              <a:t>, Brake, Coupling  </a:t>
            </a:r>
          </a:p>
          <a:p>
            <a:pPr lvl="1"/>
            <a:r>
              <a:rPr lang="de-DE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23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 and short, concise bullet points) </a:t>
            </a:r>
            <a:br>
              <a:rPr lang="it-IT"/>
            </a:b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topics</a:t>
            </a:r>
            <a:r>
              <a:rPr lang="it-IT"/>
              <a:t> for the 4 min </a:t>
            </a:r>
            <a:r>
              <a:rPr lang="it-IT" err="1"/>
              <a:t>timeslot</a:t>
            </a:r>
            <a:r>
              <a:rPr lang="it-IT"/>
              <a:t>!</a:t>
            </a:r>
            <a:endParaRPr lang="en-GB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413681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131730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Electrical Drivetrain / 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10/14/2025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6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3" r:id="rId5"/>
    <p:sldLayoutId id="2147483724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Electrical Drivetrain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10/14/2025</a:t>
            </a:r>
            <a:endParaRPr lang="en-GB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39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ineon.com/dgdl/Infineon-FF1500R17IP5-DataSheet-v02_01-EN.pdf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png"/><Relationship Id="rId5" Type="http://schemas.openxmlformats.org/officeDocument/2006/relationships/hyperlink" Target="https://new.abb.com/drives/industries/wind" TargetMode="External"/><Relationship Id="rId4" Type="http://schemas.openxmlformats.org/officeDocument/2006/relationships/hyperlink" Target="https://www.vestas.com/en/products/5-mw-platfor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15044381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hyperlink" Target="http://www.academia.edu/35403755/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E6549-3E86-5AE5-9E5E-148C592FC8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D6649A-1E87-C9DD-E3C2-12FE7407B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0F9B30-73C2-F457-56BA-0324B8569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CFA37C-C6C3-881E-9DEF-5A96ED2C1D15}"/>
              </a:ext>
            </a:extLst>
          </p:cNvPr>
          <p:cNvSpPr txBox="1">
            <a:spLocks/>
          </p:cNvSpPr>
          <p:nvPr/>
        </p:nvSpPr>
        <p:spPr>
          <a:xfrm>
            <a:off x="1565241" y="235849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r>
              <a:rPr lang="it-IT" sz="4000" dirty="0"/>
              <a:t>Weekly report: Electrical Drivetrain</a:t>
            </a:r>
            <a:endParaRPr lang="en-GB" sz="4000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E0415E7-E053-E995-249A-5B86E4F96002}"/>
              </a:ext>
            </a:extLst>
          </p:cNvPr>
          <p:cNvSpPr txBox="1">
            <a:spLocks/>
          </p:cNvSpPr>
          <p:nvPr/>
        </p:nvSpPr>
        <p:spPr>
          <a:xfrm>
            <a:off x="1565241" y="3581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Week number: 4</a:t>
            </a:r>
            <a:endParaRPr lang="en-US" dirty="0"/>
          </a:p>
          <a:p>
            <a:r>
              <a:rPr lang="it-IT" sz="2000" dirty="0"/>
              <a:t>Date: 14/10/2025</a:t>
            </a:r>
          </a:p>
          <a:p>
            <a:r>
              <a:rPr lang="it-IT" sz="2000" dirty="0"/>
              <a:t>Supervisor: </a:t>
            </a:r>
            <a:r>
              <a:rPr lang="it-IT" sz="2000" dirty="0">
                <a:latin typeface="Aptos"/>
              </a:rPr>
              <a:t>Prof. Dr.-Ing. Saiju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F5F1D8B-AA3D-0259-5E4F-2CDC8B30563D}"/>
              </a:ext>
            </a:extLst>
          </p:cNvPr>
          <p:cNvSpPr txBox="1">
            <a:spLocks/>
          </p:cNvSpPr>
          <p:nvPr/>
        </p:nvSpPr>
        <p:spPr>
          <a:xfrm>
            <a:off x="3531588" y="3967804"/>
            <a:ext cx="512882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Group members:  Aiswarya Vijayan, Vishranti Shivajirao Patil , Girish Mahadeo Padalkar, Cristina Milene Vergara Hernandez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E339F-29BC-C621-536B-8758FA67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693" y="3246104"/>
            <a:ext cx="5596613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5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文本框"/>
          <p:cNvSpPr>
            <a:spLocks noGrp="1"/>
          </p:cNvSpPr>
          <p:nvPr>
            <p:ph type="title"/>
          </p:nvPr>
        </p:nvSpPr>
        <p:spPr>
          <a:xfrm>
            <a:off x="732679" y="324643"/>
            <a:ext cx="10515600" cy="13255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 dirty="0"/>
              <a:t>Bibliography </a:t>
            </a:r>
            <a:endParaRPr lang="zh-CN" altLang="en-US" dirty="0"/>
          </a:p>
        </p:txBody>
      </p:sp>
      <p:sp>
        <p:nvSpPr>
          <p:cNvPr id="187" name="文本框"/>
          <p:cNvSpPr txBox="1">
            <a:spLocks/>
          </p:cNvSpPr>
          <p:nvPr/>
        </p:nvSpPr>
        <p:spPr>
          <a:xfrm>
            <a:off x="557419" y="1402048"/>
            <a:ext cx="11077162" cy="485915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just"/>
            <a:r>
              <a:rPr lang="en-IN" sz="1400" dirty="0"/>
              <a:t>[1] S. Müller, M. </a:t>
            </a:r>
            <a:r>
              <a:rPr lang="en-IN" sz="1400" dirty="0" err="1"/>
              <a:t>Deicke</a:t>
            </a:r>
            <a:r>
              <a:rPr lang="en-IN" sz="1400" dirty="0"/>
              <a:t>, and R. W. De </a:t>
            </a:r>
            <a:r>
              <a:rPr lang="en-IN" sz="1400" dirty="0" err="1"/>
              <a:t>Doncker</a:t>
            </a:r>
            <a:r>
              <a:rPr lang="en-IN" sz="1400" dirty="0"/>
              <a:t>, “Doubly fed induction generator systems for wind turbines,” </a:t>
            </a:r>
            <a:r>
              <a:rPr lang="en-IN" sz="1400" i="1" dirty="0"/>
              <a:t>IEEE Ind. Appl. Mag.</a:t>
            </a:r>
            <a:r>
              <a:rPr lang="en-IN" sz="1400" dirty="0"/>
              <a:t>, vol. 8, no. 3, pp. 26–33, May–Jun. 2002.</a:t>
            </a:r>
          </a:p>
          <a:p>
            <a:pPr algn="just"/>
            <a:endParaRPr lang="en-IN" sz="1400" dirty="0"/>
          </a:p>
          <a:p>
            <a:pPr algn="just"/>
            <a:r>
              <a:rPr lang="en-IN" sz="1400" dirty="0"/>
              <a:t>[2] F. Blaabjerg and K. Ma, “Wind energy systems,” </a:t>
            </a:r>
            <a:r>
              <a:rPr lang="en-IN" sz="1400" i="1" dirty="0"/>
              <a:t>Proc. IEEE</a:t>
            </a:r>
            <a:r>
              <a:rPr lang="en-IN" sz="1400" dirty="0"/>
              <a:t>, vol. 105, no. 11, pp. 2116–2131, Nov. 2017.</a:t>
            </a:r>
          </a:p>
          <a:p>
            <a:pPr algn="just"/>
            <a:endParaRPr lang="en-IN" sz="1400" dirty="0"/>
          </a:p>
          <a:p>
            <a:pPr algn="just"/>
            <a:r>
              <a:rPr lang="en-IN" sz="1400" dirty="0"/>
              <a:t>[3] M. </a:t>
            </a:r>
            <a:r>
              <a:rPr lang="en-IN" sz="1400" dirty="0" err="1"/>
              <a:t>Liserre</a:t>
            </a:r>
            <a:r>
              <a:rPr lang="en-IN" sz="1400" dirty="0"/>
              <a:t>, R. Cárdenas, M. Molinas, and J. Rodríguez, “Overview of multi-MW wind turbines and wind parks,” </a:t>
            </a:r>
            <a:r>
              <a:rPr lang="en-IN" sz="1400" i="1" dirty="0"/>
              <a:t>IEEE Trans. Ind. Electron.</a:t>
            </a:r>
            <a:r>
              <a:rPr lang="en-IN" sz="1400" dirty="0"/>
              <a:t>, vol. 58, no. 4, pp. 1081–1095, Apr. 2011.</a:t>
            </a:r>
          </a:p>
          <a:p>
            <a:pPr algn="just"/>
            <a:endParaRPr lang="en-IN" sz="1400" dirty="0"/>
          </a:p>
          <a:p>
            <a:pPr algn="just"/>
            <a:r>
              <a:rPr lang="en-IN" sz="1400" dirty="0"/>
              <a:t>[4] H. Polinder, J. A. Ferreira, and B. B. Jensen, “Trends in wind turbine generator systems,” </a:t>
            </a:r>
            <a:r>
              <a:rPr lang="en-IN" sz="1400" i="1" dirty="0"/>
              <a:t>IEEE J. Emerg. Sel. Topics Power Electron.</a:t>
            </a:r>
            <a:r>
              <a:rPr lang="en-IN" sz="1400" dirty="0"/>
              <a:t>, vol. 1, no. 3, pp. 174–185, Sep. 2013.</a:t>
            </a:r>
          </a:p>
          <a:p>
            <a:pPr algn="just"/>
            <a:endParaRPr lang="en-IN" sz="1400" dirty="0"/>
          </a:p>
          <a:p>
            <a:pPr algn="just"/>
            <a:r>
              <a:rPr lang="en-IN" sz="1400" dirty="0"/>
              <a:t>[5] G. Abad, J. López, M. Á. Rodríguez, L. </a:t>
            </a:r>
            <a:r>
              <a:rPr lang="en-IN" sz="1400" dirty="0" err="1"/>
              <a:t>Marroyo</a:t>
            </a:r>
            <a:r>
              <a:rPr lang="en-IN" sz="1400" dirty="0"/>
              <a:t>, and G. Iwanski, </a:t>
            </a:r>
            <a:r>
              <a:rPr lang="en-IN" sz="1400" i="1" dirty="0"/>
              <a:t>Doubly Fed Induction Machine: </a:t>
            </a:r>
            <a:r>
              <a:rPr lang="en-IN" sz="1400" i="1" dirty="0" err="1"/>
              <a:t>Modeling</a:t>
            </a:r>
            <a:r>
              <a:rPr lang="en-IN" sz="1400" i="1" dirty="0"/>
              <a:t> and Control for Wind Energy Generation.</a:t>
            </a:r>
            <a:r>
              <a:rPr lang="en-IN" sz="1400" dirty="0"/>
              <a:t> Hoboken, NJ, USA: IEEE Press/Wiley, 2011.</a:t>
            </a:r>
          </a:p>
          <a:p>
            <a:pPr algn="just"/>
            <a:endParaRPr lang="en-IN" sz="1400" dirty="0"/>
          </a:p>
          <a:p>
            <a:pPr algn="just"/>
            <a:r>
              <a:rPr lang="en-IN" sz="1400" dirty="0"/>
              <a:t>[6] Infineon Technologies AG, “FF1500R17IP5 IGBT module datasheet,” </a:t>
            </a:r>
            <a:r>
              <a:rPr lang="en-IN" sz="1400" i="1" dirty="0"/>
              <a:t>Infineon Technologies</a:t>
            </a:r>
            <a:r>
              <a:rPr lang="en-IN" sz="1400" dirty="0"/>
              <a:t>, Munich, Germany, 2023.  </a:t>
            </a:r>
            <a:r>
              <a:rPr lang="en-IN" sz="1400" dirty="0">
                <a:hlinkClick r:id="rId3"/>
              </a:rPr>
              <a:t>https://www.infineon.com/dgdl/Infineon-FF1500R17IP5-DataSheet-v02_01-EN.pdf</a:t>
            </a:r>
            <a:r>
              <a:rPr lang="en-IN" sz="1400" dirty="0"/>
              <a:t>.</a:t>
            </a:r>
          </a:p>
          <a:p>
            <a:pPr algn="just"/>
            <a:endParaRPr lang="en-IN" sz="1400" dirty="0"/>
          </a:p>
          <a:p>
            <a:pPr algn="just"/>
            <a:r>
              <a:rPr lang="en-IN" sz="1400" dirty="0"/>
              <a:t>[7] Vestas Wind Systems A/S, “V150-5.0 MW technical brochure,” </a:t>
            </a:r>
            <a:r>
              <a:rPr lang="en-IN" sz="1400" i="1" dirty="0"/>
              <a:t>Vestas</a:t>
            </a:r>
            <a:r>
              <a:rPr lang="en-IN" sz="1400" dirty="0"/>
              <a:t>, Aarhus, Denmark, 2023. </a:t>
            </a:r>
            <a:r>
              <a:rPr lang="en-IN" sz="1400" dirty="0">
                <a:hlinkClick r:id="rId4"/>
              </a:rPr>
              <a:t>https://www.vestas.com/en/products/5-mw-platform</a:t>
            </a:r>
            <a:r>
              <a:rPr lang="en-IN" sz="1400" dirty="0"/>
              <a:t>.</a:t>
            </a:r>
          </a:p>
          <a:p>
            <a:pPr algn="just"/>
            <a:endParaRPr lang="en-IN" sz="1400" dirty="0"/>
          </a:p>
          <a:p>
            <a:pPr algn="just"/>
            <a:r>
              <a:rPr lang="en-IN" sz="1400" dirty="0"/>
              <a:t>[8] ABB Group, “Converters and drives for wind power applications,” </a:t>
            </a:r>
            <a:r>
              <a:rPr lang="en-IN" sz="1400" i="1" dirty="0"/>
              <a:t>ABB</a:t>
            </a:r>
            <a:r>
              <a:rPr lang="en-IN" sz="1400" dirty="0"/>
              <a:t>, Zurich, Switzerland, 2024. </a:t>
            </a:r>
            <a:r>
              <a:rPr lang="en-IN" sz="1400" dirty="0">
                <a:hlinkClick r:id="rId5"/>
              </a:rPr>
              <a:t>https://new.abb.com/drives/industries</a:t>
            </a:r>
            <a:r>
              <a:rPr lang="en-IN" sz="1400">
                <a:hlinkClick r:id="rId5"/>
              </a:rPr>
              <a:t>/wind</a:t>
            </a:r>
            <a:r>
              <a:rPr lang="en-IN" sz="1400"/>
              <a:t>.</a:t>
            </a:r>
            <a:endParaRPr lang="en-IN" sz="1400" dirty="0"/>
          </a:p>
          <a:p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4E31-D8EF-BD6B-0B21-F913357B082A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algn="r"/>
            <a:r>
              <a:rPr lang="en-US" altLang="zh-CN" sz="1200">
                <a:solidFill>
                  <a:schemeClr val="bg1"/>
                </a:solidFill>
                <a:latin typeface="Aptos" charset="0"/>
                <a:ea typeface="等线" charset="0"/>
                <a:cs typeface="Aptos" charset="0"/>
              </a:rPr>
              <a:t>Electrical Drivetrain / Optimus Syria</a:t>
            </a:r>
            <a:endParaRPr lang="zh-CN" altLang="en-US" sz="1200">
              <a:solidFill>
                <a:schemeClr val="bg1"/>
              </a:solidFill>
              <a:latin typeface="Aptos" charset="0"/>
              <a:ea typeface="等线" charset="0"/>
              <a:cs typeface="Aptos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25A4F-3163-9DBF-FD18-19E943A66680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ctr"/>
            <a:fld id="{CAD2D6BD-DE1B-4B5F-8B41-2702339687B9}" type="slidenum">
              <a:rPr lang="en-US" altLang="zh-CN" sz="1200" b="0" i="0" u="none" strike="noStrike" kern="1200" cap="none" spc="0" baseline="0" smtClean="0">
                <a:solidFill>
                  <a:schemeClr val="bg1"/>
                </a:solidFill>
                <a:latin typeface="Aptos" charset="0"/>
                <a:ea typeface="等线" charset="0"/>
                <a:cs typeface="Aptos" charset="0"/>
              </a:rPr>
              <a:t>10</a:t>
            </a:fld>
            <a:endParaRPr lang="zh-CN" altLang="en-US" sz="1200">
              <a:solidFill>
                <a:schemeClr val="bg1"/>
              </a:solidFill>
              <a:latin typeface="Aptos" charset="0"/>
              <a:ea typeface="等线" charset="0"/>
              <a:cs typeface="Aptos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190375-C0A5-B607-2D28-C5BAE35F19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9032" y="6522693"/>
            <a:ext cx="5596613" cy="365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750FB-0F77-2AFD-5052-3F1383A74A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0142" y="6563174"/>
            <a:ext cx="2883658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666DE2-1276-7519-CD3A-64862C4F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marL="457200" lvl="1" indent="0">
              <a:buNone/>
            </a:pPr>
            <a:endParaRPr lang="de-DE" dirty="0"/>
          </a:p>
          <a:p>
            <a:pPr lvl="1">
              <a:buAutoNum type="arabicPeriod"/>
            </a:pPr>
            <a:r>
              <a:rPr lang="en-US" dirty="0"/>
              <a:t>Concept of a converter in a wind turbine</a:t>
            </a:r>
          </a:p>
          <a:p>
            <a:pPr lvl="1">
              <a:buAutoNum type="arabicPeriod"/>
            </a:pPr>
            <a:r>
              <a:rPr lang="en-US" dirty="0"/>
              <a:t>Main function of  a converter</a:t>
            </a:r>
          </a:p>
          <a:p>
            <a:pPr lvl="1">
              <a:buAutoNum type="arabicPeriod"/>
            </a:pPr>
            <a:r>
              <a:rPr lang="en-US" dirty="0"/>
              <a:t>Types of Converters</a:t>
            </a:r>
          </a:p>
          <a:p>
            <a:pPr lvl="1">
              <a:buAutoNum type="arabicPeriod"/>
            </a:pPr>
            <a:r>
              <a:rPr lang="en-US" dirty="0"/>
              <a:t>Our recommendation</a:t>
            </a:r>
            <a:endParaRPr lang="en-US" dirty="0">
              <a:latin typeface="Aptos" panose="020B0004020202020204" pitchFamily="34" charset="0"/>
            </a:endParaRPr>
          </a:p>
          <a:p>
            <a:pPr lvl="1"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How the converter is connected</a:t>
            </a:r>
          </a:p>
          <a:p>
            <a:pPr lvl="1"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IGBT overview</a:t>
            </a:r>
          </a:p>
          <a:p>
            <a:pPr lvl="1">
              <a:buAutoNum type="arabicPeriod"/>
            </a:pPr>
            <a:r>
              <a:rPr lang="en-US" dirty="0"/>
              <a:t>Conclusion &amp; Next Steps</a:t>
            </a:r>
            <a:endParaRPr lang="de-DE" dirty="0"/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of contents</a:t>
            </a:r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278CF838-7112-4F3F-EAE6-B2D4ED8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E5D9FF-3E62-4877-0B46-5730AAEC1D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Aiswarya Vijayan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2E4B11-7E37-C65A-E83B-0056FA29D311}"/>
              </a:ext>
            </a:extLst>
          </p:cNvPr>
          <p:cNvSpPr txBox="1">
            <a:spLocks/>
          </p:cNvSpPr>
          <p:nvPr/>
        </p:nvSpPr>
        <p:spPr>
          <a:xfrm>
            <a:off x="8802836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Electrical Drive Train/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0FFFC-EA4D-45CD-F191-1DF29F057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98DFFB6D-844E-271D-92E1-F6D64602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1.Concept of a Converter in a Wind Turbine</a:t>
            </a:r>
            <a:endParaRPr lang="de-DE" dirty="0"/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D41BD754-80CE-1173-CBB5-050414A7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F621C0A3-BB33-1527-D918-6A5187EE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3</a:t>
            </a:fld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3540B4-32B1-10D3-4CC6-F645E3C8C6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Aiswarya Vijayan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90A21E-A30B-36B9-EE48-832B9542694B}"/>
              </a:ext>
            </a:extLst>
          </p:cNvPr>
          <p:cNvSpPr txBox="1">
            <a:spLocks/>
          </p:cNvSpPr>
          <p:nvPr/>
        </p:nvSpPr>
        <p:spPr>
          <a:xfrm>
            <a:off x="8802836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Electrical Drive Train/ Optimus Syria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87A7CC-2E98-67AF-7140-4F888C1DA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11" y="1872862"/>
            <a:ext cx="7045589" cy="3365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10F38C-6DE8-9AD5-7541-0F2E6F18BD82}"/>
              </a:ext>
            </a:extLst>
          </p:cNvPr>
          <p:cNvSpPr txBox="1"/>
          <p:nvPr/>
        </p:nvSpPr>
        <p:spPr>
          <a:xfrm>
            <a:off x="4691563" y="5420096"/>
            <a:ext cx="4802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: </a:t>
            </a:r>
            <a:r>
              <a:rPr lang="de-DE" sz="1000" dirty="0">
                <a:hlinkClick r:id="rId3"/>
              </a:rPr>
              <a:t>https://www.researchgate.net/publication/315044381</a:t>
            </a:r>
            <a:endParaRPr lang="de-DE" sz="1000" dirty="0"/>
          </a:p>
          <a:p>
            <a:r>
              <a:rPr lang="de-DE" sz="1000" dirty="0"/>
              <a:t>Control_techniques_for_losses_reduction_in_wind_turbine_DFIG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13038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B9958-6338-6EFB-B8E8-DBB1A307A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A61BE607-486F-044F-7A84-94C38AD5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0F6D551C-54AA-79DE-6D93-E2E2644B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4</a:t>
            </a:fld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B2DDD8-17AB-4C38-B9F6-D58C7769FE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Aiswarya Vijayan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F3BA7C6-136E-05EB-94F7-BCF8C7BC1D7C}"/>
              </a:ext>
            </a:extLst>
          </p:cNvPr>
          <p:cNvSpPr txBox="1">
            <a:spLocks/>
          </p:cNvSpPr>
          <p:nvPr/>
        </p:nvSpPr>
        <p:spPr>
          <a:xfrm>
            <a:off x="8802836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Electrical Drive Train/ Optimus Syria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2FC41-D414-32A2-3830-B226D9BB3B5C}"/>
              </a:ext>
            </a:extLst>
          </p:cNvPr>
          <p:cNvSpPr txBox="1"/>
          <p:nvPr/>
        </p:nvSpPr>
        <p:spPr>
          <a:xfrm>
            <a:off x="1125820" y="1537433"/>
            <a:ext cx="1009411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cs typeface="Times New Roman" panose="02020603050405020304" pitchFamily="18" charset="0"/>
              </a:rPr>
              <a:t>Power Conversion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cs typeface="Times New Roman" panose="02020603050405020304" pitchFamily="18" charset="0"/>
              </a:rPr>
              <a:t>Control of Power Flow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cs typeface="Times New Roman" panose="02020603050405020304" pitchFamily="18" charset="0"/>
              </a:rPr>
              <a:t>Voltage &amp; Frequency Regulation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cs typeface="Times New Roman" panose="02020603050405020304" pitchFamily="18" charset="0"/>
              </a:rPr>
              <a:t>Protection &amp; Grid Compliance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cs typeface="Times New Roman" panose="02020603050405020304" pitchFamily="18" charset="0"/>
              </a:rPr>
              <a:t>System Efficiency</a:t>
            </a:r>
            <a:endParaRPr lang="en-US" sz="1600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600" b="1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cs typeface="Times New Roman" panose="02020603050405020304" pitchFamily="18" charset="0"/>
              </a:rPr>
              <a:t>Components:</a:t>
            </a:r>
          </a:p>
          <a:p>
            <a:pPr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cs typeface="Times New Roman" panose="02020603050405020304" pitchFamily="18" charset="0"/>
              </a:rPr>
              <a:t>Rotor-Side Converter (RSC):</a:t>
            </a:r>
            <a:r>
              <a:rPr lang="en-US" sz="1600" dirty="0">
                <a:cs typeface="Times New Roman" panose="02020603050405020304" pitchFamily="18" charset="0"/>
              </a:rPr>
              <a:t> Controls torque and generator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cs typeface="Times New Roman" panose="02020603050405020304" pitchFamily="18" charset="0"/>
              </a:rPr>
              <a:t>DC-Link Capacitor:</a:t>
            </a:r>
            <a:r>
              <a:rPr lang="en-US" sz="1600" dirty="0">
                <a:cs typeface="Times New Roman" panose="02020603050405020304" pitchFamily="18" charset="0"/>
              </a:rPr>
              <a:t> Maintains stable DC voltage.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cs typeface="Times New Roman" panose="02020603050405020304" pitchFamily="18" charset="0"/>
              </a:rPr>
              <a:t>Grid-Side Converter (GSC):</a:t>
            </a:r>
            <a:r>
              <a:rPr lang="en-US" sz="1600" dirty="0">
                <a:cs typeface="Times New Roman" panose="02020603050405020304" pitchFamily="18" charset="0"/>
              </a:rPr>
              <a:t> Manages grid connection and reactive power</a:t>
            </a:r>
            <a:r>
              <a:rPr lang="en-US" sz="2000" dirty="0"/>
              <a:t>.</a:t>
            </a:r>
          </a:p>
        </p:txBody>
      </p:sp>
      <p:sp>
        <p:nvSpPr>
          <p:cNvPr id="5" name="Titel 21">
            <a:extLst>
              <a:ext uri="{FF2B5EF4-FFF2-40B4-BE49-F238E27FC236}">
                <a16:creationId xmlns:a16="http://schemas.microsoft.com/office/drawing/2014/main" id="{B5FB31FF-24DF-8782-1105-3171EF74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2.Main function of a converter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78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A1CDC-A063-B644-0E84-E83A156A9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02E016EB-A79A-BF6C-478F-FA2FE1CF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751A2FDC-ED23-A086-F7E0-1BA9E069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5</a:t>
            </a:fld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902ED6-8085-6196-2639-F2259AEC43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Aiswarya Vijayan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026CAF-09B1-2225-5AB6-59CA5AA44E75}"/>
              </a:ext>
            </a:extLst>
          </p:cNvPr>
          <p:cNvSpPr txBox="1">
            <a:spLocks/>
          </p:cNvSpPr>
          <p:nvPr/>
        </p:nvSpPr>
        <p:spPr>
          <a:xfrm>
            <a:off x="8802836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Electrical Drive Train/ Optimus Syria</a:t>
            </a:r>
          </a:p>
        </p:txBody>
      </p:sp>
      <p:sp>
        <p:nvSpPr>
          <p:cNvPr id="5" name="Titel 21">
            <a:extLst>
              <a:ext uri="{FF2B5EF4-FFF2-40B4-BE49-F238E27FC236}">
                <a16:creationId xmlns:a16="http://schemas.microsoft.com/office/drawing/2014/main" id="{3F8B5C66-6214-7A9C-5F08-6A107658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3.Types of converters</a:t>
            </a:r>
          </a:p>
        </p:txBody>
      </p:sp>
      <p:pic>
        <p:nvPicPr>
          <p:cNvPr id="6" name="Image 1">
            <a:extLst>
              <a:ext uri="{FF2B5EF4-FFF2-40B4-BE49-F238E27FC236}">
                <a16:creationId xmlns:a16="http://schemas.microsoft.com/office/drawing/2014/main" id="{8DB76E9F-1DBE-BCB7-C8A5-BF5AFBAFA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71" y="2359202"/>
            <a:ext cx="5535458" cy="1757999"/>
          </a:xfrm>
          <a:prstGeom prst="rect">
            <a:avLst/>
          </a:prstGeom>
        </p:spPr>
      </p:pic>
      <p:pic>
        <p:nvPicPr>
          <p:cNvPr id="7" name="Image 2">
            <a:extLst>
              <a:ext uri="{FF2B5EF4-FFF2-40B4-BE49-F238E27FC236}">
                <a16:creationId xmlns:a16="http://schemas.microsoft.com/office/drawing/2014/main" id="{CAFB7E0A-2278-2362-FC12-F2AF9423D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690" y="2533108"/>
            <a:ext cx="5470292" cy="15840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D753CA-2CDB-A494-753F-6146DBE7F7C5}"/>
              </a:ext>
            </a:extLst>
          </p:cNvPr>
          <p:cNvSpPr txBox="1"/>
          <p:nvPr/>
        </p:nvSpPr>
        <p:spPr>
          <a:xfrm>
            <a:off x="3833930" y="5123799"/>
            <a:ext cx="6015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: </a:t>
            </a:r>
            <a:r>
              <a:rPr lang="de-DE" sz="1000" dirty="0">
                <a:hlinkClick r:id="rId5"/>
              </a:rPr>
              <a:t>www.academia.edu/35403755/</a:t>
            </a:r>
            <a:r>
              <a:rPr lang="de-DE" sz="1000" dirty="0"/>
              <a:t> Power_Electronics_Converters_for_Wind_Turbine_Systems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297E37-05F8-9AAC-EA1F-EADA2EBF1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2042" y="4244513"/>
            <a:ext cx="3694496" cy="2987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93B7AE-52F4-5509-1C0C-47427B7F0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6619" y="4244513"/>
            <a:ext cx="3535986" cy="2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5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2F9E8-4614-830D-D693-5F14E901B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6F8BFDB0-9CB6-A23F-778E-4F38F6B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00CF41B9-6380-471F-1082-D61EC893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6</a:t>
            </a:fld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661AA5-1888-02B1-C479-A9F68741B2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Aiswarya Vijayan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B5C88B6-C451-A8FB-CC75-DF5C62E2C8BF}"/>
              </a:ext>
            </a:extLst>
          </p:cNvPr>
          <p:cNvSpPr txBox="1">
            <a:spLocks/>
          </p:cNvSpPr>
          <p:nvPr/>
        </p:nvSpPr>
        <p:spPr>
          <a:xfrm>
            <a:off x="8802836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Electrical Drive Train/ Optimus Syria</a:t>
            </a:r>
          </a:p>
        </p:txBody>
      </p:sp>
      <p:sp>
        <p:nvSpPr>
          <p:cNvPr id="4" name="Titel 21">
            <a:extLst>
              <a:ext uri="{FF2B5EF4-FFF2-40B4-BE49-F238E27FC236}">
                <a16:creationId xmlns:a16="http://schemas.microsoft.com/office/drawing/2014/main" id="{FADBD335-7A0E-2F04-DFA1-7100A8C3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84" y="1027906"/>
            <a:ext cx="10515600" cy="55751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r>
              <a:rPr lang="en-IN" sz="1600" b="1" dirty="0">
                <a:latin typeface="+mn-lt"/>
              </a:rPr>
              <a:t>Partial-scale back-to-back Voltage-Source Converter (VSC)</a:t>
            </a:r>
            <a:r>
              <a:rPr lang="en-IN" sz="1600" dirty="0">
                <a:latin typeface="+mn-lt"/>
              </a:rPr>
              <a:t> — Rotor-Side Converter (RSC) + DC-link capacitor + Grid-Side Converter (GSC), IGBT-based, with grid-side LCL filter.</a:t>
            </a:r>
            <a:br>
              <a:rPr lang="en-IN" sz="1600" dirty="0">
                <a:latin typeface="+mn-lt"/>
              </a:rPr>
            </a:br>
            <a:r>
              <a:rPr lang="en-IN" sz="1600" dirty="0">
                <a:latin typeface="+mn-lt"/>
              </a:rPr>
              <a:t>(Converter rated ≈ </a:t>
            </a:r>
            <a:r>
              <a:rPr lang="en-IN" sz="1600" b="1" dirty="0">
                <a:latin typeface="+mn-lt"/>
              </a:rPr>
              <a:t>25–30%</a:t>
            </a:r>
            <a:r>
              <a:rPr lang="en-IN" sz="1600" dirty="0">
                <a:latin typeface="+mn-lt"/>
              </a:rPr>
              <a:t> of machine power → </a:t>
            </a:r>
            <a:r>
              <a:rPr lang="en-IN" sz="1600" b="1" dirty="0">
                <a:latin typeface="+mn-lt"/>
              </a:rPr>
              <a:t>~1.25–1.5 MW</a:t>
            </a:r>
            <a:r>
              <a:rPr lang="en-IN" sz="1600" dirty="0">
                <a:latin typeface="+mn-lt"/>
              </a:rPr>
              <a:t> rotor-converter rating)</a:t>
            </a:r>
            <a:br>
              <a:rPr lang="en-IN" sz="1600" dirty="0">
                <a:latin typeface="+mn-lt"/>
              </a:rPr>
            </a:br>
            <a:br>
              <a:rPr lang="en-IN" sz="1600" dirty="0">
                <a:latin typeface="+mn-lt"/>
              </a:rPr>
            </a:br>
            <a:br>
              <a:rPr lang="en-IN" sz="1600" dirty="0">
                <a:latin typeface="+mn-lt"/>
              </a:rPr>
            </a:br>
            <a:r>
              <a:rPr lang="en-IN" sz="1600" b="1" dirty="0">
                <a:latin typeface="+mn-lt"/>
              </a:rPr>
              <a:t>Why this choice? — Key justifications</a:t>
            </a:r>
            <a:br>
              <a:rPr lang="en-IN" sz="1600" b="1" dirty="0">
                <a:latin typeface="+mn-lt"/>
              </a:rPr>
            </a:br>
            <a:br>
              <a:rPr lang="en-IN" sz="1600" dirty="0">
                <a:latin typeface="+mn-lt"/>
              </a:rPr>
            </a:br>
            <a:r>
              <a:rPr lang="en-IN" sz="1600" dirty="0">
                <a:latin typeface="+mn-lt"/>
              </a:rPr>
              <a:t>1. </a:t>
            </a:r>
            <a:r>
              <a:rPr lang="en-IN" sz="1600" b="1" dirty="0">
                <a:latin typeface="+mn-lt"/>
              </a:rPr>
              <a:t>Cost &amp; weight efficient</a:t>
            </a:r>
            <a:br>
              <a:rPr lang="en-IN" sz="1600" dirty="0">
                <a:latin typeface="+mn-lt"/>
              </a:rPr>
            </a:br>
            <a:r>
              <a:rPr lang="en-IN" sz="1600" dirty="0">
                <a:latin typeface="+mn-lt"/>
              </a:rPr>
              <a:t>2. </a:t>
            </a:r>
            <a:r>
              <a:rPr lang="en-IN" sz="1600" b="1" dirty="0">
                <a:latin typeface="+mn-lt"/>
              </a:rPr>
              <a:t>High energy capture</a:t>
            </a:r>
            <a:br>
              <a:rPr lang="en-IN" sz="1600" dirty="0">
                <a:latin typeface="+mn-lt"/>
              </a:rPr>
            </a:br>
            <a:r>
              <a:rPr lang="en-IN" sz="1600" dirty="0">
                <a:latin typeface="+mn-lt"/>
              </a:rPr>
              <a:t>3. </a:t>
            </a:r>
            <a:r>
              <a:rPr lang="en-IN" sz="1600" b="1" dirty="0">
                <a:latin typeface="+mn-lt"/>
              </a:rPr>
              <a:t>Proven, industry standard</a:t>
            </a:r>
            <a:br>
              <a:rPr lang="en-IN" sz="1600" dirty="0">
                <a:latin typeface="+mn-lt"/>
              </a:rPr>
            </a:br>
            <a:br>
              <a:rPr lang="en-IN" sz="2000" dirty="0"/>
            </a:br>
            <a:endParaRPr lang="de-DE" dirty="0"/>
          </a:p>
        </p:txBody>
      </p:sp>
      <p:sp>
        <p:nvSpPr>
          <p:cNvPr id="7" name="Titel 21">
            <a:extLst>
              <a:ext uri="{FF2B5EF4-FFF2-40B4-BE49-F238E27FC236}">
                <a16:creationId xmlns:a16="http://schemas.microsoft.com/office/drawing/2014/main" id="{E6CD2585-DD5A-8BCE-7FC1-843E185E8218}"/>
              </a:ext>
            </a:extLst>
          </p:cNvPr>
          <p:cNvSpPr txBox="1">
            <a:spLocks/>
          </p:cNvSpPr>
          <p:nvPr/>
        </p:nvSpPr>
        <p:spPr>
          <a:xfrm>
            <a:off x="838200" y="259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4.Our recommendation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82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37B2B-4BA7-E115-8AFE-28ABDF132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11EA93AF-4497-E644-C385-2B5C2697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5452CBE9-4E94-0B23-BF20-E7785A9F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7</a:t>
            </a:fld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CC9239-801F-1C45-99EF-D36856F22A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Aiswarya Vijayan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9AB6A8-CD81-F051-C0E5-F58A92923CD1}"/>
              </a:ext>
            </a:extLst>
          </p:cNvPr>
          <p:cNvSpPr txBox="1">
            <a:spLocks/>
          </p:cNvSpPr>
          <p:nvPr/>
        </p:nvSpPr>
        <p:spPr>
          <a:xfrm>
            <a:off x="8802836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Electrical Drive Train/ Optimus Syria</a:t>
            </a:r>
          </a:p>
        </p:txBody>
      </p:sp>
      <p:sp>
        <p:nvSpPr>
          <p:cNvPr id="4" name="Titel 21">
            <a:extLst>
              <a:ext uri="{FF2B5EF4-FFF2-40B4-BE49-F238E27FC236}">
                <a16:creationId xmlns:a16="http://schemas.microsoft.com/office/drawing/2014/main" id="{042885D1-8E0D-F6BA-3AD2-F667FD7A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84" y="1027906"/>
            <a:ext cx="10515600" cy="55751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en-IN" sz="1600" dirty="0">
                <a:latin typeface="+mn-lt"/>
              </a:rPr>
            </a:br>
            <a:br>
              <a:rPr lang="en-IN" sz="1600" dirty="0">
                <a:latin typeface="+mn-lt"/>
              </a:rPr>
            </a:br>
            <a:br>
              <a:rPr lang="en-IN" sz="1600" dirty="0">
                <a:latin typeface="+mn-lt"/>
              </a:rPr>
            </a:br>
            <a:br>
              <a:rPr lang="en-IN" sz="1600" dirty="0">
                <a:latin typeface="+mn-lt"/>
              </a:rPr>
            </a:br>
            <a:br>
              <a:rPr lang="en-IN" sz="2000" dirty="0"/>
            </a:br>
            <a:endParaRPr lang="de-DE" dirty="0"/>
          </a:p>
        </p:txBody>
      </p:sp>
      <p:sp>
        <p:nvSpPr>
          <p:cNvPr id="7" name="Titel 21">
            <a:extLst>
              <a:ext uri="{FF2B5EF4-FFF2-40B4-BE49-F238E27FC236}">
                <a16:creationId xmlns:a16="http://schemas.microsoft.com/office/drawing/2014/main" id="{9596F030-3892-F80B-E7C8-46382089DB26}"/>
              </a:ext>
            </a:extLst>
          </p:cNvPr>
          <p:cNvSpPr txBox="1">
            <a:spLocks/>
          </p:cNvSpPr>
          <p:nvPr/>
        </p:nvSpPr>
        <p:spPr>
          <a:xfrm>
            <a:off x="838200" y="259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5.How the Converter is Connected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19DD9-D79C-264D-65EB-B2B848625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2" y="1385661"/>
            <a:ext cx="7925918" cy="2595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9510E-9664-CDD7-CF9F-43F6F0BF7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808" y="3872638"/>
            <a:ext cx="7616480" cy="268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5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139FA-8DA7-FAB7-DA6F-42864DCEE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BCA68C5F-160B-CC7D-9964-BD0B1F17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en-GB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F0F92433-A2FE-C58D-798B-5C9D21E2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8</a:t>
            </a:fld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D64892-B665-C913-0A69-B46767D2F9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Aiswarya Vijayan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E8F479E-01C9-4C7D-5706-AF930D0A713B}"/>
              </a:ext>
            </a:extLst>
          </p:cNvPr>
          <p:cNvSpPr txBox="1">
            <a:spLocks/>
          </p:cNvSpPr>
          <p:nvPr/>
        </p:nvSpPr>
        <p:spPr>
          <a:xfrm>
            <a:off x="8802836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Electrical Drive Train/ Optimus Syria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487C80-A0C3-9BBB-65DD-E9415913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83" y="299351"/>
            <a:ext cx="8229600" cy="1143000"/>
          </a:xfrm>
        </p:spPr>
        <p:txBody>
          <a:bodyPr/>
          <a:lstStyle/>
          <a:p>
            <a:r>
              <a:rPr lang="en-US" dirty="0"/>
              <a:t>6.</a:t>
            </a:r>
            <a:r>
              <a:rPr dirty="0"/>
              <a:t>IGBT Overview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AD42D5-9757-13DF-2DF0-4E25E63A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11075773" cy="4525963"/>
          </a:xfrm>
        </p:spPr>
        <p:txBody>
          <a:bodyPr/>
          <a:lstStyle/>
          <a:p>
            <a:r>
              <a:rPr dirty="0"/>
              <a:t>IGBT (Insulated Gate Bipolar Transistor) combines MOSFET input and BJT output features.</a:t>
            </a:r>
          </a:p>
          <a:p>
            <a:r>
              <a:rPr dirty="0"/>
              <a:t>Used as a high-efficiency switch in converters for AC-DC and DC-AC conversion.</a:t>
            </a:r>
          </a:p>
          <a:p>
            <a:r>
              <a:rPr dirty="0"/>
              <a:t>Advantages: high voltage/current capacity, fast switching, low losses, robust design.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56CE60-6375-ADD6-F214-17C4D43A0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92" y="3445600"/>
            <a:ext cx="4028303" cy="216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7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16F3C-E304-A05B-36CC-F7987BC5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EE849D-D9B7-1150-C53E-6FCB88ED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7.Next Step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C4AA15-98E3-337E-A4C0-934B5E94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Planning: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align our milestone planning with the other teams</a:t>
            </a:r>
          </a:p>
          <a:p>
            <a:endParaRPr lang="en-US" dirty="0"/>
          </a:p>
          <a:p>
            <a:r>
              <a:rPr lang="en-US" dirty="0"/>
              <a:t>Technical: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Generator: more detailed estimation of dimensions (size &amp; rotational speed), Cost.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Converter:  detailed study of IGBT ,Signal used to control IGBT and estimate detailed data of converter.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Market Survey of Generator and converter.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B43599-12CD-0503-2B0F-A99936E088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b="1" dirty="0"/>
              <a:t>Aiswarya Vijayan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52FD4-9DF2-8FF1-7802-49C10E70150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10/14/2025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DCAAD-6FE7-ABB8-F183-34B025EBDC7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Electrical Drivetrain 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6C4A7-3CDD-4DBA-4660-C6A2EEC435A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1422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37666F68-9715-4511-90E3-E4140495B232}" vid="{4FEE3175-B49C-4319-8ECD-B48408CDBF8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37666F68-9715-4511-90E3-E4140495B232}" vid="{9BE4395A-200E-4568-ABA6-DAB134CF054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2296</TotalTime>
  <Words>897</Words>
  <Application>Microsoft Office PowerPoint</Application>
  <PresentationFormat>Widescreen</PresentationFormat>
  <Paragraphs>111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Aptos (Textkörper)</vt:lpstr>
      <vt:lpstr>Aptos Display</vt:lpstr>
      <vt:lpstr>Arial</vt:lpstr>
      <vt:lpstr>Calibri</vt:lpstr>
      <vt:lpstr>Calibri Light</vt:lpstr>
      <vt:lpstr>Times New Roman</vt:lpstr>
      <vt:lpstr>Wingdings</vt:lpstr>
      <vt:lpstr>Benutzerdefiniertes Design</vt:lpstr>
      <vt:lpstr>Office</vt:lpstr>
      <vt:lpstr>PowerPoint Presentation</vt:lpstr>
      <vt:lpstr>List of contents</vt:lpstr>
      <vt:lpstr>1.Concept of a Converter in a Wind Turbine</vt:lpstr>
      <vt:lpstr>2.Main function of a converter</vt:lpstr>
      <vt:lpstr>3.Types of converters</vt:lpstr>
      <vt:lpstr>                Partial-scale back-to-back Voltage-Source Converter (VSC) — Rotor-Side Converter (RSC) + DC-link capacitor + Grid-Side Converter (GSC), IGBT-based, with grid-side LCL filter. (Converter rated ≈ 25–30% of machine power → ~1.25–1.5 MW rotor-converter rating)   Why this choice? — Key justifications  1. Cost &amp; weight efficient 2. High energy capture 3. Proven, industry standard  </vt:lpstr>
      <vt:lpstr>                     </vt:lpstr>
      <vt:lpstr>6.IGBT Overview</vt:lpstr>
      <vt:lpstr>7.Next Step</vt:lpstr>
      <vt:lpstr>Bibliography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 Remberger</dc:creator>
  <cp:lastModifiedBy>Ecoloop ThreeSixty</cp:lastModifiedBy>
  <cp:revision>48</cp:revision>
  <dcterms:created xsi:type="dcterms:W3CDTF">2025-09-27T08:52:45Z</dcterms:created>
  <dcterms:modified xsi:type="dcterms:W3CDTF">2025-10-13T09:43:48Z</dcterms:modified>
</cp:coreProperties>
</file>