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9" r:id="rId4"/>
    <p:sldId id="286" r:id="rId5"/>
    <p:sldId id="281" r:id="rId6"/>
    <p:sldId id="296" r:id="rId7"/>
    <p:sldId id="284" r:id="rId8"/>
    <p:sldId id="290" r:id="rId9"/>
    <p:sldId id="295" r:id="rId10"/>
    <p:sldId id="294" r:id="rId11"/>
    <p:sldId id="297" r:id="rId12"/>
    <p:sldId id="298" r:id="rId13"/>
    <p:sldId id="283" r:id="rId14"/>
    <p:sldId id="301" r:id="rId15"/>
    <p:sldId id="293" r:id="rId16"/>
    <p:sldId id="30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  <p14:sldId id="259"/>
            <p14:sldId id="286"/>
            <p14:sldId id="281"/>
            <p14:sldId id="296"/>
            <p14:sldId id="284"/>
            <p14:sldId id="290"/>
            <p14:sldId id="295"/>
            <p14:sldId id="294"/>
            <p14:sldId id="297"/>
            <p14:sldId id="298"/>
            <p14:sldId id="283"/>
            <p14:sldId id="301"/>
            <p14:sldId id="293"/>
            <p14:sldId id="30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DFFD"/>
    <a:srgbClr val="EBED77"/>
    <a:srgbClr val="C0F5FF"/>
    <a:srgbClr val="8ECEFA"/>
    <a:srgbClr val="92C6E6"/>
    <a:srgbClr val="80D2F7"/>
    <a:srgbClr val="7ED1F7"/>
    <a:srgbClr val="3C96FA"/>
    <a:srgbClr val="BD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C52AF-C14C-1357-61EE-E11E191934F3}" v="357" dt="2025-10-13T04:26:10.297"/>
    <p1510:client id="{31EACF09-AC3B-C617-2504-E2187A7416CE}" v="112" dt="2025-10-13T04:58:50.482"/>
    <p1510:client id="{79C74FA2-C776-7F74-EA51-AB2CEE3AD00B}" v="64" dt="2025-10-13T04:46:45.254"/>
    <p1510:client id="{B930C147-D907-615A-59FC-FBA133591120}" v="98" dt="2025-10-12T13:03:25.905"/>
    <p1510:client id="{D232A071-0BCA-D2D1-7A7F-2145262C034C}" v="887" dt="2025-10-13T09:12:14.575"/>
    <p1510:client id="{DC607180-E351-C69D-0038-065D62599E58}" v="685" dt="2025-10-12T21:21:09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0036-D7DD-42C8-B5AA-1A1F3B29326C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233B-7A79-4043-88EA-ECED45D3F6EF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5656-A676-4972-ADDE-468CB1EDD68C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BE2-6702-4930-A56D-B5476ACA0DF0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475-D91E-4E33-BF8F-90378BE577F9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E26-A48B-4DE6-94E7-B322713FCCC0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A3D-964C-4047-935E-BF23384B028C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5ED4-4AEA-4BEE-9543-97F42F3A9DF7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2E45-CF5C-48EE-9BF1-31EB6A888072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8120-3341-455E-87F6-3553B5B3458C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507-0DDD-4F0A-9398-E897CDBED1CB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872-E966-4E82-A983-56302FF6F23D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C440-4EA5-4D0A-B191-1DC4B1D8ACAD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5C8B-BD3D-4C3C-97C3-5C69D979E78D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1AAB-076A-4A0E-8268-D589047ED16D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C58-2FD7-4CE4-B4DC-DEF691109F84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F5F-6746-45B9-A9FE-BBDE38F21A62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A9E8-7F5B-48DD-918E-3D5CE3382CAC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5290-9E56-44C7-B8BB-35B380DF0EFC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FC-57EE-4F63-A5B2-1419F641B3FB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4EF9-9D62-4E5B-A559-3AD64F589666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FDC8-E43A-43A1-931C-3C6B81D788BC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6C39C-11C9-4478-AACD-4B99CE86271F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C1E37-113B-4587-99CC-1F6CD3314CBE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ender.com/en/cas/document/asm_coupling/ziuP--x-S4WQYPTrtKZFUQ/Datenblatt.pdf?refConfigId=ziuP--x-S4WQYPTrtKZFUQ&amp;refMlfb=2LC0371-2BA99-0AF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045" y="1748938"/>
            <a:ext cx="9144000" cy="912598"/>
          </a:xfrm>
        </p:spPr>
        <p:txBody>
          <a:bodyPr>
            <a:noAutofit/>
          </a:bodyPr>
          <a:lstStyle/>
          <a:p>
            <a:r>
              <a:rPr lang="it-IT" sz="3600" dirty="0">
                <a:latin typeface="Times New Roman"/>
                <a:cs typeface="Times New Roman"/>
              </a:rPr>
              <a:t>Weekly report: Team </a:t>
            </a:r>
            <a:r>
              <a:rPr lang="it-IT" sz="3600" dirty="0" err="1">
                <a:latin typeface="Times New Roman"/>
                <a:cs typeface="Times New Roman"/>
              </a:rPr>
              <a:t>Gearbox</a:t>
            </a:r>
            <a:r>
              <a:rPr lang="it-IT" sz="3600" dirty="0">
                <a:latin typeface="Times New Roman"/>
                <a:cs typeface="Times New Roman"/>
              </a:rPr>
              <a:t>, </a:t>
            </a:r>
            <a:r>
              <a:rPr lang="it-IT" sz="3600" dirty="0" err="1">
                <a:latin typeface="Times New Roman"/>
                <a:cs typeface="Times New Roman"/>
              </a:rPr>
              <a:t>Brake</a:t>
            </a:r>
            <a:r>
              <a:rPr lang="it-IT" sz="3600" dirty="0">
                <a:latin typeface="Times New Roman"/>
                <a:cs typeface="Times New Roman"/>
              </a:rPr>
              <a:t>, </a:t>
            </a:r>
            <a:r>
              <a:rPr lang="it-IT" sz="3600" dirty="0" err="1">
                <a:latin typeface="Times New Roman"/>
                <a:cs typeface="Times New Roman"/>
              </a:rPr>
              <a:t>Coupling</a:t>
            </a:r>
            <a:r>
              <a:rPr lang="it-IT" sz="3600" dirty="0">
                <a:latin typeface="Times New Roman"/>
                <a:cs typeface="Times New Roman"/>
              </a:rPr>
              <a:t> </a:t>
            </a:r>
            <a:endParaRPr lang="en-GB" sz="36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6656" y="2650278"/>
            <a:ext cx="589905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latin typeface="Times New Roman"/>
                <a:cs typeface="Times New Roman"/>
              </a:rPr>
              <a:t>Week </a:t>
            </a:r>
            <a:r>
              <a:rPr lang="it-IT" sz="2000" dirty="0" err="1">
                <a:latin typeface="Times New Roman"/>
                <a:cs typeface="Times New Roman"/>
              </a:rPr>
              <a:t>number</a:t>
            </a:r>
            <a:r>
              <a:rPr lang="it-IT" sz="2000" dirty="0">
                <a:latin typeface="Times New Roman"/>
                <a:cs typeface="Times New Roman"/>
              </a:rPr>
              <a:t> : 03</a:t>
            </a:r>
          </a:p>
          <a:p>
            <a:r>
              <a:rPr lang="it-IT" sz="2000" dirty="0">
                <a:latin typeface="Times New Roman"/>
                <a:cs typeface="Times New Roman"/>
              </a:rPr>
              <a:t>Date: 14/10/2025</a:t>
            </a:r>
          </a:p>
          <a:p>
            <a:r>
              <a:rPr lang="it-IT" sz="2000" dirty="0">
                <a:latin typeface="Times New Roman"/>
                <a:cs typeface="Times New Roman"/>
              </a:rPr>
              <a:t>Supervisor: Prof. Peter </a:t>
            </a:r>
            <a:r>
              <a:rPr lang="it-IT" sz="2000" dirty="0" err="1">
                <a:latin typeface="Times New Roman"/>
                <a:cs typeface="Times New Roman"/>
              </a:rPr>
              <a:t>Quell</a:t>
            </a:r>
            <a:endParaRPr lang="en-GB" sz="2000" dirty="0" err="1">
              <a:latin typeface="Times New Roman"/>
              <a:cs typeface="Times New Roman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-299280" y="5942449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i-FI" sz="1100" err="1">
                <a:solidFill>
                  <a:srgbClr val="000000"/>
                </a:solidFill>
                <a:latin typeface="Times New Roman"/>
                <a:cs typeface="Times New Roman"/>
              </a:rPr>
              <a:t>Nehang</a:t>
            </a:r>
            <a:r>
              <a:rPr lang="fi-FI" sz="1100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fi-FI" sz="1100" err="1">
                <a:solidFill>
                  <a:srgbClr val="000000"/>
                </a:solidFill>
                <a:latin typeface="Times New Roman"/>
                <a:cs typeface="Times New Roman"/>
              </a:rPr>
              <a:t>Jitendra</a:t>
            </a:r>
            <a:r>
              <a:rPr lang="fi-FI" sz="1100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fi-FI" sz="1100" err="1">
                <a:solidFill>
                  <a:srgbClr val="000000"/>
                </a:solidFill>
                <a:latin typeface="Times New Roman"/>
                <a:cs typeface="Times New Roman"/>
              </a:rPr>
              <a:t>Joshi</a:t>
            </a:r>
            <a:endParaRPr lang="en-US" sz="1100" err="1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845" y="6542724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1359" y="3992437"/>
            <a:ext cx="84957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Group Members :</a:t>
            </a:r>
            <a:r>
              <a:rPr lang="en-US" dirty="0" err="1">
                <a:latin typeface="Times New Roman"/>
                <a:cs typeface="Times New Roman"/>
              </a:rPr>
              <a:t>Nehang</a:t>
            </a:r>
            <a:r>
              <a:rPr lang="en-US" dirty="0">
                <a:latin typeface="Times New Roman"/>
                <a:cs typeface="Times New Roman"/>
              </a:rPr>
              <a:t> Jitendra </a:t>
            </a:r>
            <a:r>
              <a:rPr lang="en-US" dirty="0" err="1">
                <a:latin typeface="Times New Roman"/>
                <a:cs typeface="Times New Roman"/>
              </a:rPr>
              <a:t>Joshi,Santo</a:t>
            </a:r>
            <a:r>
              <a:rPr lang="en-US" dirty="0">
                <a:latin typeface="Times New Roman"/>
                <a:cs typeface="Times New Roman"/>
              </a:rPr>
              <a:t> Mazumder,</a:t>
            </a:r>
            <a:r>
              <a:rPr lang="fi-FI" dirty="0">
                <a:latin typeface="Times New Roman"/>
                <a:cs typeface="Times New Roman"/>
              </a:rPr>
              <a:t>Md </a:t>
            </a:r>
            <a:r>
              <a:rPr lang="fi-FI" dirty="0" err="1">
                <a:latin typeface="Times New Roman"/>
                <a:cs typeface="Times New Roman"/>
              </a:rPr>
              <a:t>Razaul</a:t>
            </a:r>
            <a:r>
              <a:rPr lang="fi-FI" dirty="0">
                <a:latin typeface="Times New Roman"/>
                <a:cs typeface="Times New Roman"/>
              </a:rPr>
              <a:t> Karim Rahat </a:t>
            </a:r>
            <a:endParaRPr lang="en-US"/>
          </a:p>
          <a:p>
            <a:r>
              <a:rPr lang="fi-FI" dirty="0">
                <a:latin typeface="Times New Roman"/>
                <a:cs typeface="Times New Roman"/>
              </a:rPr>
              <a:t>                              </a:t>
            </a:r>
            <a:endParaRPr lang="fi-FI" dirty="0" err="1">
              <a:latin typeface="Aptos"/>
              <a:cs typeface="Times New Roman"/>
            </a:endParaRPr>
          </a:p>
          <a:p>
            <a:r>
              <a:rPr lang="fi-FI" dirty="0">
                <a:latin typeface="Times New Roman"/>
                <a:cs typeface="Times New Roman"/>
              </a:rPr>
              <a:t>                                        </a:t>
            </a:r>
            <a:r>
              <a:rPr lang="en-GB" dirty="0">
                <a:latin typeface="Times New Roman"/>
                <a:ea typeface="+mn-lt"/>
                <a:cs typeface="+mn-lt"/>
              </a:rPr>
              <a:t>Presented by</a:t>
            </a:r>
            <a:r>
              <a:rPr lang="fi-FI" dirty="0">
                <a:latin typeface="Times New Roman"/>
                <a:cs typeface="Times New Roman"/>
              </a:rPr>
              <a:t> -</a:t>
            </a:r>
            <a:r>
              <a:rPr lang="fi-FI" err="1">
                <a:latin typeface="Times New Roman"/>
                <a:cs typeface="Times New Roman"/>
              </a:rPr>
              <a:t>Nehang</a:t>
            </a:r>
            <a:r>
              <a:rPr lang="fi-FI" dirty="0">
                <a:latin typeface="Times New Roman"/>
                <a:cs typeface="Times New Roman"/>
              </a:rPr>
              <a:t> </a:t>
            </a:r>
            <a:r>
              <a:rPr lang="fi-FI" err="1">
                <a:latin typeface="Times New Roman"/>
                <a:cs typeface="Times New Roman"/>
              </a:rPr>
              <a:t>Jitendra</a:t>
            </a:r>
            <a:r>
              <a:rPr lang="fi-FI" dirty="0">
                <a:latin typeface="Times New Roman"/>
                <a:cs typeface="Times New Roman"/>
              </a:rPr>
              <a:t> </a:t>
            </a:r>
            <a:r>
              <a:rPr lang="fi-FI" err="1">
                <a:latin typeface="Times New Roman"/>
                <a:cs typeface="Times New Roman"/>
              </a:rPr>
              <a:t>Joshi</a:t>
            </a:r>
            <a:endParaRPr lang="fi-FI"/>
          </a:p>
          <a:p>
            <a:pPr marL="342900" indent="-342900">
              <a:buFont typeface="+mj-lt"/>
              <a:buAutoNum type="arabicPeriod"/>
            </a:pPr>
            <a:endParaRPr lang="fi-FI">
              <a:latin typeface="Times New Roman"/>
              <a:cs typeface="Times New Roman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30319656-CF5E-28CD-1CFD-A3C3C62A9F22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BEF0D-8AC5-1E8C-61EE-9D3B9CE09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DBF08606-7F10-CADA-2312-49050F69FC83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F0483322-8C99-63AF-5733-046C8B39BB9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2CD32A1-25CE-8A5A-392E-31EFBDE8800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900D32-B608-E18C-482F-E936BFC89681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E58DE8-090E-F5BA-A685-A6B4561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B6088-4F1F-10FA-D5F2-DA8BC521E494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DDFB41E0-C3DC-EB1C-3E2C-BA331262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928AD5C-F3FA-482E-23DC-91C6E95FCD84}"/>
              </a:ext>
            </a:extLst>
          </p:cNvPr>
          <p:cNvSpPr txBox="1"/>
          <p:nvPr/>
        </p:nvSpPr>
        <p:spPr>
          <a:xfrm>
            <a:off x="3738113" y="6520132"/>
            <a:ext cx="221411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00B93A63-94C4-5CD2-C405-232D221CAEE5}"/>
              </a:ext>
            </a:extLst>
          </p:cNvPr>
          <p:cNvSpPr txBox="1"/>
          <p:nvPr/>
        </p:nvSpPr>
        <p:spPr>
          <a:xfrm>
            <a:off x="323326" y="1325430"/>
            <a:ext cx="29130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>
                <a:latin typeface="Times New Roman"/>
                <a:cs typeface="Times New Roman"/>
              </a:rPr>
              <a:t>One brake calliper</a:t>
            </a:r>
            <a:endParaRPr lang="en-GB" sz="2000">
              <a:latin typeface="Times New Roman"/>
              <a:cs typeface="Times New Roman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69EEABB9-F528-8AFA-B413-682627C1BA78}"/>
              </a:ext>
            </a:extLst>
          </p:cNvPr>
          <p:cNvSpPr txBox="1"/>
          <p:nvPr/>
        </p:nvSpPr>
        <p:spPr>
          <a:xfrm>
            <a:off x="8265750" y="1239166"/>
            <a:ext cx="294567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>
                <a:latin typeface="Times New Roman"/>
                <a:cs typeface="Times New Roman"/>
              </a:rPr>
              <a:t>Two brake callipers</a:t>
            </a:r>
            <a:endParaRPr lang="en-US" sz="2000" b="1">
              <a:latin typeface="Times New Roman"/>
              <a:cs typeface="Times New Roman"/>
            </a:endParaRPr>
          </a:p>
        </p:txBody>
      </p:sp>
      <p:pic>
        <p:nvPicPr>
          <p:cNvPr id="7" name="Picture 6" descr="Close-up of a machine&#10;&#10;AI-generated content may be incorrect.">
            <a:extLst>
              <a:ext uri="{FF2B5EF4-FFF2-40B4-BE49-F238E27FC236}">
                <a16:creationId xmlns:a16="http://schemas.microsoft.com/office/drawing/2014/main" id="{917B2279-7E88-BFAE-F1D4-A316C7AD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7" y="2095950"/>
            <a:ext cx="3810000" cy="2809875"/>
          </a:xfrm>
          <a:prstGeom prst="rect">
            <a:avLst/>
          </a:prstGeom>
        </p:spPr>
      </p:pic>
      <p:pic>
        <p:nvPicPr>
          <p:cNvPr id="8" name="Picture 7" descr="A blue and silver machine&#10;&#10;AI-generated content may be incorrect.">
            <a:extLst>
              <a:ext uri="{FF2B5EF4-FFF2-40B4-BE49-F238E27FC236}">
                <a16:creationId xmlns:a16="http://schemas.microsoft.com/office/drawing/2014/main" id="{3C82C8E6-EB80-EB2E-0E6D-42CC8F49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478" y="1952625"/>
            <a:ext cx="3848100" cy="2952750"/>
          </a:xfrm>
          <a:prstGeom prst="rect">
            <a:avLst/>
          </a:prstGeom>
        </p:spPr>
      </p:pic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44F85A34-27F1-A75D-175E-3BE99A5ECB61}"/>
              </a:ext>
            </a:extLst>
          </p:cNvPr>
          <p:cNvSpPr/>
          <p:nvPr/>
        </p:nvSpPr>
        <p:spPr>
          <a:xfrm>
            <a:off x="3358469" y="1184144"/>
            <a:ext cx="4907280" cy="66620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>
                <a:latin typeface="Times New Roman"/>
                <a:cs typeface="Times New Roman"/>
              </a:rPr>
              <a:t>Number of break calliper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2238294-8770-07A9-31EC-B8D499ED171E}"/>
              </a:ext>
            </a:extLst>
          </p:cNvPr>
          <p:cNvSpPr txBox="1"/>
          <p:nvPr/>
        </p:nvSpPr>
        <p:spPr>
          <a:xfrm>
            <a:off x="8139775" y="5060803"/>
            <a:ext cx="35661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Times New Roman"/>
              </a:rPr>
              <a:t>  Source: SMI  Corporation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B04B817-9531-1BF0-BB8A-624C42FE2EA4}"/>
              </a:ext>
            </a:extLst>
          </p:cNvPr>
          <p:cNvSpPr txBox="1"/>
          <p:nvPr/>
        </p:nvSpPr>
        <p:spPr>
          <a:xfrm>
            <a:off x="120113" y="5062826"/>
            <a:ext cx="396737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Times New Roman"/>
                <a:cs typeface="Times New Roman"/>
              </a:rPr>
              <a:t> Svendborg Model BSAK 3000 caliper brake</a:t>
            </a:r>
          </a:p>
        </p:txBody>
      </p:sp>
      <p:pic>
        <p:nvPicPr>
          <p:cNvPr id="14" name="Picture 13" descr="A circular object with holes&#10;&#10;AI-generated content may be incorrect.">
            <a:extLst>
              <a:ext uri="{FF2B5EF4-FFF2-40B4-BE49-F238E27FC236}">
                <a16:creationId xmlns:a16="http://schemas.microsoft.com/office/drawing/2014/main" id="{FA8B124B-16C1-8459-ADAB-8509E09DD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2091546"/>
            <a:ext cx="2676525" cy="2933700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D4B8666-3D25-999D-2820-A728CF772264}"/>
              </a:ext>
            </a:extLst>
          </p:cNvPr>
          <p:cNvSpPr txBox="1"/>
          <p:nvPr/>
        </p:nvSpPr>
        <p:spPr>
          <a:xfrm>
            <a:off x="4689209" y="5046426"/>
            <a:ext cx="35661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  Source: Optimus 200XL</a:t>
            </a:r>
          </a:p>
        </p:txBody>
      </p:sp>
      <p:sp>
        <p:nvSpPr>
          <p:cNvPr id="20" name="Rechteck 17">
            <a:extLst>
              <a:ext uri="{FF2B5EF4-FFF2-40B4-BE49-F238E27FC236}">
                <a16:creationId xmlns:a16="http://schemas.microsoft.com/office/drawing/2014/main" id="{66944B03-CB8A-1ED0-8416-5CD4493FC441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21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/>
        </p:nvSpPr>
        <p:spPr>
          <a:xfrm>
            <a:off x="5630174" y="6696199"/>
            <a:ext cx="1130241" cy="2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F2103B49-B1AB-3203-DC19-D6498052F015}"/>
              </a:ext>
            </a:extLst>
          </p:cNvPr>
          <p:cNvSpPr>
            <a:spLocks noGrp="1"/>
          </p:cNvSpPr>
          <p:nvPr/>
        </p:nvSpPr>
        <p:spPr>
          <a:xfrm>
            <a:off x="-1765360" y="6535358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239991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09270-C69A-BA3B-65BA-0DF0E4B2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A87EE741-D0D0-E706-88F7-DF4404CA02D3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123E6CFB-3F28-C6B5-08E0-7A378A47E15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99E3547-20C0-0776-27CE-37F48AB3E36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E844B1-88D9-B751-04F3-DDF1404FEDE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CB133C-1F30-B459-A564-2B18B41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BC1806-4EB2-2D27-6BBD-08A17F94487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EACB7F55-6B36-6DD8-AA0A-F5B04B76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26260B4-C1CD-4076-BBDE-7137DFDD4267}"/>
              </a:ext>
            </a:extLst>
          </p:cNvPr>
          <p:cNvSpPr txBox="1"/>
          <p:nvPr/>
        </p:nvSpPr>
        <p:spPr>
          <a:xfrm>
            <a:off x="3738113" y="6505755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043C5581-728D-FC5F-CB3E-7FF2799F271F}"/>
              </a:ext>
            </a:extLst>
          </p:cNvPr>
          <p:cNvSpPr txBox="1"/>
          <p:nvPr/>
        </p:nvSpPr>
        <p:spPr>
          <a:xfrm>
            <a:off x="265980" y="1327559"/>
            <a:ext cx="3148149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Times New Roman"/>
                <a:cs typeface="Times New Roman"/>
              </a:rPr>
              <a:t>One brake calliper</a:t>
            </a:r>
            <a:endParaRPr lang="en-GB" sz="2400">
              <a:latin typeface="Times New Roman"/>
              <a:cs typeface="Times New Roman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24F3A7E-626C-D42B-5A33-091F6980D296}"/>
              </a:ext>
            </a:extLst>
          </p:cNvPr>
          <p:cNvSpPr txBox="1"/>
          <p:nvPr/>
        </p:nvSpPr>
        <p:spPr>
          <a:xfrm>
            <a:off x="261257" y="1817544"/>
            <a:ext cx="314396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Reaction force occurs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Possibility of torque</a:t>
            </a:r>
          </a:p>
          <a:p>
            <a:endParaRPr lang="ar-EG" sz="200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No balance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785604E6-2EB5-BB9A-48C6-ED8EFE610BA9}"/>
              </a:ext>
            </a:extLst>
          </p:cNvPr>
          <p:cNvSpPr txBox="1"/>
          <p:nvPr/>
        </p:nvSpPr>
        <p:spPr>
          <a:xfrm>
            <a:off x="266351" y="5556809"/>
            <a:ext cx="31604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Source-Svendborg</a:t>
            </a:r>
          </a:p>
          <a:p>
            <a:endParaRPr lang="en-US"/>
          </a:p>
        </p:txBody>
      </p:sp>
      <p:pic>
        <p:nvPicPr>
          <p:cNvPr id="8" name="Picture 7" descr="A close-up of a machine&#10;&#10;AI-generated content may be incorrect.">
            <a:extLst>
              <a:ext uri="{FF2B5EF4-FFF2-40B4-BE49-F238E27FC236}">
                <a16:creationId xmlns:a16="http://schemas.microsoft.com/office/drawing/2014/main" id="{78E8D2C4-30E5-C974-549E-853379CB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6" y="3497113"/>
            <a:ext cx="2464100" cy="1890982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CC551B8E-EC56-FF9E-606C-B59EB2C205DA}"/>
              </a:ext>
            </a:extLst>
          </p:cNvPr>
          <p:cNvSpPr txBox="1"/>
          <p:nvPr/>
        </p:nvSpPr>
        <p:spPr>
          <a:xfrm>
            <a:off x="7295731" y="1243026"/>
            <a:ext cx="304364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Times New Roman"/>
                <a:cs typeface="Times New Roman"/>
              </a:rPr>
              <a:t>Two brake callipers</a:t>
            </a:r>
            <a:endParaRPr lang="en-US" sz="2400" b="1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872CF00-04F0-8DB4-349A-030E62F72345}"/>
              </a:ext>
            </a:extLst>
          </p:cNvPr>
          <p:cNvSpPr txBox="1"/>
          <p:nvPr/>
        </p:nvSpPr>
        <p:spPr>
          <a:xfrm>
            <a:off x="7295730" y="1818612"/>
            <a:ext cx="473171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/>
                <a:cs typeface="Times New Roman"/>
              </a:rPr>
              <a:t>No generation of bearing reaction forces</a:t>
            </a:r>
          </a:p>
          <a:p>
            <a:endParaRPr lang="ar-EG" sz="200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Achieve balance </a:t>
            </a:r>
            <a:endParaRPr lang="ar-EG" sz="200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400"/>
          </a:p>
        </p:txBody>
      </p:sp>
      <p:pic>
        <p:nvPicPr>
          <p:cNvPr id="15" name="Picture 14" descr="A large circular metal object with holes&#10;&#10;AI-generated content may be incorrect.">
            <a:extLst>
              <a:ext uri="{FF2B5EF4-FFF2-40B4-BE49-F238E27FC236}">
                <a16:creationId xmlns:a16="http://schemas.microsoft.com/office/drawing/2014/main" id="{41009DAB-C773-CC1E-95DE-10E56135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42" y="2996512"/>
            <a:ext cx="2516757" cy="2877807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23F8E58D-A625-8909-7607-26DFD22D321E}"/>
              </a:ext>
            </a:extLst>
          </p:cNvPr>
          <p:cNvSpPr txBox="1"/>
          <p:nvPr/>
        </p:nvSpPr>
        <p:spPr>
          <a:xfrm>
            <a:off x="7296879" y="5887488"/>
            <a:ext cx="31604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Source-Svendborg</a:t>
            </a:r>
          </a:p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E3B201E-1D1A-982E-8DE0-C153DFAD8875}"/>
              </a:ext>
            </a:extLst>
          </p:cNvPr>
          <p:cNvSpPr txBox="1">
            <a:spLocks/>
          </p:cNvSpPr>
          <p:nvPr/>
        </p:nvSpPr>
        <p:spPr>
          <a:xfrm>
            <a:off x="5155887" y="6206294"/>
            <a:ext cx="1077969" cy="99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1" name="Rechteck 17">
            <a:extLst>
              <a:ext uri="{FF2B5EF4-FFF2-40B4-BE49-F238E27FC236}">
                <a16:creationId xmlns:a16="http://schemas.microsoft.com/office/drawing/2014/main" id="{F0C47D6F-A2A9-9946-46F4-21CAFC07875D}"/>
              </a:ext>
            </a:extLst>
          </p:cNvPr>
          <p:cNvSpPr/>
          <p:nvPr/>
        </p:nvSpPr>
        <p:spPr>
          <a:xfrm>
            <a:off x="8057951" y="6610069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C106DD67-CDAE-7321-0BB3-6088A4C4A226}"/>
              </a:ext>
            </a:extLst>
          </p:cNvPr>
          <p:cNvSpPr>
            <a:spLocks noGrp="1"/>
          </p:cNvSpPr>
          <p:nvPr/>
        </p:nvSpPr>
        <p:spPr>
          <a:xfrm>
            <a:off x="-1765360" y="6535358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245967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8B185-BF35-B563-4EFB-21C8349E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027FDE0C-0EB0-2A84-DF1D-047FA302E0B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660C4E2-20F8-07B9-CDBC-E97B90865B2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CE90A4-29AF-F1C1-768C-54B9A82C11B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3B4864-2B15-883D-3118-1EACCA62E7F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2979C3D-6853-EEA9-1E0A-75E23ECB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Coupling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945F4-D280-B702-00BE-1D05A66FDCCF}"/>
              </a:ext>
            </a:extLst>
          </p:cNvPr>
          <p:cNvSpPr txBox="1"/>
          <p:nvPr/>
        </p:nvSpPr>
        <p:spPr>
          <a:xfrm>
            <a:off x="753361" y="1335940"/>
            <a:ext cx="1065890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Layout design of coupling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Design criteria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LSS and HSS coupling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,Sans-Serif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Rechteck 17">
            <a:extLst>
              <a:ext uri="{FF2B5EF4-FFF2-40B4-BE49-F238E27FC236}">
                <a16:creationId xmlns:a16="http://schemas.microsoft.com/office/drawing/2014/main" id="{66307A2D-3B94-421D-34A6-8FB86CC1B91D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FB9073-898A-6674-0BE0-F198B673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42723"/>
            <a:ext cx="459743" cy="32199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12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4A72C0E1-68A6-90BC-B3B6-D2006C44AA26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204C3BF0-19A4-BCAE-1342-656189C15517}"/>
              </a:ext>
            </a:extLst>
          </p:cNvPr>
          <p:cNvSpPr txBox="1"/>
          <p:nvPr/>
        </p:nvSpPr>
        <p:spPr>
          <a:xfrm>
            <a:off x="3795623" y="6520132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FB2A-50C2-0882-1061-CE33B0F1D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3F75927-088F-4C92-05B0-EB1F95B3FC95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B1F324AC-4D11-2845-189F-A276CBD4435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13DA5E9-A9A0-5AD3-372C-76F353CDA48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21C268-982B-0BBE-5DE2-149F535F4C2E}"/>
              </a:ext>
            </a:extLst>
          </p:cNvPr>
          <p:cNvCxnSpPr/>
          <p:nvPr/>
        </p:nvCxnSpPr>
        <p:spPr>
          <a:xfrm>
            <a:off x="498795" y="1186256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A329D0F-5A94-7C32-D13D-94ED5BF2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Coupling</a:t>
            </a:r>
          </a:p>
        </p:txBody>
      </p:sp>
      <p:sp>
        <p:nvSpPr>
          <p:cNvPr id="2" name="Google Shape;160;p9">
            <a:extLst>
              <a:ext uri="{FF2B5EF4-FFF2-40B4-BE49-F238E27FC236}">
                <a16:creationId xmlns:a16="http://schemas.microsoft.com/office/drawing/2014/main" id="{E49D047A-91A6-5520-4CC2-C222F134B6B4}"/>
              </a:ext>
            </a:extLst>
          </p:cNvPr>
          <p:cNvSpPr txBox="1">
            <a:spLocks noGrp="1"/>
          </p:cNvSpPr>
          <p:nvPr/>
        </p:nvSpPr>
        <p:spPr>
          <a:xfrm>
            <a:off x="1183257" y="1115629"/>
            <a:ext cx="10515600" cy="75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Calibri"/>
                <a:cs typeface="Calibri"/>
                <a:sym typeface="Calibri"/>
              </a:rPr>
              <a:t>Coupling Layout</a:t>
            </a:r>
            <a:endParaRPr lang="en-US" sz="3200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4BF37-A69B-16B5-16EA-61EF0475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8" y="1493898"/>
            <a:ext cx="2676525" cy="4905375"/>
          </a:xfrm>
          <a:prstGeom prst="rect">
            <a:avLst/>
          </a:prstGeom>
        </p:spPr>
      </p:pic>
      <p:pic>
        <p:nvPicPr>
          <p:cNvPr id="4" name="Picture 3" descr="A diagram of a mechanical scheme&#10;&#10;Description automatically generated">
            <a:extLst>
              <a:ext uri="{FF2B5EF4-FFF2-40B4-BE49-F238E27FC236}">
                <a16:creationId xmlns:a16="http://schemas.microsoft.com/office/drawing/2014/main" id="{5EED3A19-2D8F-76A7-75B1-DB9E5489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85" y="1710187"/>
            <a:ext cx="8001000" cy="3581400"/>
          </a:xfrm>
          <a:prstGeom prst="rect">
            <a:avLst/>
          </a:prstGeom>
        </p:spPr>
      </p:pic>
      <p:sp>
        <p:nvSpPr>
          <p:cNvPr id="7" name="Google Shape;174;p10">
            <a:extLst>
              <a:ext uri="{FF2B5EF4-FFF2-40B4-BE49-F238E27FC236}">
                <a16:creationId xmlns:a16="http://schemas.microsoft.com/office/drawing/2014/main" id="{764B9947-F63E-42E0-C79A-AF4D7CCEC4B2}"/>
              </a:ext>
            </a:extLst>
          </p:cNvPr>
          <p:cNvSpPr txBox="1"/>
          <p:nvPr/>
        </p:nvSpPr>
        <p:spPr>
          <a:xfrm>
            <a:off x="3657312" y="5287668"/>
            <a:ext cx="55703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Source: https://www.geislinger.com/en/products/product/compowind-coupling/</a:t>
            </a:r>
            <a:endParaRPr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28C387-3F95-CBB8-8DA2-FB728100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42723"/>
            <a:ext cx="646648" cy="32199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13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4" name="Rechteck 17">
            <a:extLst>
              <a:ext uri="{FF2B5EF4-FFF2-40B4-BE49-F238E27FC236}">
                <a16:creationId xmlns:a16="http://schemas.microsoft.com/office/drawing/2014/main" id="{EBA2B53E-6074-322E-86B2-EFB419D3A3CD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35AD0456-D8C5-0F5A-22B1-B5CA68B2313A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C7CA91E4-D81C-03FE-FD7D-C3CEC74B531C}"/>
              </a:ext>
            </a:extLst>
          </p:cNvPr>
          <p:cNvSpPr txBox="1"/>
          <p:nvPr/>
        </p:nvSpPr>
        <p:spPr>
          <a:xfrm>
            <a:off x="3795623" y="6520132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6F4A-8F9B-8F58-C350-E83A2A6D0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97D55E1-212D-39E1-6C24-2AF072C3B87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7D74C89-8223-DEBB-7F0F-D86FFF2EF4A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512606-5871-4575-788C-D253751D5542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D1D5EA-167E-20C1-E96F-BADC5A66206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D1C70B04-E869-F99D-6BC6-F8B49177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Coupling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B544BD-8159-4588-0FDA-36FB41172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61217"/>
              </p:ext>
            </p:extLst>
          </p:nvPr>
        </p:nvGraphicFramePr>
        <p:xfrm>
          <a:off x="604657" y="1894936"/>
          <a:ext cx="10925175" cy="441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2034048125"/>
                    </a:ext>
                  </a:extLst>
                </a:gridCol>
                <a:gridCol w="4476750">
                  <a:extLst>
                    <a:ext uri="{9D8B030D-6E8A-4147-A177-3AD203B41FA5}">
                      <a16:colId xmlns:a16="http://schemas.microsoft.com/office/drawing/2014/main" val="2916740446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342891543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Torque transfer 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Design criterion for a coupling is the torque and rotational speed it has to transfer during nominal operation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M_(</a:t>
                      </a:r>
                      <a:r>
                        <a:rPr lang="en-GB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N,lss</a:t>
                      </a: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 = (M_(</a:t>
                      </a:r>
                      <a:r>
                        <a:rPr lang="en-GB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N,gen</a:t>
                      </a: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 ∗</a:t>
                      </a:r>
                      <a:r>
                        <a:rPr lang="en-GB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i_gearbox</a:t>
                      </a: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)/</a:t>
                      </a:r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η_</a:t>
                      </a:r>
                      <a:r>
                        <a:rPr lang="en-GB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gearboc</a:t>
                      </a: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36007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Permissible Elastic Vibratory Torque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nominal torque the coupling can transmit a vibratory torque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y="perm. </a:t>
                      </a:r>
                      <a:r>
                        <a:rPr lang="en-GB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elast</a:t>
                      </a: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vibratory torque" /"nominal torque"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x="mean torque" /"nominal torque" 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304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Torque overload protection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Limiting of torque after torque impulses due to electrical grid failures or generator short circuits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M_(breakdown ) = M_(</a:t>
                      </a:r>
                      <a:r>
                        <a:rPr lang="en-GB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N,lss</a:t>
                      </a: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)∗2.5</a:t>
                      </a: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7412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Permissible Misalignment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Axial Misalignment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Radial Misalignment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Angular Misalignment 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From the calculations of tolerance 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8443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Loads deformation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Coupling housing has to sustain the loads of gearbox and generator which can results angular displacement 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FEM and simulations with the finite element method (FEM)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50" marR="9145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553901"/>
                  </a:ext>
                </a:extLst>
              </a:tr>
            </a:tbl>
          </a:graphicData>
        </a:graphic>
      </p:graphicFrame>
      <p:sp>
        <p:nvSpPr>
          <p:cNvPr id="4" name="Google Shape;219;p22">
            <a:extLst>
              <a:ext uri="{FF2B5EF4-FFF2-40B4-BE49-F238E27FC236}">
                <a16:creationId xmlns:a16="http://schemas.microsoft.com/office/drawing/2014/main" id="{3E0AA77B-DB23-7CF8-F0F7-BE82E4E6AFF6}"/>
              </a:ext>
            </a:extLst>
          </p:cNvPr>
          <p:cNvSpPr txBox="1"/>
          <p:nvPr/>
        </p:nvSpPr>
        <p:spPr>
          <a:xfrm>
            <a:off x="1720645" y="1414357"/>
            <a:ext cx="84459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 Criteria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981DF6D1-7D02-15D4-6A3D-291F146E16E9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A3FDA0F-F076-DD26-2A75-79A9AB0A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8015" y="6542723"/>
            <a:ext cx="546007" cy="32199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14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EBF3E9EA-D210-0DCD-574E-ACBF9ADDB48E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0F5DCBC6-6D3A-2387-E406-BAE4A4AEE739}"/>
              </a:ext>
            </a:extLst>
          </p:cNvPr>
          <p:cNvSpPr txBox="1"/>
          <p:nvPr/>
        </p:nvSpPr>
        <p:spPr>
          <a:xfrm>
            <a:off x="3795623" y="6520132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871BA-AC54-EDBE-977B-497D83BD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D713A04-9CFA-D71D-B3F5-415CB8FA6BC4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739AB6C1-6188-F0BC-8F77-4BFBA74DA53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386376E-8C29-1CAE-BD3E-B29CC7145B0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E208F1-0A6F-CA84-5CB7-28F7618C358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43795088-34C3-491F-DD0B-169B58D6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Coupling</a:t>
            </a: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0EB697AA-7804-0637-0C85-3A2BA9457687}"/>
              </a:ext>
            </a:extLst>
          </p:cNvPr>
          <p:cNvSpPr txBox="1">
            <a:spLocks noGrp="1"/>
          </p:cNvSpPr>
          <p:nvPr/>
        </p:nvSpPr>
        <p:spPr>
          <a:xfrm>
            <a:off x="8371936" y="1482652"/>
            <a:ext cx="226299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800" b="1" dirty="0">
                <a:latin typeface="Times New Roman"/>
              </a:rPr>
              <a:t>HSS Coupling</a:t>
            </a:r>
            <a:endParaRPr lang="en-US" sz="2800" dirty="0">
              <a:latin typeface="Times New Roman"/>
            </a:endParaRPr>
          </a:p>
        </p:txBody>
      </p:sp>
      <p:pic>
        <p:nvPicPr>
          <p:cNvPr id="4" name="Picture 3" descr="A red and white circular object&#10;&#10;Description automatically generated">
            <a:extLst>
              <a:ext uri="{FF2B5EF4-FFF2-40B4-BE49-F238E27FC236}">
                <a16:creationId xmlns:a16="http://schemas.microsoft.com/office/drawing/2014/main" id="{805C1D6E-E607-7583-3DA7-B86029BB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7" y="2055154"/>
            <a:ext cx="3657600" cy="3552825"/>
          </a:xfrm>
          <a:prstGeom prst="rect">
            <a:avLst/>
          </a:prstGeom>
        </p:spPr>
      </p:pic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BC90D7A0-D5DF-2ABA-9AFE-73F8710BFD17}"/>
              </a:ext>
            </a:extLst>
          </p:cNvPr>
          <p:cNvSpPr txBox="1"/>
          <p:nvPr/>
        </p:nvSpPr>
        <p:spPr>
          <a:xfrm>
            <a:off x="3139" y="5808688"/>
            <a:ext cx="5570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Source: https://www.geislinger.com/en/products/product/compowind-coupling/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8" name="Google Shape;105;p4">
            <a:extLst>
              <a:ext uri="{FF2B5EF4-FFF2-40B4-BE49-F238E27FC236}">
                <a16:creationId xmlns:a16="http://schemas.microsoft.com/office/drawing/2014/main" id="{79308F9B-E1B6-8458-0B59-38C59E9B4922}"/>
              </a:ext>
            </a:extLst>
          </p:cNvPr>
          <p:cNvSpPr txBox="1">
            <a:spLocks noGrp="1"/>
          </p:cNvSpPr>
          <p:nvPr/>
        </p:nvSpPr>
        <p:spPr>
          <a:xfrm>
            <a:off x="450011" y="1511406"/>
            <a:ext cx="226299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800" b="1">
                <a:latin typeface="Times New Roman"/>
              </a:rPr>
              <a:t>LSS Coupling</a:t>
            </a:r>
            <a:endParaRPr lang="en-US" sz="2800">
              <a:latin typeface="Times New Roman"/>
            </a:endParaRPr>
          </a:p>
        </p:txBody>
      </p:sp>
      <p:pic>
        <p:nvPicPr>
          <p:cNvPr id="13" name="Picture 12" descr="ARPEX Wind Couplings | Couplings | Products | Flender">
            <a:extLst>
              <a:ext uri="{FF2B5EF4-FFF2-40B4-BE49-F238E27FC236}">
                <a16:creationId xmlns:a16="http://schemas.microsoft.com/office/drawing/2014/main" id="{6C828FA8-EAA4-A8D7-43D6-65E1989C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57" y="2057401"/>
            <a:ext cx="3476445" cy="3548331"/>
          </a:xfrm>
          <a:prstGeom prst="rect">
            <a:avLst/>
          </a:prstGeom>
        </p:spPr>
      </p:pic>
      <p:sp>
        <p:nvSpPr>
          <p:cNvPr id="14" name="Google Shape;105;p4">
            <a:extLst>
              <a:ext uri="{FF2B5EF4-FFF2-40B4-BE49-F238E27FC236}">
                <a16:creationId xmlns:a16="http://schemas.microsoft.com/office/drawing/2014/main" id="{7C3B84BA-6139-07C8-51EA-330E684135A2}"/>
              </a:ext>
            </a:extLst>
          </p:cNvPr>
          <p:cNvSpPr txBox="1">
            <a:spLocks noGrp="1"/>
          </p:cNvSpPr>
          <p:nvPr/>
        </p:nvSpPr>
        <p:spPr>
          <a:xfrm>
            <a:off x="8113143" y="5321406"/>
            <a:ext cx="226299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Times New Roman"/>
              </a:rPr>
              <a:t>Source-Flender </a:t>
            </a:r>
            <a:r>
              <a:rPr lang="en-US" sz="1400" err="1">
                <a:latin typeface="Times New Roman"/>
              </a:rPr>
              <a:t>arpex</a:t>
            </a:r>
            <a:endParaRPr lang="en-US" sz="1400" dirty="0">
              <a:latin typeface="Times New Roman"/>
            </a:endParaRPr>
          </a:p>
        </p:txBody>
      </p:sp>
      <p:sp>
        <p:nvSpPr>
          <p:cNvPr id="16" name="Rechteck 17">
            <a:extLst>
              <a:ext uri="{FF2B5EF4-FFF2-40B4-BE49-F238E27FC236}">
                <a16:creationId xmlns:a16="http://schemas.microsoft.com/office/drawing/2014/main" id="{FF2DC550-E081-83AD-64BF-AFD3415BD68E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BB0B4C-5AE2-2FC4-A925-B9229794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42723"/>
            <a:ext cx="488498" cy="32199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15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6DCD3D83-E56E-8103-7CA2-8354438BCCA4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4A56FE4F-6F4A-F418-F5BA-F0C215228550}"/>
              </a:ext>
            </a:extLst>
          </p:cNvPr>
          <p:cNvSpPr txBox="1"/>
          <p:nvPr/>
        </p:nvSpPr>
        <p:spPr>
          <a:xfrm>
            <a:off x="3795623" y="6520132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73320" y="1376739"/>
            <a:ext cx="11218984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Gearbox</a:t>
            </a:r>
          </a:p>
          <a:p>
            <a:r>
              <a:rPr lang="en-US" dirty="0">
                <a:latin typeface="Times New Roman"/>
                <a:cs typeface="Times New Roman"/>
              </a:rPr>
              <a:t>(1) Previous year Optimus projects</a:t>
            </a:r>
          </a:p>
          <a:p>
            <a:r>
              <a:rPr lang="en-US" dirty="0">
                <a:latin typeface="Times New Roman"/>
                <a:cs typeface="Times New Roman"/>
              </a:rPr>
              <a:t>(2) IEC-61400-4 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Brake</a:t>
            </a:r>
          </a:p>
          <a:p>
            <a:r>
              <a:rPr lang="en-US" dirty="0">
                <a:latin typeface="Times New Roman"/>
                <a:cs typeface="Times New Roman"/>
              </a:rPr>
              <a:t>(1)Svendborg brake- </a:t>
            </a:r>
            <a:r>
              <a:rPr lang="en-US" dirty="0">
                <a:ea typeface="+mn-lt"/>
                <a:cs typeface="+mn-lt"/>
              </a:rPr>
              <a:t>https://svendborg-brakes.com/products/hydraulic-brakes/active-brakes/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Coupling </a:t>
            </a:r>
          </a:p>
          <a:p>
            <a:r>
              <a:rPr lang="en-US" dirty="0">
                <a:latin typeface="Times New Roman"/>
                <a:cs typeface="Times New Roman"/>
              </a:rPr>
              <a:t>(1)Previous year project documents</a:t>
            </a:r>
          </a:p>
          <a:p>
            <a:r>
              <a:rPr lang="en-US" dirty="0">
                <a:latin typeface="Times New Roman"/>
                <a:cs typeface="Times New Roman"/>
              </a:rPr>
              <a:t>(2)Geislinger and flender coupling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https://www.flender.com/en/cas/document/asm_coupling/ziuP--x-S4WQYPTrtKZFUQ/Datenblatt.pdf?refConfigId=ziuP--x-S4WQYPTrtKZFUQ&amp;refMlfb=2LC0371-2BA99-0AF0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https://www.geislinger.com/cms_images/content/Coupling_18.0.pdf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Times New Roman"/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540" y="145123"/>
            <a:ext cx="10515600" cy="1325563"/>
          </a:xfrm>
        </p:spPr>
        <p:txBody>
          <a:bodyPr/>
          <a:lstStyle/>
          <a:p>
            <a:r>
              <a:rPr lang="en-US" sz="2400">
                <a:latin typeface="Times New Roman"/>
                <a:cs typeface="Times New Roman"/>
              </a:rPr>
              <a:t>Bibliography</a:t>
            </a:r>
            <a:r>
              <a:rPr lang="en-US" sz="2400"/>
              <a:t>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0345E6-CF06-28DF-4FC1-25E3760C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751" y="6542723"/>
            <a:ext cx="560384" cy="32199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16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8" name="Rechteck 17">
            <a:extLst>
              <a:ext uri="{FF2B5EF4-FFF2-40B4-BE49-F238E27FC236}">
                <a16:creationId xmlns:a16="http://schemas.microsoft.com/office/drawing/2014/main" id="{A123406F-280E-0AE2-1CA5-076787BBFD2B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A10A1338-E7A7-5577-14B1-2D44C353F0BE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E2AE4D75-8FC4-4C99-CD30-D0A20D151DD7}"/>
              </a:ext>
            </a:extLst>
          </p:cNvPr>
          <p:cNvSpPr txBox="1"/>
          <p:nvPr/>
        </p:nvSpPr>
        <p:spPr>
          <a:xfrm>
            <a:off x="3795623" y="6520132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i-FI" err="1">
                <a:solidFill>
                  <a:srgbClr val="000000"/>
                </a:solidFill>
                <a:latin typeface="Times New Roman"/>
                <a:cs typeface="Times New Roman"/>
              </a:rPr>
              <a:t>Nehang</a:t>
            </a:r>
            <a:r>
              <a:rPr lang="fi-FI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fi-FI" err="1">
                <a:solidFill>
                  <a:srgbClr val="000000"/>
                </a:solidFill>
                <a:latin typeface="Times New Roman"/>
                <a:cs typeface="Times New Roman"/>
              </a:rPr>
              <a:t>Jitendra</a:t>
            </a:r>
            <a:r>
              <a:rPr lang="fi-FI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fi-FI" err="1">
                <a:solidFill>
                  <a:srgbClr val="000000"/>
                </a:solidFill>
                <a:latin typeface="Times New Roman"/>
                <a:cs typeface="Times New Roman"/>
              </a:rPr>
              <a:t>Joshi</a:t>
            </a:r>
            <a:endParaRPr lang="en-US" err="1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>
                <a:latin typeface="Times New Roman"/>
                <a:cs typeface="Times New Roman"/>
              </a:rPr>
              <a:t>Agenda </a:t>
            </a:r>
            <a:r>
              <a:rPr lang="de-DE" sz="2400" err="1">
                <a:latin typeface="Times New Roman"/>
                <a:cs typeface="Times New Roman"/>
              </a:rPr>
              <a:t>for</a:t>
            </a:r>
            <a:r>
              <a:rPr lang="de-DE" sz="2400">
                <a:latin typeface="Times New Roman"/>
                <a:cs typeface="Times New Roman"/>
              </a:rPr>
              <a:t> 4th </a:t>
            </a:r>
            <a:r>
              <a:rPr lang="de-DE" sz="2400" err="1">
                <a:latin typeface="Times New Roman"/>
                <a:cs typeface="Times New Roman"/>
              </a:rPr>
              <a:t>week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49" y="1176770"/>
            <a:ext cx="4908022" cy="36830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Team design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Basic overview about steps for design and calculation for the Gearbox 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Svendborg brake as a choice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Overview for Coupling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Aptos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914A66-C8A3-433C-4BDE-0FDB58542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45406"/>
              </p:ext>
            </p:extLst>
          </p:nvPr>
        </p:nvGraphicFramePr>
        <p:xfrm>
          <a:off x="7389962" y="3939396"/>
          <a:ext cx="46723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197">
                  <a:extLst>
                    <a:ext uri="{9D8B030D-6E8A-4147-A177-3AD203B41FA5}">
                      <a16:colId xmlns:a16="http://schemas.microsoft.com/office/drawing/2014/main" val="1404715691"/>
                    </a:ext>
                  </a:extLst>
                </a:gridCol>
                <a:gridCol w="2336197">
                  <a:extLst>
                    <a:ext uri="{9D8B030D-6E8A-4147-A177-3AD203B41FA5}">
                      <a16:colId xmlns:a16="http://schemas.microsoft.com/office/drawing/2014/main" val="215595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Chapter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Responsible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1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0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Project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All team members 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Gearbox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/>
                        </a:rPr>
                        <a:t>Nehang</a:t>
                      </a:r>
                      <a:r>
                        <a:rPr lang="en-US">
                          <a:latin typeface="Times New Roman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Rotor 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/>
                        </a:rPr>
                        <a:t>Nehang+Rahat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6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/>
                        </a:rPr>
                        <a:t>Nehang+Santo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46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1D7E53-F520-B6AC-9984-CB95E707D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41958"/>
              </p:ext>
            </p:extLst>
          </p:nvPr>
        </p:nvGraphicFramePr>
        <p:xfrm>
          <a:off x="8338867" y="1380226"/>
          <a:ext cx="3543209" cy="2293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209">
                  <a:extLst>
                    <a:ext uri="{9D8B030D-6E8A-4147-A177-3AD203B41FA5}">
                      <a16:colId xmlns:a16="http://schemas.microsoft.com/office/drawing/2014/main" val="112203171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b="1" u="sng">
                          <a:solidFill>
                            <a:schemeClr val="tx1"/>
                          </a:solidFill>
                          <a:latin typeface="Times New Roman"/>
                        </a:rPr>
                        <a:t>Coordinate with internal group--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69177"/>
                  </a:ext>
                </a:extLst>
              </a:tr>
              <a:tr h="764387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/>
                        </a:rPr>
                        <a:t>Rotor </a:t>
                      </a:r>
                      <a:r>
                        <a:rPr lang="en-US" b="1" err="1">
                          <a:latin typeface="Times New Roman"/>
                        </a:rPr>
                        <a:t>hub,Bearing,Machine</a:t>
                      </a:r>
                      <a:r>
                        <a:rPr lang="en-US" b="1">
                          <a:latin typeface="Times New Roman"/>
                        </a:rPr>
                        <a:t> bed  (Mechanical Input)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2093"/>
                  </a:ext>
                </a:extLst>
              </a:tr>
              <a:tr h="764387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/>
                        </a:rPr>
                        <a:t>Electrical Drivetrain Team (Mechanical Output)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17097"/>
                  </a:ext>
                </a:extLst>
              </a:tr>
            </a:tbl>
          </a:graphicData>
        </a:graphic>
      </p:graphicFrame>
      <p:sp>
        <p:nvSpPr>
          <p:cNvPr id="8" name="Rechteck 17">
            <a:extLst>
              <a:ext uri="{FF2B5EF4-FFF2-40B4-BE49-F238E27FC236}">
                <a16:creationId xmlns:a16="http://schemas.microsoft.com/office/drawing/2014/main" id="{63B77199-F2F5-F9F9-06EC-BD0AB57A03FC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023AAA1-8831-C3DD-47D8-1F8FC9C754DC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7B298-2227-C934-41C1-5F11AA14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E0EC2E18-1B20-D0F3-723E-B5B4175CF414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4322735-02B7-7E2B-72A2-A32DD6D30A9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DEAEFAC5-C70D-D3AA-2E24-E385A7B1902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BB6A10-2B01-A654-2C92-00A665DA2BF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00" b="0" i="0" u="none" strike="noStrike" baseline="0">
                <a:solidFill>
                  <a:srgbClr val="000000"/>
                </a:solidFill>
                <a:latin typeface="Times New Roman"/>
              </a:rPr>
              <a:t>Nehang Jitendra Joshi</a:t>
            </a:r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73B2-1CF6-31B7-EFE3-3E86AFD3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42635-10E6-AA78-A80A-017ACFB03E0F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20818F3-2E31-BD59-DCB5-5E70D634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>
                <a:latin typeface="Times New Roman"/>
                <a:cs typeface="Times New Roman"/>
              </a:rPr>
              <a:t>Steps for Gearbox Concept Design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B9A5-EB0B-46BF-AE8E-F29221CCD0C9}"/>
              </a:ext>
            </a:extLst>
          </p:cNvPr>
          <p:cNvSpPr>
            <a:spLocks noGrp="1"/>
          </p:cNvSpPr>
          <p:nvPr/>
        </p:nvSpPr>
        <p:spPr>
          <a:xfrm>
            <a:off x="478766" y="1244453"/>
            <a:ext cx="10515600" cy="4911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sz="2000">
                <a:latin typeface="Times New Roman"/>
                <a:cs typeface="Times New Roman"/>
              </a:rPr>
              <a:t>Define gear ratio according to required input &amp; output speed.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latin typeface="Times New Roman"/>
                <a:cs typeface="Times New Roman"/>
              </a:rPr>
              <a:t>Define gearbox input torque according to WTGs power and gearbox input speed.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latin typeface="Times New Roman"/>
                <a:cs typeface="Times New Roman"/>
              </a:rPr>
              <a:t>Design a gear stage including number of stages, gear split ratio and gear macro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latin typeface="Times New Roman"/>
                <a:cs typeface="Times New Roman"/>
              </a:rPr>
              <a:t>Selection of bearing according to chosen gear stages.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latin typeface="Times New Roman"/>
                <a:cs typeface="Times New Roman"/>
              </a:rPr>
              <a:t>Design of housing.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sz="2000">
                <a:latin typeface="Times New Roman"/>
                <a:cs typeface="Times New Roman"/>
              </a:rPr>
              <a:t>Efficiency check and design of lubrication/ cooling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sz="2000">
                <a:latin typeface="Times New Roman"/>
                <a:cs typeface="Times New Roman"/>
              </a:rPr>
              <a:t>Finalise gearbox concept design.</a:t>
            </a:r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6283D84C-5BBC-D3E3-28A8-FD6CA0FD495F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64E3051-FB31-BD60-0BE3-C1B08A95D507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11417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E797-42FE-9011-0A58-5BBCE1D75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14E8BC7-D499-8C73-212A-C134F0225DE0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B06AC1-FAD5-3AF5-5A90-1D0A70B3781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34B754E-DE9C-FE93-C572-22057A12595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DEEEAD-42EF-F6D8-0DE7-59A3DA739AB4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00" b="0" i="0" u="none" strike="noStrike" baseline="0">
                <a:solidFill>
                  <a:srgbClr val="000000"/>
                </a:solidFill>
                <a:latin typeface="Times New Roman"/>
              </a:rPr>
              <a:t>Nehang Jitendra Joshi</a:t>
            </a:r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1D83E9-8A01-AE4A-9CBE-39428B6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5ADA99-C784-7C95-08DE-C91899BB756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E2690469-E2F5-191E-1A5B-0D4B184B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Times New Roman"/>
                <a:cs typeface="Times New Roman"/>
              </a:rPr>
              <a:t>Gearbox Design &amp; Dimensioning</a:t>
            </a:r>
            <a:endParaRPr 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DA87EC-0A93-0A50-B718-23E558BCF76D}"/>
              </a:ext>
            </a:extLst>
          </p:cNvPr>
          <p:cNvSpPr txBox="1"/>
          <p:nvPr/>
        </p:nvSpPr>
        <p:spPr>
          <a:xfrm>
            <a:off x="589472" y="1329906"/>
            <a:ext cx="60960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"/>
              <a:buAutoNum type="arabicPeriod"/>
            </a:pPr>
            <a:r>
              <a:rPr lang="en-GB" sz="2000" dirty="0">
                <a:latin typeface="Times New Roman"/>
                <a:cs typeface="Arial"/>
              </a:rPr>
              <a:t>Number of Transmission Stages</a:t>
            </a:r>
            <a:r>
              <a:rPr lang="en-US" sz="2000" dirty="0">
                <a:latin typeface="Times New Roman"/>
                <a:cs typeface="Arial"/>
              </a:rPr>
              <a:t>​</a:t>
            </a: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Font typeface=""/>
              <a:buAutoNum type="arabicPeriod"/>
            </a:pPr>
            <a:r>
              <a:rPr lang="en-GB" sz="2000" dirty="0">
                <a:latin typeface="Times New Roman"/>
                <a:cs typeface="Arial"/>
              </a:rPr>
              <a:t>Shaft Arrangement</a:t>
            </a:r>
            <a:r>
              <a:rPr lang="en-US" sz="2000" dirty="0">
                <a:latin typeface="Times New Roman"/>
                <a:cs typeface="Arial"/>
              </a:rPr>
              <a:t>​</a:t>
            </a: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Font typeface=""/>
              <a:buAutoNum type="arabicPeriod"/>
            </a:pPr>
            <a:r>
              <a:rPr lang="en-GB" sz="2000" dirty="0">
                <a:latin typeface="Times New Roman"/>
                <a:cs typeface="Arial"/>
              </a:rPr>
              <a:t>Gear Type</a:t>
            </a:r>
            <a:r>
              <a:rPr lang="en-US" sz="2000" dirty="0">
                <a:latin typeface="Times New Roman"/>
                <a:cs typeface="Arial"/>
              </a:rPr>
              <a:t>​</a:t>
            </a: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Font typeface=""/>
              <a:buAutoNum type="arabicPeriod"/>
            </a:pPr>
            <a:r>
              <a:rPr lang="en-GB" sz="2000" dirty="0">
                <a:latin typeface="Times New Roman"/>
                <a:cs typeface="Arial"/>
              </a:rPr>
              <a:t>Module &amp; Number of teeth</a:t>
            </a:r>
            <a:r>
              <a:rPr lang="en-US" sz="2000" dirty="0">
                <a:latin typeface="Times New Roman"/>
                <a:cs typeface="Arial"/>
              </a:rPr>
              <a:t>​</a:t>
            </a: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Font typeface=""/>
              <a:buAutoNum type="arabicPeriod"/>
            </a:pPr>
            <a:r>
              <a:rPr lang="en-GB" sz="2000" dirty="0">
                <a:latin typeface="Times New Roman"/>
                <a:cs typeface="Arial"/>
              </a:rPr>
              <a:t>Face width</a:t>
            </a:r>
            <a:r>
              <a:rPr lang="en-US" sz="2000" dirty="0">
                <a:latin typeface="Times New Roman"/>
                <a:cs typeface="Arial"/>
              </a:rPr>
              <a:t>​</a:t>
            </a: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/>
              <a:ea typeface="Calibri"/>
              <a:cs typeface="Arial"/>
            </a:endParaRPr>
          </a:p>
          <a:p>
            <a:pPr marL="514350" indent="-514350">
              <a:buFont typeface=""/>
              <a:buAutoNum type="arabicPeriod"/>
            </a:pPr>
            <a:r>
              <a:rPr lang="en-GB" sz="2000" dirty="0">
                <a:latin typeface="Times New Roman"/>
                <a:cs typeface="Arial"/>
              </a:rPr>
              <a:t>Material Selection</a:t>
            </a:r>
            <a:endParaRPr lang="en-GB" sz="2000" dirty="0">
              <a:latin typeface="Times New Roman"/>
              <a:ea typeface="Calibri"/>
              <a:cs typeface="Arial"/>
            </a:endParaRPr>
          </a:p>
        </p:txBody>
      </p:sp>
      <p:sp>
        <p:nvSpPr>
          <p:cNvPr id="3" name="Rechteck 17">
            <a:extLst>
              <a:ext uri="{FF2B5EF4-FFF2-40B4-BE49-F238E27FC236}">
                <a16:creationId xmlns:a16="http://schemas.microsoft.com/office/drawing/2014/main" id="{816D80B5-7CF1-911C-E769-FA4406428614}"/>
              </a:ext>
            </a:extLst>
          </p:cNvPr>
          <p:cNvSpPr/>
          <p:nvPr/>
        </p:nvSpPr>
        <p:spPr>
          <a:xfrm>
            <a:off x="8195974" y="6575564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FCBD836F-13E4-6172-182F-BD2A0AD221B1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37107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E29F-FDFC-D99C-49B5-28585AAE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B736C1A3-F951-C6F8-398C-53F611C2C742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C20720D1-89F5-AB43-8143-CCBB9873D72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4BFAE31B-E153-969E-AAC2-16F8A157871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A5293FB-EC39-3100-F6C5-62F32A16A33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00" b="0" i="0" u="none" strike="noStrike" baseline="0">
                <a:solidFill>
                  <a:srgbClr val="000000"/>
                </a:solidFill>
                <a:latin typeface="Times New Roman"/>
              </a:rPr>
              <a:t>Nehang Jitendra Joshi</a:t>
            </a:r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580189-2833-5B9B-BCF9-82E4AF4E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9C0DCB-FF90-4E21-808F-7547AB2998F3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6EDCAFE1-718A-3D80-D05F-DD9CD1E9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8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Gearbox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BC11D-0767-4254-8034-8CEE4EADA176}"/>
              </a:ext>
            </a:extLst>
          </p:cNvPr>
          <p:cNvSpPr>
            <a:spLocks noGrp="1"/>
          </p:cNvSpPr>
          <p:nvPr/>
        </p:nvSpPr>
        <p:spPr>
          <a:xfrm>
            <a:off x="334992" y="1249298"/>
            <a:ext cx="5900468" cy="4423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/>
                <a:cs typeface="Times New Roman"/>
              </a:rPr>
              <a:t>Dimensioning of the gearbox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IEC-61400-4</a:t>
            </a:r>
          </a:p>
          <a:p>
            <a:r>
              <a:rPr lang="en-US" sz="2400">
                <a:latin typeface="Times New Roman"/>
                <a:cs typeface="Times New Roman"/>
              </a:rPr>
              <a:t> Dimensioning of the gearbox components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ISO 281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ISO 76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ISO 6336-1</a:t>
            </a:r>
          </a:p>
          <a:p>
            <a:r>
              <a:rPr lang="en-US" sz="2400">
                <a:latin typeface="Times New Roman"/>
                <a:cs typeface="Times New Roman"/>
              </a:rPr>
              <a:t>Strength analysis</a:t>
            </a:r>
          </a:p>
          <a:p>
            <a:r>
              <a:rPr lang="en-US" sz="2400">
                <a:latin typeface="Times New Roman"/>
                <a:cs typeface="Times New Roman"/>
              </a:rPr>
              <a:t>Modal analysis</a:t>
            </a:r>
          </a:p>
          <a:p>
            <a:r>
              <a:rPr lang="en-US" sz="2400">
                <a:latin typeface="Times New Roman"/>
                <a:cs typeface="Times New Roman"/>
              </a:rPr>
              <a:t>Simulation</a:t>
            </a:r>
          </a:p>
          <a:p>
            <a:pPr lvl="1"/>
            <a:endParaRPr lang="en-GB"/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3DF9F-0A2E-DDB6-A3F1-8154B1FFB26C}"/>
              </a:ext>
            </a:extLst>
          </p:cNvPr>
          <p:cNvSpPr txBox="1"/>
          <p:nvPr/>
        </p:nvSpPr>
        <p:spPr>
          <a:xfrm>
            <a:off x="7274943" y="740435"/>
            <a:ext cx="35512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</a:rPr>
              <a:t>Gearbox Calculations</a:t>
            </a:r>
            <a:r>
              <a:rPr lang="en-US" sz="2400">
                <a:latin typeface="Times New Roman"/>
                <a:cs typeface="Times New Roman"/>
              </a:rPr>
              <a:t>​</a:t>
            </a:r>
            <a:endParaRPr lang="en-US" sz="2000"/>
          </a:p>
        </p:txBody>
      </p:sp>
      <p:sp>
        <p:nvSpPr>
          <p:cNvPr id="7" name="Google Shape;129;p5">
            <a:extLst>
              <a:ext uri="{FF2B5EF4-FFF2-40B4-BE49-F238E27FC236}">
                <a16:creationId xmlns:a16="http://schemas.microsoft.com/office/drawing/2014/main" id="{EF339846-1E85-2998-1CA1-F59098051A82}"/>
              </a:ext>
            </a:extLst>
          </p:cNvPr>
          <p:cNvSpPr txBox="1">
            <a:spLocks noGrp="1"/>
          </p:cNvSpPr>
          <p:nvPr/>
        </p:nvSpPr>
        <p:spPr>
          <a:xfrm>
            <a:off x="7274944" y="1103331"/>
            <a:ext cx="4649638" cy="53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</a:rPr>
              <a:t>Based on IEC 61400-4 standards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</a:rPr>
              <a:t>Stages module </a:t>
            </a:r>
            <a:r>
              <a:rPr lang="en-US" sz="2400" i="1">
                <a:latin typeface="Times New Roman"/>
              </a:rPr>
              <a:t>m</a:t>
            </a:r>
            <a:r>
              <a:rPr lang="en-US" sz="2400">
                <a:latin typeface="Times New Roman"/>
              </a:rPr>
              <a:t> selection</a:t>
            </a:r>
            <a:endParaRPr sz="2400">
              <a:latin typeface="Times New Roman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</a:rPr>
              <a:t>Good storage housing</a:t>
            </a:r>
            <a:endParaRPr sz="2400">
              <a:latin typeface="Times New Roman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</a:rPr>
              <a:t>1</a:t>
            </a:r>
            <a:r>
              <a:rPr lang="en-US" sz="2400" baseline="30000">
                <a:latin typeface="Times New Roman"/>
              </a:rPr>
              <a:t>st</a:t>
            </a:r>
            <a:r>
              <a:rPr lang="en-US" sz="2400">
                <a:latin typeface="Times New Roman"/>
              </a:rPr>
              <a:t> stage: </a:t>
            </a:r>
            <a:r>
              <a:rPr lang="en-US" sz="2400" i="1">
                <a:latin typeface="Times New Roman"/>
              </a:rPr>
              <a:t>m </a:t>
            </a:r>
            <a:r>
              <a:rPr lang="en-US" sz="2400">
                <a:latin typeface="Times New Roman"/>
              </a:rPr>
              <a:t> = ?</a:t>
            </a:r>
            <a:endParaRPr sz="2400">
              <a:latin typeface="Times New Roman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</a:rPr>
              <a:t>2</a:t>
            </a:r>
            <a:r>
              <a:rPr lang="en-US" sz="2400" baseline="30000">
                <a:latin typeface="Times New Roman"/>
              </a:rPr>
              <a:t>nd</a:t>
            </a:r>
            <a:r>
              <a:rPr lang="en-US" sz="2400">
                <a:latin typeface="Times New Roman"/>
              </a:rPr>
              <a:t> stage: </a:t>
            </a:r>
            <a:r>
              <a:rPr lang="en-US" sz="2400" i="1">
                <a:latin typeface="Times New Roman"/>
              </a:rPr>
              <a:t>m </a:t>
            </a:r>
            <a:r>
              <a:rPr lang="en-US" sz="2400">
                <a:latin typeface="Times New Roman"/>
              </a:rPr>
              <a:t>= ?</a:t>
            </a:r>
            <a:endParaRPr sz="2400">
              <a:latin typeface="Times New Roman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</a:rPr>
              <a:t>3</a:t>
            </a:r>
            <a:r>
              <a:rPr lang="en-US" sz="2400" baseline="30000">
                <a:latin typeface="Times New Roman"/>
              </a:rPr>
              <a:t>rd</a:t>
            </a:r>
            <a:r>
              <a:rPr lang="en-US" sz="2400">
                <a:latin typeface="Times New Roman"/>
              </a:rPr>
              <a:t> stage: </a:t>
            </a:r>
            <a:r>
              <a:rPr lang="en-US" sz="2400" i="1">
                <a:latin typeface="Times New Roman"/>
              </a:rPr>
              <a:t>m</a:t>
            </a:r>
            <a:r>
              <a:rPr lang="en-US" sz="2400">
                <a:latin typeface="Times New Roman"/>
              </a:rPr>
              <a:t> = ?</a:t>
            </a:r>
            <a:endParaRPr sz="2400">
              <a:latin typeface="Times New Roman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</a:rPr>
              <a:t>Higher torques require higher module</a:t>
            </a:r>
            <a:endParaRPr sz="2000">
              <a:latin typeface="Times New Roman"/>
            </a:endParaRPr>
          </a:p>
        </p:txBody>
      </p:sp>
      <p:sp>
        <p:nvSpPr>
          <p:cNvPr id="2" name="Rechteck 17">
            <a:extLst>
              <a:ext uri="{FF2B5EF4-FFF2-40B4-BE49-F238E27FC236}">
                <a16:creationId xmlns:a16="http://schemas.microsoft.com/office/drawing/2014/main" id="{03E4603B-BAA1-C941-AD2D-CA56D935803B}"/>
              </a:ext>
            </a:extLst>
          </p:cNvPr>
          <p:cNvSpPr/>
          <p:nvPr/>
        </p:nvSpPr>
        <p:spPr>
          <a:xfrm>
            <a:off x="8224729" y="6532432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1C60BBEC-BE5C-BBF0-37FB-DB373BB97A49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383744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E01A-DF06-CFD9-0673-64401744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2DA726A-5AC5-FF4A-B951-1056762A9845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579D56-EC7D-EBEC-09B7-DF86F9A123C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1153AD-69D4-E120-FBAD-DD9E18AEDFB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2F23F-7A1F-3C05-D0E1-E617769844E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72E76B-7898-3C11-5AD4-EB560343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A0717-2DB4-2447-336C-AA811B4069A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198DC669-15C4-8AA5-6B1E-0DF6FB2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>
                <a:latin typeface="Times New Roman"/>
                <a:cs typeface="Times New Roman"/>
              </a:rPr>
            </a:br>
            <a:r>
              <a:rPr lang="en-US" sz="2900">
                <a:latin typeface="Times New Roman"/>
                <a:cs typeface="Times New Roman"/>
              </a:rPr>
              <a:t>Gearbox system</a:t>
            </a:r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E2A39B8-2446-4BC9-8D40-96A8C50D3F42}"/>
              </a:ext>
            </a:extLst>
          </p:cNvPr>
          <p:cNvSpPr txBox="1"/>
          <p:nvPr/>
        </p:nvSpPr>
        <p:spPr>
          <a:xfrm>
            <a:off x="3795623" y="6520132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C70B395-47EE-497D-B84A-E6B724AC54EE}"/>
              </a:ext>
            </a:extLst>
          </p:cNvPr>
          <p:cNvSpPr>
            <a:spLocks noGrp="1"/>
          </p:cNvSpPr>
          <p:nvPr/>
        </p:nvSpPr>
        <p:spPr>
          <a:xfrm>
            <a:off x="908955" y="1317298"/>
            <a:ext cx="9351034" cy="4466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60000"/>
              <a:buNone/>
            </a:pPr>
            <a:r>
              <a:rPr lang="en-GB" sz="7200">
                <a:latin typeface="Times New Roman"/>
                <a:cs typeface="Times New Roman"/>
              </a:rPr>
              <a:t>Suppliers in the market: </a:t>
            </a: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Winergy</a:t>
            </a: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(Up to 8MW, eff. Of 96.5%, 2 stages low ratio gearbox)</a:t>
            </a:r>
          </a:p>
          <a:p>
            <a:pPr>
              <a:buSzPct val="60000"/>
            </a:pPr>
            <a:endParaRPr lang="de-DE" sz="7200">
              <a:latin typeface="Times New Roman"/>
              <a:cs typeface="Times New Roman"/>
            </a:endParaRP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Eickhoff</a:t>
            </a: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(Up to 4.8MW, 5 planet in one stage, 2 stages low ratio gearbox)</a:t>
            </a:r>
          </a:p>
          <a:p>
            <a:pPr>
              <a:buSzPct val="60000"/>
            </a:pPr>
            <a:endParaRPr lang="de-DE" sz="7200">
              <a:latin typeface="Times New Roman"/>
              <a:cs typeface="Times New Roman"/>
            </a:endParaRP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Wikof</a:t>
            </a: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(Up to 10MW, Flexible pin tech, 7 planets in one stage, 2 stages low ratio gearbox)</a:t>
            </a:r>
          </a:p>
          <a:p>
            <a:pPr>
              <a:buSzPct val="60000"/>
            </a:pPr>
            <a:endParaRPr lang="de-DE" sz="7200">
              <a:latin typeface="Times New Roman"/>
              <a:cs typeface="Times New Roman"/>
            </a:endParaRP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NGC</a:t>
            </a: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(Up to 8MW, 2 stages high ratio gearbox)</a:t>
            </a:r>
          </a:p>
          <a:p>
            <a:pPr>
              <a:buSzPct val="60000"/>
            </a:pPr>
            <a:endParaRPr lang="de-DE" sz="7200">
              <a:latin typeface="Times New Roman"/>
              <a:cs typeface="Times New Roman"/>
            </a:endParaRP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Moventas</a:t>
            </a:r>
          </a:p>
          <a:p>
            <a:pPr>
              <a:buSzPct val="60000"/>
            </a:pPr>
            <a:r>
              <a:rPr lang="de-DE" sz="7200">
                <a:latin typeface="Times New Roman"/>
                <a:cs typeface="Times New Roman"/>
              </a:rPr>
              <a:t>(Up to 5MW, 2 stages low ratio gearbox)</a:t>
            </a:r>
          </a:p>
          <a:p>
            <a:pPr marL="0" indent="0">
              <a:buSzPct val="60000"/>
              <a:buNone/>
            </a:pPr>
            <a:r>
              <a:rPr lang="de-DE" sz="2400"/>
              <a:t>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GB"/>
              <a:t>   </a:t>
            </a:r>
          </a:p>
          <a:p>
            <a:pPr marL="0" indent="0">
              <a:buNone/>
            </a:pPr>
            <a:r>
              <a:rPr lang="en-GB"/>
              <a:t>                                                                                           </a:t>
            </a: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EB78335E-1588-725D-63EC-AA2BAF4CB1E8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EAC0E086-874B-243F-6C1A-6EA594E0B6FB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260920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261A-58A2-F1BF-223A-0A74A9E3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EF8B70C-6961-53CD-CA60-AAD55D77E3EE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0677126-9BFB-7396-A79B-DBF846569D2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8F7DF42-DDBD-376D-86D8-FC657F47A84B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11C47D-E31C-84E4-94BC-6B5A8860269C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D5C1F2-B259-27AF-94C8-F029DDF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FA57E2-9D1C-F0B4-6417-BB49662B1ED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01A4F4FF-9E49-9042-ADAA-4BF8C1E0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918A-82D4-2966-0328-7C94A06AB279}"/>
              </a:ext>
            </a:extLst>
          </p:cNvPr>
          <p:cNvSpPr txBox="1"/>
          <p:nvPr/>
        </p:nvSpPr>
        <p:spPr>
          <a:xfrm>
            <a:off x="681474" y="1321563"/>
            <a:ext cx="1065890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Main Objective:</a:t>
            </a:r>
          </a:p>
          <a:p>
            <a:pPr marL="342900" indent="-34290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Overview of brake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Installation of brake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872DA2-749D-F649-F8F8-529FF980AD16}"/>
              </a:ext>
            </a:extLst>
          </p:cNvPr>
          <p:cNvSpPr txBox="1"/>
          <p:nvPr/>
        </p:nvSpPr>
        <p:spPr>
          <a:xfrm>
            <a:off x="3738113" y="6505755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8D9A1B1E-0AF8-9CAE-D22D-15CACC8D44DF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264058F2-663A-AFBD-8FE7-AE8BB904405D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316376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6735-E2BA-D1C5-425D-A0BCFE5F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8443FA5C-A590-1364-D177-4778B3137F1B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1365E1DA-2028-6DF9-EEC1-5CB32D8E65C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33AF0AD-E6D4-A9E1-7371-05D9C043D75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746F3B8-5167-A19E-1D40-BA41A5BEE158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8556C8-4420-E0B9-D264-019D7AE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AFEC0F-A582-1B0A-A4F3-3E545D0EE42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2C9C868C-D626-7BBB-433A-8AB83BE4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03A15E0-FDD3-5E7C-FFA2-7FE848EA2456}"/>
              </a:ext>
            </a:extLst>
          </p:cNvPr>
          <p:cNvSpPr txBox="1"/>
          <p:nvPr/>
        </p:nvSpPr>
        <p:spPr>
          <a:xfrm>
            <a:off x="3738113" y="6505755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0BB4A87-7CBD-EFC8-8EDC-79AF5E899567}"/>
              </a:ext>
            </a:extLst>
          </p:cNvPr>
          <p:cNvSpPr>
            <a:spLocks noGrp="1"/>
          </p:cNvSpPr>
          <p:nvPr/>
        </p:nvSpPr>
        <p:spPr>
          <a:xfrm>
            <a:off x="838200" y="16949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>
              <a:latin typeface="Times New Roman"/>
              <a:cs typeface="Times New Roman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5631B53-5CB5-AE13-8BFA-F4A30E467FBB}"/>
              </a:ext>
            </a:extLst>
          </p:cNvPr>
          <p:cNvSpPr>
            <a:spLocks noGrp="1"/>
          </p:cNvSpPr>
          <p:nvPr/>
        </p:nvSpPr>
        <p:spPr>
          <a:xfrm>
            <a:off x="838200" y="1709372"/>
            <a:ext cx="4060167" cy="43369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Times New Roman"/>
                <a:cs typeface="Times New Roman"/>
              </a:rPr>
              <a:t>Energ</a:t>
            </a:r>
            <a:r>
              <a:rPr lang="de-DE" sz="2400">
                <a:latin typeface="Times New Roman"/>
                <a:cs typeface="Times New Roman"/>
              </a:rPr>
              <a:t>y supply methods:</a:t>
            </a:r>
            <a:endParaRPr lang="en-GB" sz="2400">
              <a:latin typeface="Times New Roman"/>
              <a:cs typeface="Times New Roman"/>
            </a:endParaRPr>
          </a:p>
          <a:p>
            <a:pPr lvl="1"/>
            <a:r>
              <a:rPr lang="en-GB" sz="2000">
                <a:latin typeface="Times New Roman"/>
                <a:cs typeface="Times New Roman"/>
              </a:rPr>
              <a:t>Hydraulic</a:t>
            </a:r>
          </a:p>
          <a:p>
            <a:pPr lvl="1"/>
            <a:r>
              <a:rPr lang="en-GB" sz="2000">
                <a:latin typeface="Times New Roman"/>
                <a:cs typeface="Times New Roman"/>
              </a:rPr>
              <a:t>Electro-mechanic </a:t>
            </a: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Suppliers of locks:</a:t>
            </a:r>
          </a:p>
          <a:p>
            <a:pPr marL="800100" lvl="1" indent="-342900"/>
            <a:r>
              <a:rPr lang="en-GB" sz="2000">
                <a:latin typeface="Times New Roman"/>
                <a:cs typeface="Times New Roman"/>
              </a:rPr>
              <a:t>Hilma </a:t>
            </a:r>
            <a:r>
              <a:rPr lang="en-GB" sz="2000" err="1">
                <a:latin typeface="Times New Roman"/>
                <a:cs typeface="Times New Roman"/>
              </a:rPr>
              <a:t>Römheld</a:t>
            </a:r>
            <a:r>
              <a:rPr lang="en-GB" sz="2000">
                <a:latin typeface="Times New Roman"/>
                <a:cs typeface="Times New Roman"/>
              </a:rPr>
              <a:t> </a:t>
            </a:r>
            <a:endParaRPr lang="en-US" sz="2000">
              <a:latin typeface="Times New Roman"/>
              <a:cs typeface="Times New Roman"/>
            </a:endParaRPr>
          </a:p>
          <a:p>
            <a:pPr lvl="1"/>
            <a:r>
              <a:rPr lang="sv-SE" sz="2000">
                <a:latin typeface="Times New Roman"/>
                <a:cs typeface="Times New Roman"/>
              </a:rPr>
              <a:t>  Svendborg Brakes</a:t>
            </a:r>
          </a:p>
          <a:p>
            <a:r>
              <a:rPr lang="sv-SE" sz="2400">
                <a:latin typeface="Times New Roman"/>
                <a:cs typeface="Times New Roman"/>
              </a:rPr>
              <a:t> Suppliers of brakes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 Svendborg Brakes</a:t>
            </a:r>
          </a:p>
          <a:p>
            <a:pPr lvl="1"/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8" name="Picture 7" descr="A large blue machine with orange lights&#10;&#10;AI-generated content may be incorrect.">
            <a:extLst>
              <a:ext uri="{FF2B5EF4-FFF2-40B4-BE49-F238E27FC236}">
                <a16:creationId xmlns:a16="http://schemas.microsoft.com/office/drawing/2014/main" id="{B97AE6DF-64B3-059E-26C7-F8F957F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91" y="1248763"/>
            <a:ext cx="2938552" cy="2189491"/>
          </a:xfrm>
          <a:prstGeom prst="rect">
            <a:avLst/>
          </a:prstGeom>
        </p:spPr>
      </p:pic>
      <p:pic>
        <p:nvPicPr>
          <p:cNvPr id="13" name="Picture 12" descr="An orange and silver machine&#10;&#10;AI-generated content may be incorrect.">
            <a:extLst>
              <a:ext uri="{FF2B5EF4-FFF2-40B4-BE49-F238E27FC236}">
                <a16:creationId xmlns:a16="http://schemas.microsoft.com/office/drawing/2014/main" id="{85BD0865-1063-D85E-E593-095FC6A9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99" y="1135003"/>
            <a:ext cx="2065307" cy="2747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7DBBB2-2D0F-4DF0-CF5F-E65E8A1E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86" y="4445842"/>
            <a:ext cx="2090799" cy="13305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BA8B01-334C-2A6D-4D51-4ED7119C1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388" y="3554982"/>
            <a:ext cx="2019300" cy="438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13C418-2359-7ABE-B11B-36BCEE7A5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97" y="4000680"/>
            <a:ext cx="201930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0DC5BC-7B0F-B2E9-DE23-37FAA77A9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692" y="5783742"/>
            <a:ext cx="1647825" cy="523875"/>
          </a:xfrm>
          <a:prstGeom prst="rect">
            <a:avLst/>
          </a:prstGeom>
        </p:spPr>
      </p:pic>
      <p:sp>
        <p:nvSpPr>
          <p:cNvPr id="14" name="Rechteck 17">
            <a:extLst>
              <a:ext uri="{FF2B5EF4-FFF2-40B4-BE49-F238E27FC236}">
                <a16:creationId xmlns:a16="http://schemas.microsoft.com/office/drawing/2014/main" id="{73D00464-5156-6BFF-2897-AA756D523528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9D404098-F405-5B4F-DEA6-85C5244DAC11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213213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86D48-711F-9C13-B019-747F7E15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A6F30E7-D444-8B4E-88F1-A71B7DDB0EEF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02FE1A7-5901-B1F2-BDED-DDD151CC3C3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25128EF5-4D78-D3AF-FF92-A5F44780EACE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8E1F157-55CA-4DE9-6726-9FFEB3700F7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B86896B-F884-BF67-B104-6BA38BBD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D1E50-67BF-7934-E2C8-8EA5195F28A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E41BBFCE-04DA-C7A9-56AF-7A761832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E015B04-FA8C-74FE-464C-018B6BBD655B}"/>
              </a:ext>
            </a:extLst>
          </p:cNvPr>
          <p:cNvSpPr txBox="1"/>
          <p:nvPr/>
        </p:nvSpPr>
        <p:spPr>
          <a:xfrm>
            <a:off x="3738113" y="6505755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latin typeface="Times New Roman"/>
              </a:rPr>
              <a:t>Nehang Jitendra Joshi</a:t>
            </a:r>
            <a:endParaRPr lang="en-US"/>
          </a:p>
        </p:txBody>
      </p:sp>
      <p:sp>
        <p:nvSpPr>
          <p:cNvPr id="4" name="Google Shape;141;p7">
            <a:extLst>
              <a:ext uri="{FF2B5EF4-FFF2-40B4-BE49-F238E27FC236}">
                <a16:creationId xmlns:a16="http://schemas.microsoft.com/office/drawing/2014/main" id="{C548DC75-DACA-5EC6-D677-9EA2B0447CAC}"/>
              </a:ext>
            </a:extLst>
          </p:cNvPr>
          <p:cNvSpPr txBox="1">
            <a:spLocks/>
          </p:cNvSpPr>
          <p:nvPr/>
        </p:nvSpPr>
        <p:spPr>
          <a:xfrm>
            <a:off x="3282351" y="971856"/>
            <a:ext cx="5598544" cy="7554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GB" sz="2200" b="1">
                <a:latin typeface="Times New Roman"/>
                <a:cs typeface="Times New Roman"/>
              </a:rPr>
              <a:t>Main brake installation</a:t>
            </a:r>
            <a:endParaRPr lang="en-GB" sz="2200">
              <a:latin typeface="Times New Roman"/>
              <a:cs typeface="Times New Roman"/>
            </a:endParaRPr>
          </a:p>
        </p:txBody>
      </p:sp>
      <p:pic>
        <p:nvPicPr>
          <p:cNvPr id="8" name="Google Shape;144;p7" descr="A drawing of a machine&#10;&#10;AI-generated content may be incorrect.">
            <a:extLst>
              <a:ext uri="{FF2B5EF4-FFF2-40B4-BE49-F238E27FC236}">
                <a16:creationId xmlns:a16="http://schemas.microsoft.com/office/drawing/2014/main" id="{4E66C2E2-1FE0-755C-91E0-6C78CC17A0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14388" y="1497419"/>
            <a:ext cx="3492997" cy="2426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42;p7">
            <a:extLst>
              <a:ext uri="{FF2B5EF4-FFF2-40B4-BE49-F238E27FC236}">
                <a16:creationId xmlns:a16="http://schemas.microsoft.com/office/drawing/2014/main" id="{994BF693-A0FD-7CCF-E07B-7D867B09C77D}"/>
              </a:ext>
            </a:extLst>
          </p:cNvPr>
          <p:cNvSpPr txBox="1">
            <a:spLocks/>
          </p:cNvSpPr>
          <p:nvPr/>
        </p:nvSpPr>
        <p:spPr>
          <a:xfrm>
            <a:off x="8886127" y="4436226"/>
            <a:ext cx="2812728" cy="19638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SzPts val="1800"/>
              <a:buFont typeface="Arial" panose="020B0604020202020204" pitchFamily="34" charset="0"/>
              <a:buNone/>
            </a:pPr>
            <a:r>
              <a:rPr lang="en-GB" b="1">
                <a:latin typeface="Times New Roman"/>
                <a:cs typeface="Times New Roman"/>
              </a:rPr>
              <a:t>2 option</a:t>
            </a:r>
            <a:endParaRPr lang="en-GB">
              <a:latin typeface="Times New Roman"/>
              <a:cs typeface="Times New Roman"/>
            </a:endParaRPr>
          </a:p>
          <a:p>
            <a:pPr marL="114300" indent="0">
              <a:lnSpc>
                <a:spcPct val="150000"/>
              </a:lnSpc>
              <a:buSzPts val="1800"/>
              <a:buFont typeface="Arial" panose="020B0604020202020204" pitchFamily="34" charset="0"/>
              <a:buNone/>
            </a:pPr>
            <a:r>
              <a:rPr lang="en-GB">
                <a:latin typeface="Times New Roman"/>
                <a:cs typeface="Times New Roman"/>
              </a:rPr>
              <a:t>Installation on the second generator shaft</a:t>
            </a:r>
          </a:p>
          <a:p>
            <a:pPr marL="114300" indent="0">
              <a:lnSpc>
                <a:spcPct val="150000"/>
              </a:lnSpc>
              <a:buSzPts val="1800"/>
              <a:buFont typeface="Arial" panose="020B0604020202020204" pitchFamily="34" charset="0"/>
              <a:buNone/>
            </a:pPr>
            <a:r>
              <a:rPr lang="en-GB">
                <a:latin typeface="Times New Roman"/>
                <a:cs typeface="Times New Roman"/>
              </a:rPr>
              <a:t> possibility to mount the generator on the flange</a:t>
            </a:r>
          </a:p>
          <a:p>
            <a:pPr marL="45720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17" name="Google Shape;145;p7">
            <a:extLst>
              <a:ext uri="{FF2B5EF4-FFF2-40B4-BE49-F238E27FC236}">
                <a16:creationId xmlns:a16="http://schemas.microsoft.com/office/drawing/2014/main" id="{C873C859-4395-700A-2901-042CF248DC7C}"/>
              </a:ext>
            </a:extLst>
          </p:cNvPr>
          <p:cNvSpPr txBox="1"/>
          <p:nvPr/>
        </p:nvSpPr>
        <p:spPr>
          <a:xfrm>
            <a:off x="8265371" y="3923505"/>
            <a:ext cx="3642360" cy="68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Source: Optimus 200 XL Project</a:t>
            </a:r>
            <a:endParaRPr lang="en-US" sz="2000" b="0" i="0" u="none" strike="noStrike" cap="none">
              <a:solidFill>
                <a:schemeClr val="dk1"/>
              </a:solidFill>
              <a:latin typeface="Times New Roman"/>
              <a:ea typeface="Calibri"/>
              <a:cs typeface="Calibri"/>
            </a:endParaRPr>
          </a:p>
        </p:txBody>
      </p:sp>
      <p:pic>
        <p:nvPicPr>
          <p:cNvPr id="20" name="Google Shape;135;p4" descr="A diagram of a mechanical device&#10;&#10;AI-generated content may be incorrect.">
            <a:extLst>
              <a:ext uri="{FF2B5EF4-FFF2-40B4-BE49-F238E27FC236}">
                <a16:creationId xmlns:a16="http://schemas.microsoft.com/office/drawing/2014/main" id="{5EBF68E8-429D-F3DB-DD35-D9E04AD9E9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99441"/>
            <a:ext cx="3637287" cy="25978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33;p4">
            <a:extLst>
              <a:ext uri="{FF2B5EF4-FFF2-40B4-BE49-F238E27FC236}">
                <a16:creationId xmlns:a16="http://schemas.microsoft.com/office/drawing/2014/main" id="{A94C4144-19B3-29D1-2DC1-9B5A4E144D95}"/>
              </a:ext>
            </a:extLst>
          </p:cNvPr>
          <p:cNvSpPr txBox="1">
            <a:spLocks/>
          </p:cNvSpPr>
          <p:nvPr/>
        </p:nvSpPr>
        <p:spPr>
          <a:xfrm>
            <a:off x="839916" y="4203797"/>
            <a:ext cx="3312637" cy="21748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SzPts val="1800"/>
              <a:buFont typeface="Arial" panose="020B0604020202020204" pitchFamily="34" charset="0"/>
              <a:buNone/>
            </a:pPr>
            <a:r>
              <a:rPr lang="en-GB" sz="1600" b="1">
                <a:latin typeface="Times New Roman"/>
                <a:ea typeface="Arial"/>
                <a:cs typeface="Arial"/>
                <a:sym typeface="Arial"/>
              </a:rPr>
              <a:t>1 option</a:t>
            </a:r>
            <a:endParaRPr lang="en-GB" sz="1600">
              <a:latin typeface="Times New Roman"/>
              <a:cs typeface="Times New Roman"/>
            </a:endParaRPr>
          </a:p>
          <a:p>
            <a:pPr marL="114300" indent="0">
              <a:lnSpc>
                <a:spcPct val="150000"/>
              </a:lnSpc>
              <a:buSzPts val="1800"/>
              <a:buFont typeface="Arial" panose="020B0604020202020204" pitchFamily="34" charset="0"/>
              <a:buNone/>
            </a:pPr>
            <a:r>
              <a:rPr lang="en-GB" sz="1600">
                <a:latin typeface="Times New Roman"/>
                <a:ea typeface="Arial"/>
                <a:cs typeface="Arial"/>
                <a:sym typeface="Arial"/>
              </a:rPr>
              <a:t>Installation on the HSS between gearbox and generator</a:t>
            </a:r>
            <a:endParaRPr lang="en-GB" sz="1600">
              <a:latin typeface="Times New Roman"/>
              <a:cs typeface="Times New Roman"/>
            </a:endParaRPr>
          </a:p>
          <a:p>
            <a:pPr marL="114300" indent="0">
              <a:lnSpc>
                <a:spcPct val="150000"/>
              </a:lnSpc>
              <a:buSzPts val="1800"/>
              <a:buFont typeface="Arial" panose="020B0604020202020204" pitchFamily="34" charset="0"/>
              <a:buNone/>
            </a:pPr>
            <a:r>
              <a:rPr lang="en-GB" sz="1400">
                <a:latin typeface="Times New Roman"/>
                <a:ea typeface="Arial"/>
                <a:cs typeface="Arial"/>
                <a:sym typeface="Arial"/>
              </a:rPr>
              <a:t>Cons – mounting the generator on the </a:t>
            </a:r>
            <a:r>
              <a:rPr lang="en-GB" sz="1400" b="1">
                <a:latin typeface="Times New Roman"/>
                <a:ea typeface="Arial"/>
                <a:cs typeface="Arial"/>
                <a:sym typeface="Arial"/>
              </a:rPr>
              <a:t>frame</a:t>
            </a:r>
            <a:r>
              <a:rPr lang="en-GB" sz="1400">
                <a:latin typeface="Times New Roman"/>
                <a:ea typeface="Arial"/>
                <a:cs typeface="Arial"/>
                <a:sym typeface="Arial"/>
              </a:rPr>
              <a:t>, </a:t>
            </a:r>
            <a:r>
              <a:rPr lang="en-GB" sz="1400" b="1">
                <a:latin typeface="Times New Roman"/>
                <a:ea typeface="Arial"/>
                <a:cs typeface="Arial"/>
                <a:sym typeface="Arial"/>
              </a:rPr>
              <a:t>HSS coupling required</a:t>
            </a:r>
            <a:endParaRPr lang="en-GB" sz="1400" b="1">
              <a:latin typeface="Times New Roman"/>
              <a:ea typeface="Arial"/>
              <a:cs typeface="Arial"/>
            </a:endParaRPr>
          </a:p>
        </p:txBody>
      </p:sp>
      <p:sp>
        <p:nvSpPr>
          <p:cNvPr id="24" name="Google Shape;136;p4">
            <a:extLst>
              <a:ext uri="{FF2B5EF4-FFF2-40B4-BE49-F238E27FC236}">
                <a16:creationId xmlns:a16="http://schemas.microsoft.com/office/drawing/2014/main" id="{9B624A1E-C9B7-8603-4A8D-2596C5797B91}"/>
              </a:ext>
            </a:extLst>
          </p:cNvPr>
          <p:cNvSpPr txBox="1"/>
          <p:nvPr/>
        </p:nvSpPr>
        <p:spPr>
          <a:xfrm>
            <a:off x="1757603" y="4204451"/>
            <a:ext cx="3322666" cy="60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421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GB" sz="1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https://www.svendborg-brakes.com/</a:t>
            </a:r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8C2D2894-3CC9-9E7F-C04F-FE2A00360D72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D00BC040-E898-52EE-CB0B-E199EFFE94C2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14-10-2025</a:t>
            </a:r>
          </a:p>
        </p:txBody>
      </p:sp>
    </p:spTree>
    <p:extLst>
      <p:ext uri="{BB962C8B-B14F-4D97-AF65-F5344CB8AC3E}">
        <p14:creationId xmlns:p14="http://schemas.microsoft.com/office/powerpoint/2010/main" val="83949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Weekly report: Team Gearbox, Brake, Coupling </vt:lpstr>
      <vt:lpstr>Agenda for 4th week</vt:lpstr>
      <vt:lpstr>Steps for Gearbox Concept Design</vt:lpstr>
      <vt:lpstr>Gearbox Design &amp; Dimensioning</vt:lpstr>
      <vt:lpstr>Gearbox system</vt:lpstr>
      <vt:lpstr> Gearbox system</vt:lpstr>
      <vt:lpstr>Rotor Brake</vt:lpstr>
      <vt:lpstr>Rotor Brake</vt:lpstr>
      <vt:lpstr>Rotor Brake</vt:lpstr>
      <vt:lpstr>Rotor Brake</vt:lpstr>
      <vt:lpstr>Rotor Brake</vt:lpstr>
      <vt:lpstr>Coupling</vt:lpstr>
      <vt:lpstr>Coupling</vt:lpstr>
      <vt:lpstr>Coupling</vt:lpstr>
      <vt:lpstr>Coupling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revision>203</cp:revision>
  <dcterms:created xsi:type="dcterms:W3CDTF">2025-07-21T13:11:31Z</dcterms:created>
  <dcterms:modified xsi:type="dcterms:W3CDTF">2025-10-13T09:13:41Z</dcterms:modified>
</cp:coreProperties>
</file>