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2" r:id="rId3"/>
  </p:sldMasterIdLst>
  <p:notesMasterIdLst>
    <p:notesMasterId r:id="rId14"/>
  </p:notesMasterIdLst>
  <p:sldIdLst>
    <p:sldId id="257" r:id="rId4"/>
    <p:sldId id="275" r:id="rId5"/>
    <p:sldId id="284" r:id="rId6"/>
    <p:sldId id="286" r:id="rId7"/>
    <p:sldId id="285" r:id="rId8"/>
    <p:sldId id="259" r:id="rId9"/>
    <p:sldId id="277" r:id="rId10"/>
    <p:sldId id="282" r:id="rId11"/>
    <p:sldId id="28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04877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10487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0487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0487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6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13/10/2025</a:t>
            </a:fld>
            <a:endParaRPr lang="en-GB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13/10/2025</a:t>
            </a:fld>
            <a:endParaRPr lang="en-GB"/>
          </a:p>
        </p:txBody>
      </p:sp>
      <p:sp>
        <p:nvSpPr>
          <p:cNvPr id="10487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13/10/2025</a:t>
            </a:fld>
            <a:endParaRPr lang="en-GB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677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9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9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2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2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2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104872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2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10486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0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13/10/2025</a:t>
            </a:fld>
            <a:endParaRPr lang="en-GB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68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910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596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66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633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13/10/2025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13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066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13/10/2025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0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4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13/10/2025</a:t>
            </a:fld>
            <a:endParaRPr lang="en-GB"/>
          </a:p>
        </p:txBody>
      </p:sp>
      <p:sp>
        <p:nvSpPr>
          <p:cNvPr id="10487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44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49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57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09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5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5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13/10/2025</a:t>
            </a:fld>
            <a:endParaRPr lang="en-GB"/>
          </a:p>
        </p:txBody>
      </p:sp>
      <p:sp>
        <p:nvSpPr>
          <p:cNvPr id="10487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5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6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13/10/2025</a:t>
            </a:fld>
            <a:endParaRPr lang="en-GB"/>
          </a:p>
        </p:txBody>
      </p:sp>
      <p:sp>
        <p:nvSpPr>
          <p:cNvPr id="10487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13/10/2025</a:t>
            </a:fld>
            <a:endParaRPr lang="en-GB"/>
          </a:p>
        </p:txBody>
      </p:sp>
      <p:sp>
        <p:nvSpPr>
          <p:cNvPr id="10487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13/10/2025</a:t>
            </a:fld>
            <a:endParaRPr lang="en-GB"/>
          </a:p>
        </p:txBody>
      </p:sp>
      <p:sp>
        <p:nvSpPr>
          <p:cNvPr id="10487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6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7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13/10/2025</a:t>
            </a:fld>
            <a:endParaRPr lang="en-GB"/>
          </a:p>
        </p:txBody>
      </p:sp>
      <p:sp>
        <p:nvSpPr>
          <p:cNvPr id="10487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3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7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13/10/2025</a:t>
            </a:fld>
            <a:endParaRPr lang="en-GB"/>
          </a:p>
        </p:txBody>
      </p:sp>
      <p:sp>
        <p:nvSpPr>
          <p:cNvPr id="10487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13/10/2025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48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hyperlink" Target="Report_Optimus92LE_Machinebed_Yawsystem_Rev1.pdf" TargetMode="External"/><Relationship Id="rId7" Type="http://schemas.openxmlformats.org/officeDocument/2006/relationships/hyperlink" Target="../Downloads/3point_load_transfer_tool_v2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hyperlink" Target="https://www.osti.gov/servlets/purl/13413" TargetMode="Externa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8" descr="Hochschule Flensburg (Fachhochschule) – Wikipedia"/>
          <p:cNvPicPr>
            <a:picLocks noChangeAspect="1" noChangeArrowheads="1"/>
          </p:cNvPicPr>
          <p:nvPr/>
        </p:nvPicPr>
        <p:blipFill>
          <a:blip r:embed="rId3" cstate="hqprint"/>
          <a:stretch>
            <a:fillRect/>
          </a:stretch>
        </p:blipFill>
        <p:spPr bwMode="auto">
          <a:xfrm>
            <a:off x="370440" y="264131"/>
            <a:ext cx="1802472" cy="1196903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</p:spPr>
      </p:pic>
      <p:pic>
        <p:nvPicPr>
          <p:cNvPr id="2097153" name="Picture 14" descr="A black background with blue text  AI-generated content may be incorrect."/>
          <p:cNvPicPr>
            <a:picLocks noChangeAspect="1" noChangeArrowheads="1"/>
          </p:cNvPicPr>
          <p:nvPr/>
        </p:nvPicPr>
        <p:blipFill>
          <a:blip r:embed="rId4" cstate="hqprint"/>
          <a:stretch>
            <a:fillRect/>
          </a:stretch>
        </p:blipFill>
        <p:spPr bwMode="auto">
          <a:xfrm>
            <a:off x="8983394" y="408775"/>
            <a:ext cx="3146894" cy="912599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</p:spPr>
      </p:pic>
      <p:pic>
        <p:nvPicPr>
          <p:cNvPr id="2097154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324" y="55420"/>
            <a:ext cx="3136136" cy="1449926"/>
          </a:xfrm>
          <a:prstGeom prst="rect">
            <a:avLst/>
          </a:prstGeom>
        </p:spPr>
      </p:pic>
      <p:sp>
        <p:nvSpPr>
          <p:cNvPr id="1048585" name="Free-form: Shape 13"/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586" name="Free-form: Shape 13"/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587" name="Free-form: Shape 13"/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721968" y="1796504"/>
            <a:ext cx="10835147" cy="790489"/>
          </a:xfrm>
        </p:spPr>
        <p:txBody>
          <a:bodyPr>
            <a:noAutofit/>
          </a:bodyPr>
          <a:lstStyle/>
          <a:p>
            <a:r>
              <a:rPr lang="it-IT" sz="4400" b="1" dirty="0">
                <a:cs typeface="Times New Roman" panose="02020603050405020304" pitchFamily="18" charset="0"/>
              </a:rPr>
              <a:t>Weekly report: Machine Bed &amp; </a:t>
            </a:r>
            <a:r>
              <a:rPr lang="it-IT" sz="4400" b="1" dirty="0" err="1">
                <a:cs typeface="Times New Roman" panose="02020603050405020304" pitchFamily="18" charset="0"/>
              </a:rPr>
              <a:t>Yaw</a:t>
            </a:r>
            <a:r>
              <a:rPr lang="it-IT" sz="4400" b="1" dirty="0">
                <a:cs typeface="Times New Roman" panose="02020603050405020304" pitchFamily="18" charset="0"/>
              </a:rPr>
              <a:t> System</a:t>
            </a:r>
            <a:endParaRPr lang="en-GB" sz="4400" b="1" dirty="0">
              <a:cs typeface="Times New Roman" panose="02020603050405020304" pitchFamily="18" charset="0"/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882874" y="3481288"/>
            <a:ext cx="8426245" cy="1371616"/>
          </a:xfrm>
        </p:spPr>
        <p:txBody>
          <a:bodyPr>
            <a:normAutofit/>
          </a:bodyPr>
          <a:lstStyle/>
          <a:p>
            <a:r>
              <a:rPr lang="it-IT" sz="2000" dirty="0">
                <a:cs typeface="Times New Roman" panose="02020603050405020304" pitchFamily="18" charset="0"/>
              </a:rPr>
              <a:t>Week # 3</a:t>
            </a:r>
          </a:p>
          <a:p>
            <a:r>
              <a:rPr lang="it-IT" sz="2000" dirty="0">
                <a:cs typeface="Times New Roman" panose="02020603050405020304" pitchFamily="18" charset="0"/>
              </a:rPr>
              <a:t>Date: 14/10/2025</a:t>
            </a:r>
          </a:p>
          <a:p>
            <a:r>
              <a:rPr lang="it-IT" sz="2000" dirty="0">
                <a:cs typeface="Times New Roman" panose="02020603050405020304" pitchFamily="18" charset="0"/>
              </a:rPr>
              <a:t>Supervisor: Prof. </a:t>
            </a:r>
            <a:r>
              <a:rPr lang="it-IT" sz="2000" dirty="0" err="1">
                <a:cs typeface="Times New Roman" panose="02020603050405020304" pitchFamily="18" charset="0"/>
              </a:rPr>
              <a:t>Quell</a:t>
            </a:r>
            <a:r>
              <a:rPr lang="it-IT" sz="2000" dirty="0">
                <a:cs typeface="Times New Roman" panose="02020603050405020304" pitchFamily="18" charset="0"/>
              </a:rPr>
              <a:t> Peter</a:t>
            </a:r>
            <a:endParaRPr lang="en-GB" sz="2000" dirty="0">
              <a:cs typeface="Times New Roman" panose="02020603050405020304" pitchFamily="18" charset="0"/>
            </a:endParaRPr>
          </a:p>
        </p:txBody>
      </p:sp>
      <p:sp>
        <p:nvSpPr>
          <p:cNvPr id="1048592" name="Textfeld 12"/>
          <p:cNvSpPr txBox="1"/>
          <p:nvPr/>
        </p:nvSpPr>
        <p:spPr>
          <a:xfrm>
            <a:off x="1724774" y="5112720"/>
            <a:ext cx="874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cs typeface="Times New Roman" panose="02020603050405020304" pitchFamily="18" charset="0"/>
              </a:rPr>
              <a:t>Group </a:t>
            </a:r>
            <a:r>
              <a:rPr lang="de-DE" sz="1400" b="1" dirty="0" err="1">
                <a:cs typeface="Times New Roman" panose="02020603050405020304" pitchFamily="18" charset="0"/>
              </a:rPr>
              <a:t>members</a:t>
            </a:r>
            <a:r>
              <a:rPr lang="de-DE" sz="1400" b="1" dirty="0">
                <a:cs typeface="Times New Roman" panose="02020603050405020304" pitchFamily="18" charset="0"/>
              </a:rPr>
              <a:t>: </a:t>
            </a:r>
            <a:r>
              <a:rPr lang="de-DE" sz="1400" dirty="0">
                <a:cs typeface="Times New Roman" panose="02020603050405020304" pitchFamily="18" charset="0"/>
              </a:rPr>
              <a:t>Shoukat Abbas, </a:t>
            </a:r>
            <a:r>
              <a:rPr lang="de-DE" sz="1400" dirty="0" err="1">
                <a:cs typeface="Times New Roman" panose="02020603050405020304" pitchFamily="18" charset="0"/>
              </a:rPr>
              <a:t>Luksh</a:t>
            </a:r>
            <a:r>
              <a:rPr lang="de-DE" sz="1400" dirty="0">
                <a:cs typeface="Times New Roman" panose="02020603050405020304" pitchFamily="18" charset="0"/>
              </a:rPr>
              <a:t> Chawla, </a:t>
            </a:r>
            <a:r>
              <a:rPr lang="de-DE" sz="1400" dirty="0" err="1">
                <a:cs typeface="Times New Roman" panose="02020603050405020304" pitchFamily="18" charset="0"/>
              </a:rPr>
              <a:t>Sathishkumar</a:t>
            </a:r>
            <a:r>
              <a:rPr lang="de-DE" sz="1400" dirty="0"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cs typeface="Times New Roman" panose="02020603050405020304" pitchFamily="18" charset="0"/>
              </a:rPr>
              <a:t>Venkatachalam</a:t>
            </a:r>
            <a:r>
              <a:rPr lang="de-DE" sz="1400" dirty="0"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cs typeface="Times New Roman" panose="02020603050405020304" pitchFamily="18" charset="0"/>
              </a:rPr>
              <a:t>Shrihari</a:t>
            </a:r>
            <a:r>
              <a:rPr lang="de-DE" sz="1400" dirty="0"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cs typeface="Times New Roman" panose="02020603050405020304" pitchFamily="18" charset="0"/>
              </a:rPr>
              <a:t>Kadam</a:t>
            </a:r>
            <a:endParaRPr lang="de-DE" sz="1400" dirty="0">
              <a:cs typeface="Times New Roman" panose="02020603050405020304" pitchFamily="18" charset="0"/>
            </a:endParaRPr>
          </a:p>
        </p:txBody>
      </p:sp>
      <p:sp>
        <p:nvSpPr>
          <p:cNvPr id="2" name="Rechteck 17">
            <a:extLst>
              <a:ext uri="{FF2B5EF4-FFF2-40B4-BE49-F238E27FC236}">
                <a16:creationId xmlns:a16="http://schemas.microsoft.com/office/drawing/2014/main" id="{879AB1E0-798E-E420-A7ED-B3E278F46629}"/>
              </a:ext>
            </a:extLst>
          </p:cNvPr>
          <p:cNvSpPr/>
          <p:nvPr/>
        </p:nvSpPr>
        <p:spPr>
          <a:xfrm>
            <a:off x="66898" y="6519521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28603D9-DEDB-7D33-886B-2B10F9C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3417" y="6513969"/>
            <a:ext cx="4386493" cy="428007"/>
          </a:xfrm>
        </p:spPr>
        <p:txBody>
          <a:bodyPr/>
          <a:lstStyle/>
          <a:p>
            <a:pPr lvl="0"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720E11-CFBC-FE4E-D5D1-4ADBC9521E20}"/>
              </a:ext>
            </a:extLst>
          </p:cNvPr>
          <p:cNvSpPr txBox="1">
            <a:spLocks/>
          </p:cNvSpPr>
          <p:nvPr/>
        </p:nvSpPr>
        <p:spPr>
          <a:xfrm>
            <a:off x="2951498" y="6471935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Chawla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324932-45C7-8701-BE59-9A0A9FE6CF8C}"/>
              </a:ext>
            </a:extLst>
          </p:cNvPr>
          <p:cNvSpPr txBox="1">
            <a:spLocks/>
          </p:cNvSpPr>
          <p:nvPr/>
        </p:nvSpPr>
        <p:spPr>
          <a:xfrm>
            <a:off x="-1636053" y="655336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14/10/2024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FE06D-73E6-522B-BB15-F85776617848}"/>
              </a:ext>
            </a:extLst>
          </p:cNvPr>
          <p:cNvSpPr txBox="1">
            <a:spLocks/>
          </p:cNvSpPr>
          <p:nvPr/>
        </p:nvSpPr>
        <p:spPr>
          <a:xfrm>
            <a:off x="-2089" y="6553369"/>
            <a:ext cx="2689306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22E392-347D-31AE-9325-D6AB79468CE0}"/>
              </a:ext>
            </a:extLst>
          </p:cNvPr>
          <p:cNvSpPr txBox="1">
            <a:spLocks/>
          </p:cNvSpPr>
          <p:nvPr/>
        </p:nvSpPr>
        <p:spPr>
          <a:xfrm>
            <a:off x="2185893" y="6479647"/>
            <a:ext cx="439320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3F6232-4F06-48BA-8F69-BF531F607829}" type="slidenum">
              <a:rPr lang="en-GB" sz="1400" smtClean="0">
                <a:solidFill>
                  <a:prstClr val="white"/>
                </a:solidFill>
                <a:latin typeface="Aptos"/>
              </a:rPr>
              <a:pPr>
                <a:defRPr/>
              </a:pPr>
              <a:t>1</a:t>
            </a:fld>
            <a:endParaRPr lang="en-GB" sz="1400" dirty="0">
              <a:solidFill>
                <a:prstClr val="white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85905-C08E-4426-383D-3388E1CF1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Free-form: Shape 13">
            <a:extLst>
              <a:ext uri="{FF2B5EF4-FFF2-40B4-BE49-F238E27FC236}">
                <a16:creationId xmlns:a16="http://schemas.microsoft.com/office/drawing/2014/main" id="{FA69BCDE-4E87-921F-8EF4-E1FA44105062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02" name="Rechteck 17">
            <a:extLst>
              <a:ext uri="{FF2B5EF4-FFF2-40B4-BE49-F238E27FC236}">
                <a16:creationId xmlns:a16="http://schemas.microsoft.com/office/drawing/2014/main" id="{B2C8017D-41A3-62FB-AEC8-4D39E17ED968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145728" name="Straight Connector 5">
            <a:extLst>
              <a:ext uri="{FF2B5EF4-FFF2-40B4-BE49-F238E27FC236}">
                <a16:creationId xmlns:a16="http://schemas.microsoft.com/office/drawing/2014/main" id="{8C3B5578-7AF7-13C8-B16E-F02E7348C433}"/>
              </a:ext>
            </a:extLst>
          </p:cNvPr>
          <p:cNvCxnSpPr>
            <a:cxnSpLocks/>
          </p:cNvCxnSpPr>
          <p:nvPr/>
        </p:nvCxnSpPr>
        <p:spPr>
          <a:xfrm>
            <a:off x="484417" y="132919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04" name="Titel 1">
            <a:extLst>
              <a:ext uri="{FF2B5EF4-FFF2-40B4-BE49-F238E27FC236}">
                <a16:creationId xmlns:a16="http://schemas.microsoft.com/office/drawing/2014/main" id="{D0D66CBE-4A7D-9E03-C7D7-690BB02E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92" y="691498"/>
            <a:ext cx="8589633" cy="71272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cs typeface="Times New Roman" panose="02020603050405020304" pitchFamily="18" charset="0"/>
              </a:rPr>
              <a:t>References</a:t>
            </a:r>
            <a:endParaRPr lang="de-DE" sz="4000" b="1" dirty="0"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AE41E6-E43F-AA73-BEEA-D4DEA7825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36" y="1877662"/>
            <a:ext cx="1143209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DE344D-8AFF-ECB9-EB80-576B8B539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36" y="2535765"/>
            <a:ext cx="1143209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74ADAF-55C0-F928-CC1E-36E85AE1E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17" y="3174707"/>
            <a:ext cx="1144211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666" y="1718271"/>
            <a:ext cx="10080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 action="ppaction://hlinkfile"/>
              </a:rPr>
              <a:t>Report_Optimus92LE_Machinebed_Yawsystem_Rev1.pdf</a:t>
            </a:r>
            <a:r>
              <a:rPr lang="en-US" dirty="0">
                <a:hlinkClick r:id="rId4" action="ppaction://hlinksldjump"/>
              </a:rPr>
              <a:t>[1]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https://www.osti.gov/servlets/purl/13413</a:t>
            </a:r>
            <a:r>
              <a:rPr lang="en-US" dirty="0">
                <a:hlinkClick r:id="rId6" action="ppaction://hlinksldjump"/>
              </a:rPr>
              <a:t>[2] </a:t>
            </a:r>
            <a:r>
              <a:rPr lang="en-US" dirty="0"/>
              <a:t>A Systems Engineering Analysis of Three-Point and Four-Point Wind Turbine Drivetrain Configurations," Wind Energy (2016).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file"/>
              </a:rPr>
              <a:t>3point_load_transfer_tool_v2.xlsx</a:t>
            </a:r>
            <a:r>
              <a:rPr lang="en-US" dirty="0">
                <a:hlinkClick r:id="rId8" action="ppaction://hlinksldjump"/>
              </a:rPr>
              <a:t>[3]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932113" y="6479647"/>
            <a:ext cx="3384711" cy="49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Chawla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7436498" y="6356349"/>
            <a:ext cx="4599992" cy="762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lang="en-GB" sz="14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/>
          </p:cNvSpPr>
          <p:nvPr/>
        </p:nvSpPr>
        <p:spPr>
          <a:xfrm>
            <a:off x="-1636053" y="655336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14/10/2024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1626ED2-50EF-0EA0-4FD1-2F38EF986416}"/>
              </a:ext>
            </a:extLst>
          </p:cNvPr>
          <p:cNvSpPr txBox="1">
            <a:spLocks/>
          </p:cNvSpPr>
          <p:nvPr/>
        </p:nvSpPr>
        <p:spPr>
          <a:xfrm>
            <a:off x="2185893" y="6479647"/>
            <a:ext cx="324042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400" dirty="0">
                <a:solidFill>
                  <a:prstClr val="white"/>
                </a:solidFill>
                <a:latin typeface="Apto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9293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66898" y="6519521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3417" y="6513969"/>
            <a:ext cx="4386493" cy="428007"/>
          </a:xfrm>
        </p:spPr>
        <p:txBody>
          <a:bodyPr/>
          <a:lstStyle/>
          <a:p>
            <a:pPr lvl="0"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3320" y="1486512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674" y="689947"/>
            <a:ext cx="9468465" cy="1020998"/>
          </a:xfrm>
        </p:spPr>
        <p:txBody>
          <a:bodyPr>
            <a:normAutofit/>
          </a:bodyPr>
          <a:lstStyle/>
          <a:p>
            <a:pPr algn="ctr"/>
            <a:r>
              <a:rPr lang="en-IN" altLang="en-US" sz="4000" b="1" dirty="0"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7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243C4-0AFA-B8A2-C658-97956AAEB208}"/>
              </a:ext>
            </a:extLst>
          </p:cNvPr>
          <p:cNvSpPr txBox="1"/>
          <p:nvPr/>
        </p:nvSpPr>
        <p:spPr>
          <a:xfrm>
            <a:off x="1519956" y="1884703"/>
            <a:ext cx="9125712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3-Point Suspension Example Optimus-92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3-Point Suspension Design Requirements for Machine Bed and study model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Free Body Diagram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Objective &amp; Scope of the Load Transfer Tool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Accurate Loads: From Input to Design Check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Yaw Bearing Diameter Estimation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Reference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IN" sz="2000" dirty="0"/>
            </a:br>
            <a:endParaRPr lang="en-US" altLang="en-US" sz="2000" dirty="0"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/>
          </p:cNvSpPr>
          <p:nvPr/>
        </p:nvSpPr>
        <p:spPr>
          <a:xfrm>
            <a:off x="2951498" y="6471935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Chawla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/>
          </p:cNvSpPr>
          <p:nvPr/>
        </p:nvSpPr>
        <p:spPr>
          <a:xfrm>
            <a:off x="-1636053" y="655336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14/10/2024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/>
          </p:cNvSpPr>
          <p:nvPr/>
        </p:nvSpPr>
        <p:spPr>
          <a:xfrm>
            <a:off x="-2089" y="6553369"/>
            <a:ext cx="2689306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   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093F4-4367-B8F5-4118-91A3A6F9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D7E66B33-4D78-6414-861C-6C2001A7A37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1626ED2-50EF-0EA0-4FD1-2F38EF98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85893" y="6479647"/>
            <a:ext cx="439320" cy="46233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326202-291D-3BAC-AB9B-E57333248F6E}"/>
              </a:ext>
            </a:extLst>
          </p:cNvPr>
          <p:cNvCxnSpPr/>
          <p:nvPr/>
        </p:nvCxnSpPr>
        <p:spPr>
          <a:xfrm>
            <a:off x="473320" y="1486512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A0E818-AE69-BAEE-9156-91734F34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76837" y="832320"/>
            <a:ext cx="15408910" cy="5859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3-Point Suspension Example Optimus-92</a:t>
            </a:r>
            <a:endParaRPr lang="en-IN" altLang="en-US" sz="3600" b="1" dirty="0">
              <a:cs typeface="Times New Roman" panose="02020603050405020304" pitchFamily="18" charset="0"/>
            </a:endParaRPr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A9756821-6C5B-7726-FC1D-AEBE5DDED207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DE99BA5-CB86-D8F6-4EFA-8739A41D351A}"/>
              </a:ext>
            </a:extLst>
          </p:cNvPr>
          <p:cNvSpPr txBox="1">
            <a:spLocks/>
          </p:cNvSpPr>
          <p:nvPr/>
        </p:nvSpPr>
        <p:spPr>
          <a:xfrm>
            <a:off x="2932837" y="6479646"/>
            <a:ext cx="6322142" cy="378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66666"/>
            <a:ext cx="55625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Suspension system</a:t>
            </a:r>
            <a:br>
              <a:rPr lang="en-US" sz="2000" dirty="0"/>
            </a:br>
            <a:r>
              <a:rPr lang="en-US" sz="2000" dirty="0"/>
              <a:t>3-Point Suspension (Main Bearing + 2 Torque Arms)</a:t>
            </a:r>
            <a:br>
              <a:rPr lang="en-US" sz="2000" dirty="0"/>
            </a:br>
            <a:br>
              <a:rPr lang="en-US" sz="2000" b="1" dirty="0"/>
            </a:br>
            <a:r>
              <a:rPr lang="en-US" sz="2200" b="1" dirty="0"/>
              <a:t>Main Bearing</a:t>
            </a:r>
            <a:br>
              <a:rPr lang="en-US" sz="2000" b="1" dirty="0"/>
            </a:br>
            <a:r>
              <a:rPr lang="en-US" sz="2000" dirty="0"/>
              <a:t>Double-row spherical roller bearing</a:t>
            </a:r>
            <a:br>
              <a:rPr lang="en-US" sz="2000" dirty="0"/>
            </a:br>
            <a:br>
              <a:rPr lang="en-US" sz="2000" dirty="0"/>
            </a:br>
            <a:r>
              <a:rPr lang="en-US" sz="2200" b="1" dirty="0"/>
              <a:t>Yaw Bearing</a:t>
            </a:r>
            <a:br>
              <a:rPr lang="en-US" sz="2000" b="1" dirty="0"/>
            </a:br>
            <a:r>
              <a:rPr lang="en-US" sz="2000" dirty="0"/>
              <a:t>Four-point Roller bearing</a:t>
            </a:r>
            <a:br>
              <a:rPr lang="en-US" sz="2000" dirty="0"/>
            </a:br>
            <a:br>
              <a:rPr lang="en-US" sz="2000" dirty="0"/>
            </a:br>
            <a:r>
              <a:rPr lang="en-US" sz="2200" b="1" dirty="0"/>
              <a:t>Yaw Systems</a:t>
            </a:r>
            <a:br>
              <a:rPr lang="en-US" sz="2000" b="1" dirty="0"/>
            </a:br>
            <a:r>
              <a:rPr lang="en-US" sz="2000" dirty="0"/>
              <a:t>Electric yaw drives + brakes + control loop</a:t>
            </a:r>
            <a:r>
              <a:rPr lang="en-US" sz="2000" dirty="0">
                <a:hlinkClick r:id="rId2" action="ppaction://hlinksldjump"/>
              </a:rPr>
              <a:t>[1]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47733"/>
            <a:ext cx="5867399" cy="427069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/>
          </p:cNvSpPr>
          <p:nvPr/>
        </p:nvSpPr>
        <p:spPr>
          <a:xfrm>
            <a:off x="2951498" y="6522998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Chawla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/>
          </p:cNvSpPr>
          <p:nvPr/>
        </p:nvSpPr>
        <p:spPr>
          <a:xfrm>
            <a:off x="-1636053" y="655336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14/10/2024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7912359" y="6513969"/>
            <a:ext cx="4277551" cy="428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lang="en-GB" sz="1400" dirty="0">
              <a:solidFill>
                <a:schemeClr val="bg1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02085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7" y="1368523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74133" y="767079"/>
            <a:ext cx="11639550" cy="642620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dirty="0">
                <a:cs typeface="Times New Roman" panose="02020603050405020304" pitchFamily="18" charset="0"/>
                <a:sym typeface="+mn-ea"/>
              </a:rPr>
              <a:t>Design Requirement for Bed Plate with 3-point Suspension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65671" y="2071626"/>
            <a:ext cx="7427942" cy="5010822"/>
          </a:xfrm>
          <a:prstGeom prst="rect">
            <a:avLst/>
          </a:prstGeom>
        </p:spPr>
        <p:txBody>
          <a:bodyPr>
            <a:noAutofit/>
          </a:bodyPr>
          <a:lstStyle/>
          <a:p>
            <a:endParaRPr sz="2000" dirty="0">
              <a:cs typeface="Times New Roman" panose="02020603050405020304" pitchFamily="18" charset="0"/>
            </a:endParaRPr>
          </a:p>
          <a:p>
            <a:r>
              <a:rPr lang="en-IN" sz="2000" dirty="0">
                <a:cs typeface="Times New Roman" panose="02020603050405020304" pitchFamily="18" charset="0"/>
              </a:rPr>
              <a:t>2. </a:t>
            </a:r>
            <a:r>
              <a:rPr sz="2000" dirty="0">
                <a:cs typeface="Times New Roman" panose="02020603050405020304" pitchFamily="18" charset="0"/>
              </a:rPr>
              <a:t>Supports must form a wide triangle for stiffness &amp; stability.</a:t>
            </a:r>
          </a:p>
          <a:p>
            <a:endParaRPr sz="2000" dirty="0">
              <a:cs typeface="Times New Roman" panose="02020603050405020304" pitchFamily="18" charset="0"/>
            </a:endParaRPr>
          </a:p>
          <a:p>
            <a:r>
              <a:rPr lang="en-IN" sz="2000" dirty="0">
                <a:cs typeface="Times New Roman" panose="02020603050405020304" pitchFamily="18" charset="0"/>
              </a:rPr>
              <a:t>3. </a:t>
            </a:r>
            <a:r>
              <a:rPr sz="2000" dirty="0">
                <a:cs typeface="Times New Roman" panose="02020603050405020304" pitchFamily="18" charset="0"/>
              </a:rPr>
              <a:t>Load transfer: rotor → bearing → gearbox → bedplate → tower.</a:t>
            </a:r>
          </a:p>
          <a:p>
            <a:endParaRPr sz="2000" dirty="0">
              <a:cs typeface="Times New Roman" panose="02020603050405020304" pitchFamily="18" charset="0"/>
            </a:endParaRPr>
          </a:p>
          <a:p>
            <a:r>
              <a:rPr lang="en-IN" sz="2000" dirty="0">
                <a:cs typeface="Times New Roman" panose="02020603050405020304" pitchFamily="18" charset="0"/>
              </a:rPr>
              <a:t>4. </a:t>
            </a:r>
            <a:r>
              <a:rPr sz="2000" dirty="0">
                <a:cs typeface="Times New Roman" panose="02020603050405020304" pitchFamily="18" charset="0"/>
              </a:rPr>
              <a:t>Limit deflection &amp; misalignment between shaft and gearbox.</a:t>
            </a:r>
          </a:p>
          <a:p>
            <a:endParaRPr sz="2000" dirty="0">
              <a:cs typeface="Times New Roman" panose="02020603050405020304" pitchFamily="18" charset="0"/>
            </a:endParaRPr>
          </a:p>
          <a:p>
            <a:r>
              <a:rPr lang="en-IN" sz="2000" dirty="0">
                <a:cs typeface="Times New Roman" panose="02020603050405020304" pitchFamily="18" charset="0"/>
              </a:rPr>
              <a:t>5. </a:t>
            </a:r>
            <a:r>
              <a:rPr sz="2000" dirty="0">
                <a:cs typeface="Times New Roman" panose="02020603050405020304" pitchFamily="18" charset="0"/>
              </a:rPr>
              <a:t>Dynamic design – natural frequency above main excitation range.</a:t>
            </a:r>
          </a:p>
          <a:p>
            <a:endParaRPr sz="2000" dirty="0">
              <a:cs typeface="Times New Roman" panose="02020603050405020304" pitchFamily="18" charset="0"/>
            </a:endParaRPr>
          </a:p>
          <a:p>
            <a:r>
              <a:rPr lang="en-IN" sz="2000" dirty="0">
                <a:cs typeface="Times New Roman" panose="02020603050405020304" pitchFamily="18" charset="0"/>
              </a:rPr>
              <a:t>6. </a:t>
            </a:r>
            <a:r>
              <a:rPr sz="2000" dirty="0">
                <a:cs typeface="Times New Roman" panose="02020603050405020304" pitchFamily="18" charset="0"/>
              </a:rPr>
              <a:t>Thermal &amp; vibration isolation at each support.</a:t>
            </a:r>
          </a:p>
        </p:txBody>
      </p:sp>
      <p:sp>
        <p:nvSpPr>
          <p:cNvPr id="3" name="Rechteck 17">
            <a:extLst>
              <a:ext uri="{FF2B5EF4-FFF2-40B4-BE49-F238E27FC236}">
                <a16:creationId xmlns:a16="http://schemas.microsoft.com/office/drawing/2014/main" id="{52870116-B2D5-1E40-8D31-7CEA20BEBAF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C86CCF-6722-6587-96B5-4A5565A9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85893" y="6479647"/>
            <a:ext cx="324042" cy="46233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259C9F-41E4-07BA-79E7-3A0E7DF88854}"/>
              </a:ext>
            </a:extLst>
          </p:cNvPr>
          <p:cNvSpPr txBox="1">
            <a:spLocks/>
          </p:cNvSpPr>
          <p:nvPr/>
        </p:nvSpPr>
        <p:spPr>
          <a:xfrm>
            <a:off x="2932837" y="6479646"/>
            <a:ext cx="6322142" cy="378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90B9984-725F-CD7C-5B36-A778791AE10C}"/>
              </a:ext>
            </a:extLst>
          </p:cNvPr>
          <p:cNvSpPr txBox="1">
            <a:spLocks/>
          </p:cNvSpPr>
          <p:nvPr/>
        </p:nvSpPr>
        <p:spPr>
          <a:xfrm>
            <a:off x="2951498" y="6522998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Chawla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3D910C-535A-2702-8420-2444F8177B0E}"/>
              </a:ext>
            </a:extLst>
          </p:cNvPr>
          <p:cNvSpPr txBox="1">
            <a:spLocks/>
          </p:cNvSpPr>
          <p:nvPr/>
        </p:nvSpPr>
        <p:spPr>
          <a:xfrm>
            <a:off x="-1636053" y="655336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14/10/2024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5C5D620-13CF-40E2-4B48-4EB2115404DE}"/>
              </a:ext>
            </a:extLst>
          </p:cNvPr>
          <p:cNvSpPr txBox="1">
            <a:spLocks/>
          </p:cNvSpPr>
          <p:nvPr/>
        </p:nvSpPr>
        <p:spPr>
          <a:xfrm>
            <a:off x="7912359" y="6513969"/>
            <a:ext cx="4277551" cy="428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lang="en-GB" sz="1400" dirty="0">
              <a:solidFill>
                <a:schemeClr val="bg1"/>
              </a:solidFill>
              <a:latin typeface="Aptos"/>
            </a:endParaRPr>
          </a:p>
        </p:txBody>
      </p:sp>
      <p:pic>
        <p:nvPicPr>
          <p:cNvPr id="12" name="Picture 11" descr="WhatsApp Image 2025-10-10 at 20.41.19_63ddf4b6">
            <a:extLst>
              <a:ext uri="{FF2B5EF4-FFF2-40B4-BE49-F238E27FC236}">
                <a16:creationId xmlns:a16="http://schemas.microsoft.com/office/drawing/2014/main" id="{D99F8727-1B47-E8D5-BDFE-54ACD11B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700" y="2569925"/>
            <a:ext cx="4511675" cy="2193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C92A95-DA25-5381-7A46-8F2FD0F21298}"/>
              </a:ext>
            </a:extLst>
          </p:cNvPr>
          <p:cNvSpPr txBox="1"/>
          <p:nvPr/>
        </p:nvSpPr>
        <p:spPr>
          <a:xfrm>
            <a:off x="565671" y="1769940"/>
            <a:ext cx="891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1. Rigid bedplate structure (steel cast/welded) with high fatigue strength. </a:t>
            </a:r>
            <a:r>
              <a:rPr lang="en-IN" altLang="en-GB" sz="2000" dirty="0">
                <a:solidFill>
                  <a:prstClr val="black"/>
                </a:solidFill>
                <a:cs typeface="Times New Roman" panose="02020603050405020304" pitchFamily="18" charset="0"/>
                <a:hlinkClick r:id="rId3" action="ppaction://hlinksldjump"/>
              </a:rPr>
              <a:t>[2]</a:t>
            </a:r>
            <a:endParaRPr lang="en-IN" altLang="en-GB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GB" sz="2000" dirty="0"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A28E7E-3D3B-288B-C0B9-9DC15DE2978F}"/>
              </a:ext>
            </a:extLst>
          </p:cNvPr>
          <p:cNvSpPr txBox="1"/>
          <p:nvPr/>
        </p:nvSpPr>
        <p:spPr>
          <a:xfrm>
            <a:off x="7861616" y="5047231"/>
            <a:ext cx="4077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i="1" dirty="0">
                <a:cs typeface="Times New Roman" panose="02020603050405020304" pitchFamily="18" charset="0"/>
              </a:rPr>
              <a:t>3-point </a:t>
            </a:r>
            <a:r>
              <a:rPr lang="de-DE" sz="1400" i="1" dirty="0" err="1">
                <a:cs typeface="Times New Roman" panose="02020603050405020304" pitchFamily="18" charset="0"/>
              </a:rPr>
              <a:t>suspension</a:t>
            </a:r>
            <a:r>
              <a:rPr lang="de-DE" sz="1400" i="1" dirty="0"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cs typeface="Times New Roman" panose="02020603050405020304" pitchFamily="18" charset="0"/>
              </a:rPr>
              <a:t>concept</a:t>
            </a:r>
            <a:r>
              <a:rPr lang="de-DE" sz="1400" i="1" dirty="0"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cs typeface="Times New Roman" panose="02020603050405020304" pitchFamily="18" charset="0"/>
              </a:rPr>
              <a:t>from</a:t>
            </a:r>
            <a:r>
              <a:rPr lang="de-DE" sz="1400" i="1" dirty="0"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cs typeface="Times New Roman" panose="02020603050405020304" pitchFamily="18" charset="0"/>
              </a:rPr>
              <a:t>lecture</a:t>
            </a:r>
            <a:r>
              <a:rPr lang="de-DE" sz="1400" i="1" dirty="0"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cs typeface="Times New Roman" panose="02020603050405020304" pitchFamily="18" charset="0"/>
              </a:rPr>
              <a:t>drivetrain</a:t>
            </a:r>
            <a:endParaRPr lang="de-DE" sz="1400" i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7" y="1319363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96599" y="651801"/>
            <a:ext cx="11794617" cy="67754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dirty="0">
                <a:cs typeface="Times New Roman" panose="02020603050405020304" pitchFamily="18" charset="0"/>
                <a:sym typeface="+mn-ea"/>
              </a:rPr>
              <a:t>Study Models For Bed plate - Optimus 92 LE with Hybrid Str.</a:t>
            </a:r>
            <a:endParaRPr lang="de-DE" sz="3600" b="1" dirty="0">
              <a:cs typeface="Times New Roman" panose="02020603050405020304" pitchFamily="18" charset="0"/>
            </a:endParaRPr>
          </a:p>
        </p:txBody>
      </p:sp>
      <p:pic>
        <p:nvPicPr>
          <p:cNvPr id="3" name="Picture 2" descr="24"/>
          <p:cNvPicPr>
            <a:picLocks noChangeAspect="1"/>
          </p:cNvPicPr>
          <p:nvPr/>
        </p:nvPicPr>
        <p:blipFill>
          <a:blip r:embed="rId3"/>
          <a:srcRect b="5730"/>
          <a:stretch>
            <a:fillRect/>
          </a:stretch>
        </p:blipFill>
        <p:spPr>
          <a:xfrm>
            <a:off x="643890" y="1523365"/>
            <a:ext cx="4861560" cy="2423795"/>
          </a:xfrm>
          <a:prstGeom prst="rect">
            <a:avLst/>
          </a:prstGeom>
        </p:spPr>
      </p:pic>
      <p:pic>
        <p:nvPicPr>
          <p:cNvPr id="7" name="Picture 6" descr="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510" y="1523365"/>
            <a:ext cx="4860290" cy="26162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98182" y="3934865"/>
            <a:ext cx="11082655" cy="271589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000" b="1" dirty="0">
                <a:cs typeface="Times New Roman" panose="02020603050405020304" pitchFamily="18" charset="0"/>
              </a:rPr>
              <a:t>Optimized Load Transfer:</a:t>
            </a:r>
            <a:r>
              <a:rPr lang="en-IN" sz="2000" b="1" dirty="0">
                <a:cs typeface="Times New Roman" panose="02020603050405020304" pitchFamily="18" charset="0"/>
              </a:rPr>
              <a:t>    </a:t>
            </a:r>
            <a:r>
              <a:rPr sz="2000" dirty="0">
                <a:cs typeface="Times New Roman" panose="02020603050405020304" pitchFamily="18" charset="0"/>
              </a:rPr>
              <a:t>Main bearing and torque arm supports positioned above tower radius ensure efficient load flow into the tower with minimal deformation.</a:t>
            </a:r>
          </a:p>
          <a:p>
            <a:endParaRPr sz="2000" dirty="0">
              <a:cs typeface="Times New Roman" panose="02020603050405020304" pitchFamily="18" charset="0"/>
            </a:endParaRPr>
          </a:p>
          <a:p>
            <a:r>
              <a:rPr sz="2000" b="1" dirty="0">
                <a:cs typeface="Times New Roman" panose="02020603050405020304" pitchFamily="18" charset="0"/>
              </a:rPr>
              <a:t>Structural Efficiency:</a:t>
            </a:r>
            <a:r>
              <a:rPr lang="en-IN" sz="2000" dirty="0">
                <a:cs typeface="Times New Roman" panose="02020603050405020304" pitchFamily="18" charset="0"/>
              </a:rPr>
              <a:t>  </a:t>
            </a:r>
            <a:r>
              <a:rPr sz="2000" dirty="0">
                <a:cs typeface="Times New Roman" panose="02020603050405020304" pitchFamily="18" charset="0"/>
              </a:rPr>
              <a:t>Cast iron (EN-GJS-400-18-LT) bed with variable wall thickness and smooth transitions reduces stress concentration while maintaining stiffness and low weight.</a:t>
            </a:r>
          </a:p>
          <a:p>
            <a:endParaRPr sz="2000" dirty="0">
              <a:cs typeface="Times New Roman" panose="02020603050405020304" pitchFamily="18" charset="0"/>
            </a:endParaRPr>
          </a:p>
          <a:p>
            <a:r>
              <a:rPr sz="2000" b="1" dirty="0">
                <a:cs typeface="Times New Roman" panose="02020603050405020304" pitchFamily="18" charset="0"/>
              </a:rPr>
              <a:t>Functional Integration:</a:t>
            </a:r>
            <a:r>
              <a:rPr lang="en-IN" sz="2000" b="1" dirty="0">
                <a:cs typeface="Times New Roman" panose="02020603050405020304" pitchFamily="18" charset="0"/>
              </a:rPr>
              <a:t> </a:t>
            </a:r>
            <a:r>
              <a:rPr sz="2000" dirty="0">
                <a:cs typeface="Times New Roman" panose="02020603050405020304" pitchFamily="18" charset="0"/>
              </a:rPr>
              <a:t>5° tilt provides rotor tip clearance; welded rear truss with cross-girders improves torsional rigidity and simplifies maintenance access.</a:t>
            </a:r>
          </a:p>
        </p:txBody>
      </p:sp>
      <p:sp>
        <p:nvSpPr>
          <p:cNvPr id="2" name="Rechteck 17">
            <a:extLst>
              <a:ext uri="{FF2B5EF4-FFF2-40B4-BE49-F238E27FC236}">
                <a16:creationId xmlns:a16="http://schemas.microsoft.com/office/drawing/2014/main" id="{D0088FC9-49CB-F36C-7B5F-6A88762FE0B2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DA31B9-751F-2990-E3AA-EC2A7F695341}"/>
              </a:ext>
            </a:extLst>
          </p:cNvPr>
          <p:cNvSpPr txBox="1">
            <a:spLocks/>
          </p:cNvSpPr>
          <p:nvPr/>
        </p:nvSpPr>
        <p:spPr>
          <a:xfrm>
            <a:off x="2932837" y="6538183"/>
            <a:ext cx="6322142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D77DA1-BD97-4429-8BC6-84EBF55D2005}"/>
              </a:ext>
            </a:extLst>
          </p:cNvPr>
          <p:cNvSpPr txBox="1">
            <a:spLocks/>
          </p:cNvSpPr>
          <p:nvPr/>
        </p:nvSpPr>
        <p:spPr>
          <a:xfrm>
            <a:off x="2951498" y="6522998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Chawla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178B791-6046-C67F-4D67-0A46522A7158}"/>
              </a:ext>
            </a:extLst>
          </p:cNvPr>
          <p:cNvSpPr txBox="1">
            <a:spLocks/>
          </p:cNvSpPr>
          <p:nvPr/>
        </p:nvSpPr>
        <p:spPr>
          <a:xfrm>
            <a:off x="7921691" y="6513969"/>
            <a:ext cx="4268220" cy="428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lang="en-GB" sz="14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76CD071-99FC-C4E3-AEC8-5AE9F312A6D7}"/>
              </a:ext>
            </a:extLst>
          </p:cNvPr>
          <p:cNvSpPr txBox="1">
            <a:spLocks/>
          </p:cNvSpPr>
          <p:nvPr/>
        </p:nvSpPr>
        <p:spPr>
          <a:xfrm>
            <a:off x="-1636053" y="655336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14/10/2024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BB4A702-D845-119C-82AB-C42E5F52FA0E}"/>
              </a:ext>
            </a:extLst>
          </p:cNvPr>
          <p:cNvSpPr txBox="1">
            <a:spLocks/>
          </p:cNvSpPr>
          <p:nvPr/>
        </p:nvSpPr>
        <p:spPr>
          <a:xfrm>
            <a:off x="2185893" y="6479647"/>
            <a:ext cx="324042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400" dirty="0">
                <a:solidFill>
                  <a:prstClr val="white"/>
                </a:solidFill>
                <a:latin typeface="Apto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FB2AE-9954-997D-DAAC-90EA2471E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Free-form: Shape 13">
            <a:extLst>
              <a:ext uri="{FF2B5EF4-FFF2-40B4-BE49-F238E27FC236}">
                <a16:creationId xmlns:a16="http://schemas.microsoft.com/office/drawing/2014/main" id="{8238E0F7-F264-1A82-C845-7116DF0FC8D2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02" name="Rechteck 17">
            <a:extLst>
              <a:ext uri="{FF2B5EF4-FFF2-40B4-BE49-F238E27FC236}">
                <a16:creationId xmlns:a16="http://schemas.microsoft.com/office/drawing/2014/main" id="{90F7242B-6359-269F-B317-763505CDB2AA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145728" name="Straight Connector 5">
            <a:extLst>
              <a:ext uri="{FF2B5EF4-FFF2-40B4-BE49-F238E27FC236}">
                <a16:creationId xmlns:a16="http://schemas.microsoft.com/office/drawing/2014/main" id="{F9BA5728-3E73-3CB6-F685-3B5FA3BAA7AA}"/>
              </a:ext>
            </a:extLst>
          </p:cNvPr>
          <p:cNvCxnSpPr>
            <a:cxnSpLocks/>
          </p:cNvCxnSpPr>
          <p:nvPr/>
        </p:nvCxnSpPr>
        <p:spPr>
          <a:xfrm>
            <a:off x="484417" y="132919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04" name="Titel 1">
            <a:extLst>
              <a:ext uri="{FF2B5EF4-FFF2-40B4-BE49-F238E27FC236}">
                <a16:creationId xmlns:a16="http://schemas.microsoft.com/office/drawing/2014/main" id="{BB39B333-8E0D-452F-093D-7D352EB5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92" y="691498"/>
            <a:ext cx="8589633" cy="7127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The Free Body Diagram</a:t>
            </a:r>
            <a:endParaRPr lang="de-DE" sz="4000" b="1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5DEA0-0E25-EE0B-BA4E-C27A3978116C}"/>
              </a:ext>
            </a:extLst>
          </p:cNvPr>
          <p:cNvSpPr txBox="1"/>
          <p:nvPr/>
        </p:nvSpPr>
        <p:spPr>
          <a:xfrm>
            <a:off x="8668369" y="4665559"/>
            <a:ext cx="3258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endParaRPr lang="en-US" sz="1400" b="0" i="1" dirty="0">
              <a:solidFill>
                <a:srgbClr val="111111"/>
              </a:solidFill>
              <a:effectLst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C2CEE-B3E2-2126-AE6D-154683E47FAF}"/>
              </a:ext>
            </a:extLst>
          </p:cNvPr>
          <p:cNvSpPr txBox="1"/>
          <p:nvPr/>
        </p:nvSpPr>
        <p:spPr>
          <a:xfrm>
            <a:off x="813619" y="1769940"/>
            <a:ext cx="61205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27" y="1553527"/>
            <a:ext cx="6422274" cy="49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7" y="1590326"/>
            <a:ext cx="4591436" cy="46238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932113" y="6538913"/>
            <a:ext cx="3449637" cy="375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Chawla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7688424" y="6356349"/>
            <a:ext cx="4348066" cy="9308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lang="en-GB" sz="1400" dirty="0">
              <a:solidFill>
                <a:schemeClr val="bg1"/>
              </a:solidFill>
            </a:endParaRPr>
          </a:p>
          <a:p>
            <a:pPr>
              <a:defRPr/>
            </a:pPr>
            <a:endParaRPr lang="en-GB" sz="14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/>
          </p:cNvSpPr>
          <p:nvPr/>
        </p:nvSpPr>
        <p:spPr>
          <a:xfrm>
            <a:off x="-1636053" y="655336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14/10/2024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1626ED2-50EF-0EA0-4FD1-2F38EF986416}"/>
              </a:ext>
            </a:extLst>
          </p:cNvPr>
          <p:cNvSpPr txBox="1">
            <a:spLocks/>
          </p:cNvSpPr>
          <p:nvPr/>
        </p:nvSpPr>
        <p:spPr>
          <a:xfrm>
            <a:off x="2185893" y="6479647"/>
            <a:ext cx="324042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400" dirty="0">
                <a:solidFill>
                  <a:prstClr val="white"/>
                </a:solidFill>
                <a:latin typeface="Apto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0375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-7747" y="6484776"/>
            <a:ext cx="12207494" cy="373225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84417" y="438538"/>
            <a:ext cx="11218983" cy="89065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The Objective &amp; Scope of the Load Transfer Tool</a:t>
            </a:r>
            <a:endParaRPr lang="de-DE" sz="4000" b="1" dirty="0"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031273" y="1570975"/>
            <a:ext cx="10672127" cy="4467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+mj-lt"/>
              </a:rPr>
              <a:t>Objective</a:t>
            </a:r>
            <a:r>
              <a:rPr lang="en-US" sz="22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To accurately calculate the Reaction Forces on the machine bed's three support points. We need these forces to size the structure.</a:t>
            </a:r>
            <a:br>
              <a:rPr lang="en-US" sz="2000" dirty="0"/>
            </a:br>
            <a:br>
              <a:rPr lang="en-US" sz="2000" dirty="0"/>
            </a:br>
            <a:r>
              <a:rPr lang="en-US" sz="2200" b="1" dirty="0">
                <a:latin typeface="+mj-lt"/>
              </a:rPr>
              <a:t>Input: </a:t>
            </a:r>
          </a:p>
          <a:p>
            <a:pPr marL="0" indent="0">
              <a:buNone/>
            </a:pPr>
            <a:r>
              <a:rPr lang="en-US" sz="2000" dirty="0"/>
              <a:t>Rotor Loads (</a:t>
            </a:r>
            <a:r>
              <a:rPr lang="en-US" sz="2000" dirty="0" err="1"/>
              <a:t>Fx</a:t>
            </a:r>
            <a:r>
              <a:rPr lang="en-US" sz="2000" dirty="0"/>
              <a:t>​,Fy​,Fz​) from the Rotor Coordinate System. This is the raw data from the blades.</a:t>
            </a:r>
            <a:br>
              <a:rPr lang="en-US" sz="2000" dirty="0"/>
            </a:br>
            <a:br>
              <a:rPr lang="en-US" sz="2000" dirty="0"/>
            </a:br>
            <a:r>
              <a:rPr lang="en-US" sz="2200" b="1" dirty="0">
                <a:latin typeface="+mj-lt"/>
              </a:rPr>
              <a:t>Output</a:t>
            </a:r>
            <a:r>
              <a:rPr lang="en-US" sz="22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Precise loads for the Main Bearing and Torque Arm Stands. These numbers are critical for 3-point suspension design.</a:t>
            </a:r>
            <a:br>
              <a:rPr lang="en-US" sz="2000" dirty="0"/>
            </a:br>
            <a:br>
              <a:rPr lang="en-US" sz="2000" dirty="0"/>
            </a:br>
            <a:r>
              <a:rPr lang="en-US" sz="2200" b="1" dirty="0">
                <a:latin typeface="+mj-lt"/>
              </a:rPr>
              <a:t>Value</a:t>
            </a:r>
            <a:r>
              <a:rPr lang="en-US" sz="22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It ensures Statically Determinate Support by providing reliable force data for a strong, easy to level bed.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7" y="1191547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D1294FB-4FB1-B9A9-3F30-6F51342C6D00}"/>
              </a:ext>
            </a:extLst>
          </p:cNvPr>
          <p:cNvSpPr txBox="1">
            <a:spLocks/>
          </p:cNvSpPr>
          <p:nvPr/>
        </p:nvSpPr>
        <p:spPr>
          <a:xfrm>
            <a:off x="2932837" y="6538183"/>
            <a:ext cx="6322142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/>
          </p:cNvSpPr>
          <p:nvPr/>
        </p:nvSpPr>
        <p:spPr>
          <a:xfrm>
            <a:off x="2951498" y="6522998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Chawla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7856376" y="6356349"/>
            <a:ext cx="4254662" cy="706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lang="en-GB" sz="14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/>
          </p:cNvSpPr>
          <p:nvPr/>
        </p:nvSpPr>
        <p:spPr>
          <a:xfrm>
            <a:off x="-1636053" y="655336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14/10/2024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1626ED2-50EF-0EA0-4FD1-2F38EF986416}"/>
              </a:ext>
            </a:extLst>
          </p:cNvPr>
          <p:cNvSpPr txBox="1">
            <a:spLocks/>
          </p:cNvSpPr>
          <p:nvPr/>
        </p:nvSpPr>
        <p:spPr>
          <a:xfrm>
            <a:off x="2185893" y="6479647"/>
            <a:ext cx="324042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400" dirty="0">
                <a:solidFill>
                  <a:prstClr val="white"/>
                </a:solidFill>
                <a:latin typeface="Apto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84417" y="365126"/>
            <a:ext cx="11076212" cy="88454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Accurate Loads: From Input to Design Check</a:t>
            </a:r>
            <a:endParaRPr lang="en-IN" altLang="en-US" sz="4000" b="1" dirty="0"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7" y="1112891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3ABF913-698A-64B2-AFD2-74D4242348EB}"/>
              </a:ext>
            </a:extLst>
          </p:cNvPr>
          <p:cNvSpPr txBox="1">
            <a:spLocks/>
          </p:cNvSpPr>
          <p:nvPr/>
        </p:nvSpPr>
        <p:spPr>
          <a:xfrm>
            <a:off x="2932837" y="6538183"/>
            <a:ext cx="6322142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12358" y="60974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 action="ppaction://hlinksldjump"/>
              </a:rPr>
              <a:t>[3]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/>
          </p:cNvSpPr>
          <p:nvPr/>
        </p:nvSpPr>
        <p:spPr>
          <a:xfrm>
            <a:off x="2951498" y="6522998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Chawla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7763069" y="6356349"/>
            <a:ext cx="4273421" cy="762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lang="en-GB" sz="14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/>
          </p:cNvSpPr>
          <p:nvPr/>
        </p:nvSpPr>
        <p:spPr>
          <a:xfrm>
            <a:off x="-1636053" y="655336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14/10/2024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1626ED2-50EF-0EA0-4FD1-2F38EF986416}"/>
              </a:ext>
            </a:extLst>
          </p:cNvPr>
          <p:cNvSpPr txBox="1">
            <a:spLocks/>
          </p:cNvSpPr>
          <p:nvPr/>
        </p:nvSpPr>
        <p:spPr>
          <a:xfrm>
            <a:off x="2185893" y="6479647"/>
            <a:ext cx="324042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400" dirty="0">
                <a:solidFill>
                  <a:prstClr val="white"/>
                </a:solidFill>
                <a:latin typeface="Aptos"/>
              </a:rPr>
              <a:t>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42FB4-97F5-419F-3D96-E81DEC1D2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342" y="1474112"/>
            <a:ext cx="8554041" cy="437541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253707A-4B70-F617-8B3E-0A8AE1FA5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417" y="1459159"/>
            <a:ext cx="2927377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Quick 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Enter rotor forces → get bed support reactions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Method: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Uses static equations (ΣF = 0, ΣM = 0) for load transfer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Design Use: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Helps check torque-arm strength and main-bearing sizing.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7" y="1368523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7649" y="626552"/>
            <a:ext cx="11692518" cy="89882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Yaw Bearing Diameter Estimation   </a:t>
            </a:r>
            <a:endParaRPr lang="de-DE" sz="4000" b="1" dirty="0">
              <a:cs typeface="Times New Roman" panose="02020603050405020304" pitchFamily="18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7668C50-B0D0-62B9-849E-8EB43C8CBF64}"/>
              </a:ext>
            </a:extLst>
          </p:cNvPr>
          <p:cNvSpPr txBox="1">
            <a:spLocks/>
          </p:cNvSpPr>
          <p:nvPr/>
        </p:nvSpPr>
        <p:spPr>
          <a:xfrm>
            <a:off x="2932837" y="6538183"/>
            <a:ext cx="6322142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/>
          </p:cNvSpPr>
          <p:nvPr/>
        </p:nvSpPr>
        <p:spPr>
          <a:xfrm>
            <a:off x="2951498" y="6522998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Times New Roman" panose="02020603050405020304" pitchFamily="18" charset="0"/>
              </a:rPr>
              <a:t>Chawla</a:t>
            </a:r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7921691" y="6513969"/>
            <a:ext cx="4268220" cy="428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lang="en-GB" sz="14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/>
          </p:cNvSpPr>
          <p:nvPr/>
        </p:nvSpPr>
        <p:spPr>
          <a:xfrm>
            <a:off x="-1636053" y="655336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14/10/2024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1626ED2-50EF-0EA0-4FD1-2F38EF98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85893" y="6479647"/>
            <a:ext cx="324042" cy="46233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D2BC5-C1C7-EF85-CE52-9183442E8BA4}"/>
              </a:ext>
            </a:extLst>
          </p:cNvPr>
          <p:cNvSpPr txBox="1"/>
          <p:nvPr/>
        </p:nvSpPr>
        <p:spPr>
          <a:xfrm>
            <a:off x="809069" y="1530701"/>
            <a:ext cx="1056967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/>
              <a:t>Yaw Bearing Diameter:</a:t>
            </a:r>
            <a:br>
              <a:rPr lang="en-GB" sz="2000" b="1" dirty="0"/>
            </a:br>
            <a:endParaRPr lang="en-GB" sz="2000" b="1" dirty="0"/>
          </a:p>
          <a:p>
            <a:r>
              <a:rPr lang="en-GB" sz="2000" dirty="0"/>
              <a:t>Influencing with tower top diameter. In contact with the “tower team”, the top diameter is likely to be around 3.5m.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E7742B-7713-96C4-00C6-60F1CDBA1C17}"/>
                  </a:ext>
                </a:extLst>
              </p:cNvPr>
              <p:cNvSpPr txBox="1"/>
              <p:nvPr/>
            </p:nvSpPr>
            <p:spPr>
              <a:xfrm>
                <a:off x="2932837" y="2748818"/>
                <a:ext cx="5919020" cy="2737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000" i="1" smtClean="0"/>
                          </m:ctrlPr>
                        </m:fPr>
                        <m:num>
                          <m:sSub>
                            <m:sSubPr>
                              <m:ctrlPr>
                                <a:rPr lang="ar-AE" sz="2000" i="1"/>
                              </m:ctrlPr>
                            </m:sSubPr>
                            <m:e>
                              <m:r>
                                <a:rPr lang="ar-AE" sz="2000" i="1"/>
                                <m:t>𝐷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 b="0" i="1"/>
                                <m:t>tower</m:t>
                              </m:r>
                              <m:r>
                                <m:rPr>
                                  <m:nor/>
                                </m:rPr>
                                <a:rPr lang="en-US" sz="2000" b="0" i="1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 b="0" i="1"/>
                                <m:t>Syria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2000" b="0" i="1"/>
                              </m:ctrlPr>
                            </m:sSubPr>
                            <m:e>
                              <m:r>
                                <a:rPr lang="ar-AE" sz="2000" b="0" i="1"/>
                                <m:t>𝐷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 b="0" i="1"/>
                                <m:t>tower</m:t>
                              </m:r>
                              <m:r>
                                <m:rPr>
                                  <m:nor/>
                                </m:rPr>
                                <a:rPr lang="en-US" sz="2000" b="0" i="1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 b="0" i="1"/>
                                <m:t>Shakti</m:t>
                              </m:r>
                            </m:sub>
                          </m:sSub>
                        </m:den>
                      </m:f>
                      <m:r>
                        <a:rPr lang="ar-AE" sz="2000" b="0" i="0"/>
                        <m:t>=</m:t>
                      </m:r>
                      <m:f>
                        <m:fPr>
                          <m:ctrlPr>
                            <a:rPr lang="ar-AE" sz="2000" b="0" i="1"/>
                          </m:ctrlPr>
                        </m:fPr>
                        <m:num>
                          <m:sSub>
                            <m:sSubPr>
                              <m:ctrlPr>
                                <a:rPr lang="ar-AE" sz="2000" b="0" i="1"/>
                              </m:ctrlPr>
                            </m:sSubPr>
                            <m:e>
                              <m:r>
                                <a:rPr lang="ar-AE" sz="2000" b="0" i="1"/>
                                <m:t>𝐷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 b="0" i="1"/>
                                <m:t>rotor</m:t>
                              </m:r>
                              <m:r>
                                <m:rPr>
                                  <m:nor/>
                                </m:rPr>
                                <a:rPr lang="en-US" sz="2000" b="0" i="1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 b="0" i="1"/>
                                <m:t>Syria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2000" b="0" i="1"/>
                              </m:ctrlPr>
                            </m:sSubPr>
                            <m:e>
                              <m:r>
                                <a:rPr lang="ar-AE" sz="2000" b="0" i="1"/>
                                <m:t>𝐷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 b="0" i="1"/>
                                <m:t>rotor</m:t>
                              </m:r>
                              <m:r>
                                <m:rPr>
                                  <m:nor/>
                                </m:rPr>
                                <a:rPr lang="en-US" sz="2000" b="0" i="1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 b="0" i="1"/>
                                <m:t>Shakti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000" b="0" dirty="0"/>
              </a:p>
              <a:p>
                <a:pPr>
                  <a:buNone/>
                </a:pPr>
                <a:endParaRPr lang="ar-AE" sz="2000" b="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/>
                          </m:ctrlPr>
                        </m:sSubPr>
                        <m:e>
                          <m:r>
                            <a:rPr lang="ar-AE" sz="2000" i="1"/>
                            <m:t>𝐷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1"/>
                            <m:t>tower</m:t>
                          </m:r>
                          <m:r>
                            <m:rPr>
                              <m:nor/>
                            </m:rPr>
                            <a:rPr lang="en-US" sz="2000" b="0" i="1"/>
                            <m:t>,</m:t>
                          </m:r>
                          <m:r>
                            <m:rPr>
                              <m:nor/>
                            </m:rPr>
                            <a:rPr lang="en-US" sz="2000" b="0" i="1"/>
                            <m:t>Syria</m:t>
                          </m:r>
                        </m:sub>
                      </m:sSub>
                      <m:r>
                        <a:rPr lang="ar-AE" sz="2000" b="0" i="0"/>
                        <m:t>=</m:t>
                      </m:r>
                      <m:sSub>
                        <m:sSubPr>
                          <m:ctrlPr>
                            <a:rPr lang="ar-AE" sz="2000" b="0" i="1"/>
                          </m:ctrlPr>
                        </m:sSubPr>
                        <m:e>
                          <m:r>
                            <a:rPr lang="ar-AE" sz="2000" b="0" i="1"/>
                            <m:t>𝐷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1"/>
                            <m:t>tower</m:t>
                          </m:r>
                          <m:r>
                            <m:rPr>
                              <m:nor/>
                            </m:rPr>
                            <a:rPr lang="en-US" sz="2000" b="0" i="1"/>
                            <m:t>,</m:t>
                          </m:r>
                          <m:r>
                            <m:rPr>
                              <m:nor/>
                            </m:rPr>
                            <a:rPr lang="en-US" sz="2000" b="0" i="1"/>
                            <m:t>Shakti</m:t>
                          </m:r>
                        </m:sub>
                      </m:sSub>
                      <m:r>
                        <a:rPr lang="ar-AE" sz="2000" b="0" i="0"/>
                        <m:t>×</m:t>
                      </m:r>
                      <m:f>
                        <m:fPr>
                          <m:ctrlPr>
                            <a:rPr lang="ar-AE" sz="2000" b="0" i="1"/>
                          </m:ctrlPr>
                        </m:fPr>
                        <m:num>
                          <m:sSub>
                            <m:sSubPr>
                              <m:ctrlPr>
                                <a:rPr lang="ar-AE" sz="2000" b="0" i="1"/>
                              </m:ctrlPr>
                            </m:sSubPr>
                            <m:e>
                              <m:r>
                                <a:rPr lang="ar-AE" sz="2000" b="0" i="1"/>
                                <m:t>𝐷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 b="0" i="1"/>
                                <m:t>rotor</m:t>
                              </m:r>
                              <m:r>
                                <m:rPr>
                                  <m:nor/>
                                </m:rPr>
                                <a:rPr lang="en-US" sz="2000" b="0" i="1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 b="0" i="1"/>
                                <m:t>Syria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2000" b="0" i="1"/>
                              </m:ctrlPr>
                            </m:sSubPr>
                            <m:e>
                              <m:r>
                                <a:rPr lang="ar-AE" sz="2000" b="0" i="1"/>
                                <m:t>𝐷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 b="0" i="1"/>
                                <m:t>rotor</m:t>
                              </m:r>
                              <m:r>
                                <m:rPr>
                                  <m:nor/>
                                </m:rPr>
                                <a:rPr lang="en-US" sz="2000" b="0" i="1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 b="0" i="1"/>
                                <m:t>Shakti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000" b="0" dirty="0"/>
              </a:p>
              <a:p>
                <a:pPr>
                  <a:buNone/>
                </a:pPr>
                <a:endParaRPr lang="ar-AE" sz="2000" b="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/>
                          </m:ctrlPr>
                        </m:sSubPr>
                        <m:e>
                          <m:r>
                            <a:rPr lang="ar-AE" sz="2000" i="1"/>
                            <m:t>𝐷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1"/>
                            <m:t>tower</m:t>
                          </m:r>
                          <m:r>
                            <m:rPr>
                              <m:nor/>
                            </m:rPr>
                            <a:rPr lang="en-US" sz="2000" b="0" i="1"/>
                            <m:t>,</m:t>
                          </m:r>
                          <m:r>
                            <m:rPr>
                              <m:nor/>
                            </m:rPr>
                            <a:rPr lang="en-US" sz="2000" b="0" i="1"/>
                            <m:t>Syria</m:t>
                          </m:r>
                        </m:sub>
                      </m:sSub>
                      <m:r>
                        <a:rPr lang="ar-AE" sz="2000" b="0" i="0"/>
                        <m:t>=</m:t>
                      </m:r>
                      <m:r>
                        <a:rPr lang="ar-AE" sz="2000" b="0" i="0"/>
                        <m:t>4</m:t>
                      </m:r>
                      <m:r>
                        <a:rPr lang="ar-AE" sz="2000" b="0" i="0"/>
                        <m:t>.</m:t>
                      </m:r>
                      <m:r>
                        <a:rPr lang="ar-AE" sz="2000" b="0" i="0"/>
                        <m:t>045</m:t>
                      </m:r>
                      <m:r>
                        <m:rPr>
                          <m:nor/>
                        </m:rPr>
                        <a:rPr lang="ar-AE" sz="2000" b="0" i="1"/>
                        <m:t> </m:t>
                      </m:r>
                      <m:r>
                        <m:rPr>
                          <m:nor/>
                        </m:rPr>
                        <a:rPr lang="en-US" sz="2000" b="0" i="1"/>
                        <m:t>m</m:t>
                      </m:r>
                      <m:r>
                        <a:rPr lang="en-US" sz="2000" b="0" i="0"/>
                        <m:t>×</m:t>
                      </m:r>
                      <m:f>
                        <m:fPr>
                          <m:ctrlPr>
                            <a:rPr lang="ar-AE" sz="2000" b="0" i="1"/>
                          </m:ctrlPr>
                        </m:fPr>
                        <m:num>
                          <m:r>
                            <a:rPr lang="ar-AE" sz="2000" b="0" i="0"/>
                            <m:t>160</m:t>
                          </m:r>
                        </m:num>
                        <m:den>
                          <m:r>
                            <a:rPr lang="ar-AE" sz="2000" b="0" i="0"/>
                            <m:t>178</m:t>
                          </m:r>
                        </m:den>
                      </m:f>
                      <m:r>
                        <a:rPr lang="ar-AE" sz="2000" b="0" i="0"/>
                        <m:t>=</m:t>
                      </m:r>
                      <m:r>
                        <a:rPr lang="ar-AE" sz="2000" b="0" i="0"/>
                        <m:t>3</m:t>
                      </m:r>
                      <m:r>
                        <a:rPr lang="ar-AE" sz="2000" b="0" i="0"/>
                        <m:t>.</m:t>
                      </m:r>
                      <m:r>
                        <a:rPr lang="ar-AE" sz="2000" b="0" i="0"/>
                        <m:t>64</m:t>
                      </m:r>
                      <m:r>
                        <m:rPr>
                          <m:nor/>
                        </m:rPr>
                        <a:rPr lang="ar-AE" sz="2000" b="0" i="1"/>
                        <m:t> </m:t>
                      </m:r>
                      <m:r>
                        <m:rPr>
                          <m:nor/>
                        </m:rPr>
                        <a:rPr lang="en-US" sz="2000" b="0" i="1"/>
                        <m:t>m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E7742B-7713-96C4-00C6-60F1CDBA1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837" y="2748818"/>
                <a:ext cx="5919020" cy="2737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A20B56C-9605-744F-C173-D7F3F23D2585}"/>
              </a:ext>
            </a:extLst>
          </p:cNvPr>
          <p:cNvSpPr txBox="1"/>
          <p:nvPr/>
        </p:nvSpPr>
        <p:spPr>
          <a:xfrm>
            <a:off x="678427" y="5687784"/>
            <a:ext cx="112617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Geometric scaling: </a:t>
            </a:r>
            <a:r>
              <a:rPr lang="en-GB" sz="2000" dirty="0"/>
              <a:t>Final yaw bearing diameter must be verified by yaw-moment and contact-load calculations or supplier data, verification from Prof.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743</Words>
  <Application>Microsoft Office PowerPoint</Application>
  <PresentationFormat>Widescreen</PresentationFormat>
  <Paragraphs>109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Roboto</vt:lpstr>
      <vt:lpstr>Times New Roman</vt:lpstr>
      <vt:lpstr>Office Theme</vt:lpstr>
      <vt:lpstr>Custom Design</vt:lpstr>
      <vt:lpstr>1_Office Theme</vt:lpstr>
      <vt:lpstr>Weekly report: Machine Bed &amp; Yaw System</vt:lpstr>
      <vt:lpstr>Contents</vt:lpstr>
      <vt:lpstr>3-Point Suspension Example Optimus-92</vt:lpstr>
      <vt:lpstr>Design Requirement for Bed Plate with 3-point Suspension</vt:lpstr>
      <vt:lpstr>Study Models For Bed plate - Optimus 92 LE with Hybrid Str.</vt:lpstr>
      <vt:lpstr>The Free Body Diagram</vt:lpstr>
      <vt:lpstr>The Objective &amp; Scope of the Load Transfer Tool</vt:lpstr>
      <vt:lpstr>Accurate Loads: From Input to Design Check</vt:lpstr>
      <vt:lpstr>Yaw Bearing Diameter Estimation 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Shoukat Abbas</cp:lastModifiedBy>
  <cp:revision>89</cp:revision>
  <dcterms:created xsi:type="dcterms:W3CDTF">2025-07-21T09:11:31Z</dcterms:created>
  <dcterms:modified xsi:type="dcterms:W3CDTF">2025-10-13T08:48:08Z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c3a4f3ba5b544a418a989f76cb567e0b</vt:lpwstr>
  </property>
</Properties>
</file>