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9" r:id="rId4"/>
    <p:sldId id="261" r:id="rId5"/>
    <p:sldId id="268" r:id="rId6"/>
    <p:sldId id="263" r:id="rId7"/>
    <p:sldId id="270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</p14:sldIdLst>
        </p14:section>
        <p14:section name="bibliography" id="{2ECB0A3B-7D16-4F98-AD6A-5308DF7BF078}">
          <p14:sldIdLst>
            <p14:sldId id="268"/>
            <p14:sldId id="263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1" autoAdjust="0"/>
  </p:normalViewPr>
  <p:slideViewPr>
    <p:cSldViewPr snapToGrid="0">
      <p:cViewPr varScale="1">
        <p:scale>
          <a:sx n="82" d="100"/>
          <a:sy n="82" d="100"/>
        </p:scale>
        <p:origin x="6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a.blob.core.windows.net/assets/773bd056-f289-4c63-b689-8f88fe3e82f9/KarnatakaPSTWorkshopReport.pdf" TargetMode="External"/><Relationship Id="rId3" Type="http://schemas.openxmlformats.org/officeDocument/2006/relationships/hyperlink" Target="https://bslbatt.com/blogs/lithium-battery-price-2025-current-costs-trends-and-changes/" TargetMode="External"/><Relationship Id="rId7" Type="http://schemas.openxmlformats.org/officeDocument/2006/relationships/hyperlink" Target="https://arxiv.org/pdf/1903.12029" TargetMode="External"/><Relationship Id="rId2" Type="http://schemas.openxmlformats.org/officeDocument/2006/relationships/hyperlink" Target="https://www.battery.associates/post/state-of-art-of-flow-batteries-a-brief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ea.org/energy-system/electricity/grid-scale-storage" TargetMode="External"/><Relationship Id="rId5" Type="http://schemas.openxmlformats.org/officeDocument/2006/relationships/hyperlink" Target="https://www.irena.org/publications/2017/Oct/Electricity-storage-and-renewables-costs-and-markets" TargetMode="External"/><Relationship Id="rId4" Type="http://schemas.openxmlformats.org/officeDocument/2006/relationships/hyperlink" Target="https://www.sciencedirect.com/science/article/pii/S03062619240033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</a:t>
            </a:r>
            <a:r>
              <a:rPr lang="en-US" altLang="it-IT" sz="4000" dirty="0"/>
              <a:t>Storage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3rd week – 4th Presentation</a:t>
            </a:r>
          </a:p>
          <a:p>
            <a:r>
              <a:rPr lang="it-IT" sz="2000" dirty="0"/>
              <a:t>Date: </a:t>
            </a:r>
            <a:r>
              <a:rPr lang="en-US" altLang="it-IT" sz="2000" dirty="0"/>
              <a:t>14</a:t>
            </a:r>
            <a:r>
              <a:rPr lang="it-IT" sz="2000" dirty="0"/>
              <a:t>/</a:t>
            </a:r>
            <a:r>
              <a:rPr lang="en-US" altLang="it-IT" sz="2000" dirty="0"/>
              <a:t>10</a:t>
            </a:r>
            <a:r>
              <a:rPr lang="it-IT" sz="2000" dirty="0"/>
              <a:t>/2025</a:t>
            </a:r>
          </a:p>
          <a:p>
            <a:r>
              <a:rPr lang="it-IT" sz="2000" dirty="0"/>
              <a:t>Supervisor: Dr. </a:t>
            </a:r>
            <a:r>
              <a:rPr lang="en-US" sz="2000" dirty="0"/>
              <a:t>Laurence </a:t>
            </a:r>
            <a:r>
              <a:rPr lang="en-US" sz="2000" dirty="0" err="1"/>
              <a:t>Alhrshy</a:t>
            </a:r>
            <a:endParaRPr lang="en-GB" sz="2000" dirty="0"/>
          </a:p>
        </p:txBody>
      </p:sp>
      <p:pic>
        <p:nvPicPr>
          <p:cNvPr id="8" name="Picture 8" descr="Hochschule Flensburg (Fachhochschule)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454216" y="4609664"/>
            <a:ext cx="7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  <a:r>
              <a:rPr lang="en-US" altLang="de-DE" dirty="0"/>
              <a:t>Mohamed Ahmed</a:t>
            </a:r>
          </a:p>
        </p:txBody>
      </p:sp>
      <p:sp>
        <p:nvSpPr>
          <p:cNvPr id="34" name="Free-form: Shape 13"/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/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/>
          <p:cNvSpPr/>
          <p:nvPr/>
        </p:nvSpPr>
        <p:spPr>
          <a:xfrm>
            <a:off x="31410" y="593517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98" y="5340555"/>
            <a:ext cx="1753782" cy="13136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77213" y="6492562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FCE8-EF93-48B0-95EA-1F9F67723918}"/>
              </a:ext>
            </a:extLst>
          </p:cNvPr>
          <p:cNvSpPr txBox="1"/>
          <p:nvPr/>
        </p:nvSpPr>
        <p:spPr>
          <a:xfrm>
            <a:off x="5161802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A6CAA-7823-4F1A-AE1C-88CB68B3CCCC}"/>
              </a:ext>
            </a:extLst>
          </p:cNvPr>
          <p:cNvSpPr txBox="1"/>
          <p:nvPr/>
        </p:nvSpPr>
        <p:spPr>
          <a:xfrm>
            <a:off x="1029979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>
                <a:solidFill>
                  <a:schemeClr val="bg1"/>
                </a:solidFill>
              </a:rPr>
              <a:t>14</a:t>
            </a:r>
            <a:r>
              <a:rPr lang="it-IT" sz="1200" dirty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D30F76-FDAD-4288-976D-3F685D885B13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42900" y="1937764"/>
            <a:ext cx="1121898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FF0000"/>
                </a:solidFill>
              </a:rPr>
              <a:t>Content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br>
              <a:rPr lang="ar-EG" dirty="0"/>
            </a:b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Applications for Wind Energy Storage in </a:t>
            </a:r>
            <a:r>
              <a:rPr lang="en-US" b="1" dirty="0"/>
              <a:t>Syria</a:t>
            </a:r>
            <a:endParaRPr lang="ar-EG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Battery</a:t>
            </a:r>
            <a:endParaRPr lang="ar-EG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Technical</a:t>
            </a:r>
            <a:r>
              <a:rPr lang="ar-EG" b="1" dirty="0"/>
              <a:t> </a:t>
            </a:r>
            <a:r>
              <a:rPr lang="en-US" b="1" dirty="0"/>
              <a:t>Performance</a:t>
            </a:r>
            <a:endParaRPr lang="ar-EG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References</a:t>
            </a:r>
            <a:endParaRPr lang="ar-EG" b="1" dirty="0"/>
          </a:p>
          <a:p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536577"/>
            <a:ext cx="11218984" cy="712728"/>
          </a:xfrm>
        </p:spPr>
        <p:txBody>
          <a:bodyPr>
            <a:noAutofit/>
          </a:bodyPr>
          <a:lstStyle/>
          <a:p>
            <a:r>
              <a:rPr lang="en-US" sz="3200" dirty="0"/>
              <a:t>Battery Technologies for Large-Scale Energy Storage</a:t>
            </a:r>
            <a:endParaRPr lang="de-DE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30" y="1440399"/>
            <a:ext cx="6668430" cy="4648372"/>
          </a:xfrm>
          <a:prstGeom prst="rect">
            <a:avLst/>
          </a:prstGeom>
        </p:spPr>
      </p:pic>
      <p:sp>
        <p:nvSpPr>
          <p:cNvPr id="12" name="Rechteck 17">
            <a:extLst>
              <a:ext uri="{FF2B5EF4-FFF2-40B4-BE49-F238E27FC236}">
                <a16:creationId xmlns:a16="http://schemas.microsoft.com/office/drawing/2014/main" id="{2FBCDAFE-4D98-428B-8F57-9039DD27B3A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4DD1397-8DA7-474E-A6A4-7131528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47376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9D998-FF29-4CD6-AB30-6C31330F3315}"/>
              </a:ext>
            </a:extLst>
          </p:cNvPr>
          <p:cNvSpPr txBox="1"/>
          <p:nvPr/>
        </p:nvSpPr>
        <p:spPr>
          <a:xfrm>
            <a:off x="5161802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ACAF5-6B4F-4830-9B1D-8EA58256C9BC}"/>
              </a:ext>
            </a:extLst>
          </p:cNvPr>
          <p:cNvSpPr txBox="1"/>
          <p:nvPr/>
        </p:nvSpPr>
        <p:spPr>
          <a:xfrm>
            <a:off x="1029979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>
                <a:solidFill>
                  <a:schemeClr val="bg1"/>
                </a:solidFill>
              </a:rPr>
              <a:t>14</a:t>
            </a:r>
            <a:r>
              <a:rPr lang="it-IT" sz="1200" dirty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773F-1CB7-47BF-9276-428AC50C3F96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7" y="502853"/>
            <a:ext cx="3788645" cy="712728"/>
          </a:xfrm>
        </p:spPr>
        <p:txBody>
          <a:bodyPr>
            <a:normAutofit/>
          </a:bodyPr>
          <a:lstStyle/>
          <a:p>
            <a:r>
              <a:rPr lang="de-DE" dirty="0"/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526" y="1293111"/>
            <a:ext cx="109087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2400" dirty="0"/>
              <a:t>Today I will present our topic about energy storage systems, focusing on Lithium-ion batteries as a key solution for integrating renewable energy especially wind power into the grid.</a:t>
            </a:r>
            <a:br>
              <a:rPr lang="en-GB" sz="2400" dirty="0"/>
            </a:br>
            <a:r>
              <a:rPr lang="en-GB" sz="2400" dirty="0"/>
              <a:t>As we know, wind energy generation is variable and depends on weather conditions. Therefore, energy storage plays a vital role in stabilizing power supply, improving reliability, and reducing curtailment losses.</a:t>
            </a:r>
            <a:endParaRPr lang="ar-EG" sz="2400" dirty="0"/>
          </a:p>
          <a:p>
            <a:endParaRPr lang="ar-EG" sz="2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2400" dirty="0"/>
              <a:t>In this presentation, I will explain the lifecycle, reliability, capacity, cost, payback, and safety factors of Lithium-ion batteries and why they are currently the most suitable technology for wind energy storage systems.</a:t>
            </a:r>
            <a:endParaRPr lang="ar-EG" sz="2400" dirty="0"/>
          </a:p>
        </p:txBody>
      </p:sp>
      <p:sp>
        <p:nvSpPr>
          <p:cNvPr id="12" name="Rechteck 17">
            <a:extLst>
              <a:ext uri="{FF2B5EF4-FFF2-40B4-BE49-F238E27FC236}">
                <a16:creationId xmlns:a16="http://schemas.microsoft.com/office/drawing/2014/main" id="{772CF150-063D-43E4-8507-C120AFF0500B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C0B079-3D85-4669-AED2-43A2BB1F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47376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52A36-7009-4B5F-8011-53C8E8750DCC}"/>
              </a:ext>
            </a:extLst>
          </p:cNvPr>
          <p:cNvSpPr txBox="1"/>
          <p:nvPr/>
        </p:nvSpPr>
        <p:spPr>
          <a:xfrm>
            <a:off x="5161802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A1AE7-CC82-44D3-8FC7-877234F391EE}"/>
              </a:ext>
            </a:extLst>
          </p:cNvPr>
          <p:cNvSpPr txBox="1"/>
          <p:nvPr/>
        </p:nvSpPr>
        <p:spPr>
          <a:xfrm>
            <a:off x="1029979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>
                <a:solidFill>
                  <a:schemeClr val="bg1"/>
                </a:solidFill>
              </a:rPr>
              <a:t>14</a:t>
            </a:r>
            <a:r>
              <a:rPr lang="it-IT" sz="1200" dirty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43BA0-BD5C-4168-A089-F004737C2972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• Peak Shaving and Load Balancing: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Wind energy generation is intermittent, with higher output during </a:t>
            </a:r>
            <a:r>
              <a:rPr lang="en-GB" dirty="0" err="1"/>
              <a:t>nighttime</a:t>
            </a:r>
            <a:r>
              <a:rPr lang="en-GB" dirty="0"/>
              <a:t> and monsoons. Li-ion batteries can store excess energy and release it during high-demand periods.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• Frequency Regulation: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Syria</a:t>
            </a:r>
            <a:r>
              <a:rPr lang="en-GB" dirty="0"/>
              <a:t>'s grid stability is a concern. Li-ion batteries can provide near-instantaneous power to stabilize the grid frequency.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• Integration with Wind-Solar Hybrid Projects.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2205" y="290337"/>
            <a:ext cx="1003669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Applications for Wind Energy Storage in </a:t>
            </a:r>
            <a:r>
              <a:rPr lang="en-US" sz="4400" dirty="0"/>
              <a:t>Syria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>
            <a:extLst>
              <a:ext uri="{FF2B5EF4-FFF2-40B4-BE49-F238E27FC236}">
                <a16:creationId xmlns:a16="http://schemas.microsoft.com/office/drawing/2014/main" id="{7C8038D9-004A-477F-8F7A-402E3C24276E}"/>
              </a:ext>
            </a:extLst>
          </p:cNvPr>
          <p:cNvSpPr/>
          <p:nvPr/>
        </p:nvSpPr>
        <p:spPr>
          <a:xfrm>
            <a:off x="-7747" y="6580056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2E766B-53D2-4062-AE5B-91E9F28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621929"/>
            <a:ext cx="438631" cy="25883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D766E-DDA3-420E-91AA-4E3EC192C762}"/>
              </a:ext>
            </a:extLst>
          </p:cNvPr>
          <p:cNvSpPr txBox="1"/>
          <p:nvPr/>
        </p:nvSpPr>
        <p:spPr>
          <a:xfrm>
            <a:off x="5161802" y="659776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7C11A-ED97-4572-939D-DDAF1A1EC20C}"/>
              </a:ext>
            </a:extLst>
          </p:cNvPr>
          <p:cNvSpPr txBox="1"/>
          <p:nvPr/>
        </p:nvSpPr>
        <p:spPr>
          <a:xfrm>
            <a:off x="1029979" y="6594768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>
                <a:solidFill>
                  <a:schemeClr val="bg1"/>
                </a:solidFill>
              </a:rPr>
              <a:t>14</a:t>
            </a:r>
            <a:r>
              <a:rPr lang="it-IT" sz="1200" dirty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8DFA-3F34-4F5B-A698-890F81F30134}"/>
              </a:ext>
            </a:extLst>
          </p:cNvPr>
          <p:cNvSpPr txBox="1"/>
          <p:nvPr/>
        </p:nvSpPr>
        <p:spPr>
          <a:xfrm>
            <a:off x="9172575" y="6584089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4486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8964" y="473597"/>
            <a:ext cx="5674011" cy="712728"/>
          </a:xfrm>
        </p:spPr>
        <p:txBody>
          <a:bodyPr>
            <a:normAutofit/>
          </a:bodyPr>
          <a:lstStyle/>
          <a:p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Battery</a:t>
            </a: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F1C11BC-CA92-4BF3-81E8-26FB4C1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88" y="1539381"/>
            <a:ext cx="9001503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b="1" dirty="0"/>
              <a:t>Battery Type - </a:t>
            </a:r>
            <a:r>
              <a:rPr lang="en-US" sz="2400" b="1" dirty="0"/>
              <a:t>Why Lithium-Ion is the Preferred Choice?</a:t>
            </a:r>
            <a:endParaRPr kumimoji="0" lang="ar-EG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High Energy Density:</a:t>
            </a:r>
            <a:br>
              <a:rPr lang="en-US" altLang="en-US" sz="2000" b="1" dirty="0"/>
            </a:br>
            <a:r>
              <a:rPr lang="ar-EG" altLang="en-US" sz="2000" b="1" dirty="0"/>
              <a:t>   </a:t>
            </a:r>
            <a:r>
              <a:rPr lang="en-US" altLang="en-US" dirty="0"/>
              <a:t>Can store large amounts of energy in a compact size — ideal for space-limited installations.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High Efficiency:</a:t>
            </a:r>
            <a:br>
              <a:rPr lang="en-US" altLang="en-US" sz="2000" b="1" dirty="0"/>
            </a:br>
            <a:r>
              <a:rPr lang="ar-EG" altLang="en-US" sz="2000" b="1" dirty="0"/>
              <a:t>  </a:t>
            </a:r>
            <a:r>
              <a:rPr lang="en-US" altLang="en-US" dirty="0"/>
              <a:t>Round-trip efficiency of 90–95%, minimizing energy loss during charge/discharge.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Fast Response Time:</a:t>
            </a:r>
            <a:br>
              <a:rPr lang="en-US" altLang="en-US" sz="2000" b="1" dirty="0"/>
            </a:br>
            <a:r>
              <a:rPr lang="ar-EG" altLang="en-US" sz="2000" b="1" dirty="0"/>
              <a:t>  </a:t>
            </a:r>
            <a:r>
              <a:rPr lang="en-US" altLang="en-US" dirty="0"/>
              <a:t>Provides instantaneous power — perfect for grid stabilization and frequency regulation.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Long Cycle Life:</a:t>
            </a:r>
            <a:br>
              <a:rPr lang="en-US" altLang="en-US" sz="2000" b="1" dirty="0"/>
            </a:br>
            <a:r>
              <a:rPr lang="ar-EG" altLang="en-US" sz="2000" b="1" dirty="0"/>
              <a:t>  </a:t>
            </a:r>
            <a:r>
              <a:rPr lang="en-US" altLang="en-US" dirty="0"/>
              <a:t>Typically 2,000–5,000 charge cycles, ensuring long-term performance and cost-effectiveness.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Low Self-Discharge:</a:t>
            </a:r>
            <a:br>
              <a:rPr lang="en-US" altLang="en-US" sz="2000" b="1" dirty="0"/>
            </a:br>
            <a:r>
              <a:rPr lang="ar-EG" altLang="en-US" sz="2000" b="1" dirty="0"/>
              <a:t>  </a:t>
            </a:r>
            <a:r>
              <a:rPr lang="en-US" altLang="en-US" dirty="0"/>
              <a:t>Maintains stored energy effectively during idle periods.</a:t>
            </a:r>
            <a:endParaRPr lang="en-US" altLang="en-US" sz="2000" dirty="0"/>
          </a:p>
        </p:txBody>
      </p:sp>
      <p:sp>
        <p:nvSpPr>
          <p:cNvPr id="13" name="Rechteck 17">
            <a:extLst>
              <a:ext uri="{FF2B5EF4-FFF2-40B4-BE49-F238E27FC236}">
                <a16:creationId xmlns:a16="http://schemas.microsoft.com/office/drawing/2014/main" id="{10B039EF-1CCB-4AD2-8E08-271490AFF06A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90973-D516-42CE-83E0-079F6AE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2676D-39BA-46C4-BCDF-85D7474FA790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93FFD-0A62-440F-BD59-D1E5F01B1959}"/>
              </a:ext>
            </a:extLst>
          </p:cNvPr>
          <p:cNvSpPr txBox="1"/>
          <p:nvPr/>
        </p:nvSpPr>
        <p:spPr>
          <a:xfrm>
            <a:off x="1037726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>
                <a:solidFill>
                  <a:schemeClr val="bg1"/>
                </a:solidFill>
              </a:rPr>
              <a:t>14</a:t>
            </a:r>
            <a:r>
              <a:rPr lang="it-IT" sz="1200" dirty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4124-E230-43D1-8036-9B21CF0FFAE8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20176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9471" y="526401"/>
            <a:ext cx="11693003" cy="645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Technical</a:t>
            </a:r>
            <a:r>
              <a:rPr lang="ar-EG" b="1" dirty="0"/>
              <a:t> </a:t>
            </a:r>
            <a:r>
              <a:rPr lang="en-US" b="1" dirty="0"/>
              <a:t>Performance</a:t>
            </a:r>
            <a:endParaRPr lang="de-DE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F1C11BC-CA92-4BF3-81E8-26FB4C1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87" y="1851140"/>
            <a:ext cx="93591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Lifecycle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Average lifetime: 10–15 years, depending on usage and temperature.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2,000–5,000 full cycles before noticeable degradation.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Longer life with advanced chemistries such as LFP (Lithium Iron Phosphate).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Reliability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Proven and commercially mature technology used worldwide.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High round-trip efficiency (90–95%) ensures consistent performance.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Integrated Battery Management System (BMS) prevents overcharging and overheating.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Capacity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Defined as Energy (kWh) = Power (kW) × Time (h).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Typically designed for 1–4 hours of discharge duration in wind applications.</a:t>
            </a:r>
          </a:p>
        </p:txBody>
      </p:sp>
      <p:sp>
        <p:nvSpPr>
          <p:cNvPr id="13" name="Rechteck 17">
            <a:extLst>
              <a:ext uri="{FF2B5EF4-FFF2-40B4-BE49-F238E27FC236}">
                <a16:creationId xmlns:a16="http://schemas.microsoft.com/office/drawing/2014/main" id="{10B039EF-1CCB-4AD2-8E08-271490AFF06A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90973-D516-42CE-83E0-079F6AE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2676D-39BA-46C4-BCDF-85D7474FA790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Mohamed Ahmed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93FFD-0A62-440F-BD59-D1E5F01B1959}"/>
              </a:ext>
            </a:extLst>
          </p:cNvPr>
          <p:cNvSpPr txBox="1"/>
          <p:nvPr/>
        </p:nvSpPr>
        <p:spPr>
          <a:xfrm>
            <a:off x="1037726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14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</a:t>
            </a: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10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4124-E230-43D1-8036-9B21CF0FFAE8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10276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9471" y="526401"/>
            <a:ext cx="11693003" cy="645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Technical</a:t>
            </a:r>
            <a:r>
              <a:rPr lang="ar-EG" b="1" dirty="0"/>
              <a:t> </a:t>
            </a:r>
            <a:r>
              <a:rPr lang="en-US" b="1" dirty="0"/>
              <a:t>Performance</a:t>
            </a:r>
            <a:endParaRPr lang="de-DE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F1C11BC-CA92-4BF3-81E8-26FB4C1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1" y="1659398"/>
            <a:ext cx="93591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Cost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Capital cost: around 130–150 USD/kWh (continuously decreasing).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Operating cost: low, due to minimal maintenance needs.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Levelized Cost of Storage (LCOS): competitive for grid-scale wind energy systems.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Payback Period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Typically 6–8 years, depending on local electricity prices and curtailment reduction.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Fast return supported by decreasing battery prices and policy incentives.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Safety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Main risk: thermal runaway in high-temperature conditions.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Mitigation: advanced cooling systems and BMS monitoring.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LFP batteries are safer — no cobalt, improved thermal and chemical stability.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Continuous improvement in fire protection and recycling processes.</a:t>
            </a:r>
          </a:p>
        </p:txBody>
      </p:sp>
      <p:sp>
        <p:nvSpPr>
          <p:cNvPr id="13" name="Rechteck 17">
            <a:extLst>
              <a:ext uri="{FF2B5EF4-FFF2-40B4-BE49-F238E27FC236}">
                <a16:creationId xmlns:a16="http://schemas.microsoft.com/office/drawing/2014/main" id="{10B039EF-1CCB-4AD2-8E08-271490AFF06A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90973-D516-42CE-83E0-079F6AE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2676D-39BA-46C4-BCDF-85D7474FA790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Mohamed Ahmed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93FFD-0A62-440F-BD59-D1E5F01B1959}"/>
              </a:ext>
            </a:extLst>
          </p:cNvPr>
          <p:cNvSpPr txBox="1"/>
          <p:nvPr/>
        </p:nvSpPr>
        <p:spPr>
          <a:xfrm>
            <a:off x="1037726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14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</a:t>
            </a: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10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4124-E230-43D1-8036-9B21CF0FFAE8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42315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3482" y="1401680"/>
            <a:ext cx="1123991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https://www.battery.associates/post/state-of-art-of-flow-batteries-a-brief-overview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https://bslbatt.com/blogs/lithium-battery-price-2025-current-costs-trends-and-changes/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https://www.sciencedirect.com/science/article/pii/S0306261924003374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5"/>
              </a:rPr>
              <a:t>https://www.irena.org/publications/2017/Oct/Electricity-storage-and-renewables-costs-and-markets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6"/>
              </a:rPr>
              <a:t>https://www.iea.org/energy-system/electricity/grid-scale-storage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7"/>
              </a:rPr>
              <a:t>https://arxiv.org/pdf/1903.12029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8"/>
              </a:rPr>
              <a:t>https://iea.blob.core.windows.net/assets/773bd056-f289-4c63-b689-8f88fe3e82f9/KarnatakaPSTWorkshopReport.pdf</a:t>
            </a:r>
            <a:br>
              <a:rPr lang="en-US" dirty="0"/>
            </a:br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230" y="370993"/>
            <a:ext cx="1003669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References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>
            <a:extLst>
              <a:ext uri="{FF2B5EF4-FFF2-40B4-BE49-F238E27FC236}">
                <a16:creationId xmlns:a16="http://schemas.microsoft.com/office/drawing/2014/main" id="{DB121B8D-85A1-49DB-A46B-07125B19637D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11BE0F-F656-47B4-A69C-8E262B5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0B183-BFEE-4EDB-B66A-13454C74DBFE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Mohamed Ahmed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87BAF-D774-4481-97C8-F3F92BEF243F}"/>
              </a:ext>
            </a:extLst>
          </p:cNvPr>
          <p:cNvSpPr txBox="1"/>
          <p:nvPr/>
        </p:nvSpPr>
        <p:spPr>
          <a:xfrm>
            <a:off x="1037726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14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</a:t>
            </a: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10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8869-90E7-4EFB-BC9C-C1DB52BC5167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0955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737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Custom Design</vt:lpstr>
      <vt:lpstr>Weekly report: Storage System</vt:lpstr>
      <vt:lpstr>Battery Technologies for Large-Scale Energy Storage</vt:lpstr>
      <vt:lpstr>Introduction</vt:lpstr>
      <vt:lpstr>Applications for Wind Energy Storage in Syria</vt:lpstr>
      <vt:lpstr>Lithium-Ion Battery</vt:lpstr>
      <vt:lpstr>Lithium-Ion Technical Performance</vt:lpstr>
      <vt:lpstr>Lithium-Ion Technical 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mohamed Alywa</cp:lastModifiedBy>
  <cp:revision>37</cp:revision>
  <dcterms:created xsi:type="dcterms:W3CDTF">2025-07-21T13:11:00Z</dcterms:created>
  <dcterms:modified xsi:type="dcterms:W3CDTF">2025-10-13T10:28:49Z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941444A072244494BCDDDBAD12965289_12</vt:lpwstr>
  </property>
  <property fmtid="{D5CDD505-2E9C-101B-9397-08002B2CF9AE}" pid="3" name="KSOProductBuildVer">
    <vt:lpwstr>1033-12.2.0.22549</vt:lpwstr>
  </property>
</Properties>
</file>