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1"/>
  </p:notesMasterIdLst>
  <p:handoutMasterIdLst>
    <p:handoutMasterId r:id="rId12"/>
  </p:handoutMasterIdLst>
  <p:sldIdLst>
    <p:sldId id="270" r:id="rId3"/>
    <p:sldId id="259" r:id="rId4"/>
    <p:sldId id="269" r:id="rId5"/>
    <p:sldId id="273" r:id="rId6"/>
    <p:sldId id="274" r:id="rId7"/>
    <p:sldId id="275" r:id="rId8"/>
    <p:sldId id="27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70"/>
          </p14:sldIdLst>
        </p14:section>
        <p14:section name="List of contents" id="{65043596-36B7-4360-BB5C-7A99EFAEC5C9}">
          <p14:sldIdLst>
            <p14:sldId id="259"/>
          </p14:sldIdLst>
        </p14:section>
        <p14:section name="Title, main slides" id="{B26F6679-C236-4D3D-BC2F-CAE5ED400718}">
          <p14:sldIdLst>
            <p14:sldId id="269"/>
            <p14:sldId id="273"/>
            <p14:sldId id="274"/>
            <p14:sldId id="275"/>
            <p14:sldId id="276"/>
          </p14:sldIdLst>
        </p14:section>
        <p14:section name="Bibliography" id="{2ECB0A3B-7D16-4F98-AD6A-5308DF7BF078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2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9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984966E-98CC-6A78-1424-04B6E1F267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53D721-EFB9-BC0E-1DC1-4F7A40F312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53E7D-EEC7-43DF-AF05-49FE1E0C7B25}" type="datetimeFigureOut">
              <a:rPr lang="de-DE" smtClean="0"/>
              <a:t>19.10.2025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BF23EC-0BC1-545E-D00A-3466D80002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16600C-B63A-8960-82FD-8DC4BB46C8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B05C7-DCB9-437C-9E32-70E8134153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097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19/10/2025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bib.com/tools/ieee-citation-generator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te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58857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12.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  </a:t>
            </a:r>
          </a:p>
          <a:p>
            <a:pPr lvl="1"/>
            <a:r>
              <a:rPr lang="de-DE" dirty="0"/>
              <a:t>13. Tower  </a:t>
            </a:r>
          </a:p>
          <a:p>
            <a:pPr lvl="1"/>
            <a:r>
              <a:rPr lang="de-DE" dirty="0"/>
              <a:t>14. </a:t>
            </a:r>
            <a:r>
              <a:rPr lang="de-DE" dirty="0" err="1"/>
              <a:t>Foundation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15. Storage System 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Teams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466CB9-E665-36BA-2132-8519CA303C9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 algn="l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1.  </a:t>
            </a:r>
            <a:r>
              <a:rPr lang="de-DE" dirty="0" err="1"/>
              <a:t>Windfarm</a:t>
            </a:r>
            <a:r>
              <a:rPr lang="de-DE" dirty="0"/>
              <a:t> Project Development  </a:t>
            </a:r>
          </a:p>
          <a:p>
            <a:pPr lvl="1"/>
            <a:r>
              <a:rPr lang="de-DE" dirty="0"/>
              <a:t>2.  Loads and Dynamics  </a:t>
            </a:r>
          </a:p>
          <a:p>
            <a:pPr lvl="1"/>
            <a:r>
              <a:rPr lang="de-DE" dirty="0"/>
              <a:t>3.  Feedback Controller  </a:t>
            </a:r>
          </a:p>
          <a:p>
            <a:pPr lvl="1"/>
            <a:r>
              <a:rPr lang="de-DE" dirty="0"/>
              <a:t>4.  Lidar-</a:t>
            </a:r>
            <a:r>
              <a:rPr lang="de-DE" dirty="0" err="1"/>
              <a:t>Assisted</a:t>
            </a:r>
            <a:r>
              <a:rPr lang="de-DE" dirty="0"/>
              <a:t> Controller  </a:t>
            </a:r>
          </a:p>
          <a:p>
            <a:pPr lvl="1"/>
            <a:r>
              <a:rPr lang="de-DE" dirty="0"/>
              <a:t>5.  Rotor Blade </a:t>
            </a:r>
            <a:r>
              <a:rPr lang="de-DE" dirty="0" err="1"/>
              <a:t>Aerodynamics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6.  Rotor Blade </a:t>
            </a:r>
            <a:r>
              <a:rPr lang="de-DE" dirty="0" err="1"/>
              <a:t>Structures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7.  </a:t>
            </a:r>
            <a:r>
              <a:rPr lang="de-DE" dirty="0" err="1"/>
              <a:t>Electrical</a:t>
            </a:r>
            <a:r>
              <a:rPr lang="de-DE" dirty="0"/>
              <a:t> </a:t>
            </a:r>
            <a:r>
              <a:rPr lang="de-DE" dirty="0" err="1"/>
              <a:t>Drivetrain</a:t>
            </a:r>
            <a:r>
              <a:rPr lang="de-DE" dirty="0"/>
              <a:t> (EDT)  </a:t>
            </a:r>
          </a:p>
          <a:p>
            <a:pPr lvl="1"/>
            <a:r>
              <a:rPr lang="de-DE" dirty="0"/>
              <a:t>8.  </a:t>
            </a:r>
            <a:r>
              <a:rPr lang="de-DE" dirty="0" err="1"/>
              <a:t>Grid</a:t>
            </a:r>
            <a:r>
              <a:rPr lang="de-DE" dirty="0"/>
              <a:t> Code Development (GCD)  </a:t>
            </a:r>
          </a:p>
          <a:p>
            <a:pPr lvl="1"/>
            <a:r>
              <a:rPr lang="de-DE" dirty="0"/>
              <a:t>9.  Rotor Hub &amp; Pitch System  </a:t>
            </a:r>
          </a:p>
          <a:p>
            <a:pPr lvl="1"/>
            <a:r>
              <a:rPr lang="de-DE" dirty="0"/>
              <a:t>10. Rotor </a:t>
            </a:r>
            <a:r>
              <a:rPr lang="de-DE" dirty="0" err="1"/>
              <a:t>Bearing</a:t>
            </a:r>
            <a:r>
              <a:rPr lang="de-DE" dirty="0"/>
              <a:t> System  </a:t>
            </a:r>
          </a:p>
          <a:p>
            <a:pPr lvl="1"/>
            <a:r>
              <a:rPr lang="de-DE" dirty="0"/>
              <a:t>11. </a:t>
            </a:r>
            <a:r>
              <a:rPr lang="de-DE" dirty="0" err="1"/>
              <a:t>Gearbox</a:t>
            </a:r>
            <a:r>
              <a:rPr lang="de-DE" dirty="0"/>
              <a:t>, Brake, Coupling  </a:t>
            </a:r>
          </a:p>
          <a:p>
            <a:pPr lvl="1"/>
            <a:r>
              <a:rPr lang="de-DE" dirty="0"/>
              <a:t>						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FD841E35-8D66-8DA2-B806-8C18E5D280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6C28938A-3748-78F8-3D01-B82DF87C9B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Optimus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3A903679-8273-AC0E-AD57-A9C78EE236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331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bliography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6" name="Straight Arrow Connector 21">
            <a:extLst>
              <a:ext uri="{FF2B5EF4-FFF2-40B4-BE49-F238E27FC236}">
                <a16:creationId xmlns:a16="http://schemas.microsoft.com/office/drawing/2014/main" id="{9B5BA113-ABD0-9B33-1E2F-5863B083FE29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994031" y="2734408"/>
            <a:ext cx="1245576" cy="1837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2">
            <a:extLst>
              <a:ext uri="{FF2B5EF4-FFF2-40B4-BE49-F238E27FC236}">
                <a16:creationId xmlns:a16="http://schemas.microsoft.com/office/drawing/2014/main" id="{59531AAE-8AA3-6039-F69E-EDD1AF57C810}"/>
              </a:ext>
            </a:extLst>
          </p:cNvPr>
          <p:cNvSpPr/>
          <p:nvPr userDrawn="1"/>
        </p:nvSpPr>
        <p:spPr>
          <a:xfrm>
            <a:off x="4475285" y="4572000"/>
            <a:ext cx="5969977" cy="16778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The style </a:t>
            </a:r>
            <a:r>
              <a:rPr lang="it-IT" dirty="0" err="1"/>
              <a:t>chosen</a:t>
            </a:r>
            <a:r>
              <a:rPr lang="it-IT" dirty="0"/>
              <a:t> for </a:t>
            </a:r>
            <a:r>
              <a:rPr lang="it-IT" dirty="0" err="1"/>
              <a:t>citation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IEEE, so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citation</a:t>
            </a:r>
            <a:r>
              <a:rPr lang="it-IT" dirty="0"/>
              <a:t> follow </a:t>
            </a:r>
            <a:r>
              <a:rPr lang="it-IT" dirty="0" err="1"/>
              <a:t>that</a:t>
            </a:r>
            <a:r>
              <a:rPr lang="it-IT" dirty="0"/>
              <a:t> style.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an IEEE </a:t>
            </a:r>
            <a:r>
              <a:rPr lang="it-IT" dirty="0" err="1"/>
              <a:t>citation</a:t>
            </a:r>
            <a:r>
              <a:rPr lang="it-IT" dirty="0"/>
              <a:t> from a website, </a:t>
            </a:r>
            <a:r>
              <a:rPr lang="it-IT" dirty="0" err="1"/>
              <a:t>you</a:t>
            </a:r>
            <a:r>
              <a:rPr lang="it-IT" dirty="0"/>
              <a:t> can use some free </a:t>
            </a:r>
            <a:r>
              <a:rPr lang="it-IT" dirty="0" err="1"/>
              <a:t>converters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on the internet, like:</a:t>
            </a:r>
          </a:p>
          <a:p>
            <a:pPr algn="ctr"/>
            <a:r>
              <a:rPr lang="en-GB" b="1" dirty="0">
                <a:hlinkClick r:id="rId2"/>
              </a:rPr>
              <a:t>https://www.mybib.com/tools/ieee-citation-generator</a:t>
            </a:r>
            <a:r>
              <a:rPr lang="en-GB" b="1" dirty="0"/>
              <a:t> </a:t>
            </a:r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226F6F8F-D65D-4B43-5785-E89E617F8616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76AEEC7-3E6C-8FE6-7104-34FC9379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527D13C7-4982-3CF9-E6C0-8109C888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4A0136B-0337-50A8-941C-6DC048DC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A21B8924-2541-A57C-7990-899E2DC11F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9643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bl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9BDC2AF-40F8-8529-16FE-AE51A8BD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A36B392-F5AC-41D8-5903-3EE036BA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595A811-7A18-1583-7B9C-87A7CBB7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5E735FEA-D591-2E8E-B9B4-2A6BAFE00D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23280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6092FF3-E2C2-B5C5-579F-21F140EB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AD0AE9-D3B7-2239-8DBB-350367E7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1BD0BA0-666C-E532-C68B-11386947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027E2607-9D4B-3DD5-A6A2-FC3CB80BCC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42350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EB4231A-B976-E0CE-75F3-D34A6911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E601F58-36C8-D2D9-A619-7EE49585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BFB4D11-F600-12A5-E5C2-DCA39033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extplatzhalter 16">
            <a:extLst>
              <a:ext uri="{FF2B5EF4-FFF2-40B4-BE49-F238E27FC236}">
                <a16:creationId xmlns:a16="http://schemas.microsoft.com/office/drawing/2014/main" id="{39AFE95F-2805-F887-3AF4-313C835B1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3789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9CAB1E-C3D8-B43B-64D5-963D13F3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3E84C0-2A5E-8136-84E3-1F57CD26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9EE80A-8782-7800-16FF-963D026B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CFBF4831-0820-F79B-E15A-914A0E578D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37009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3342531-5FA3-5F71-CEB1-CFCD86F1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D108632-F456-C23D-6809-CF44E36A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4F6375C-67FA-9BF2-A821-A5611C21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E6CFA6E-C964-BB71-3D6D-D966EE46607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46559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DAC50BC-A24B-779F-0533-7A27D611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06DBDC-0EA1-59AB-DB5D-AEE297E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EB43FC5-BB47-1A87-75C6-C0AFB5C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80B36F8-3A7C-6F05-A0AB-F3F43BA092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2613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34C088-08EA-3896-8F05-16D82C51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EA7E74-7B1F-8648-209E-BFE07FF1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B97D1D-1741-1791-CBA3-FA5CA67C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6A2FA29E-F5F4-39E0-E0C6-CACC20E04F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8711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945ED5-EBD1-3567-F959-B92E831E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B6A4D0-1BA6-C02F-BE18-391B96E9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12E4BF-484F-C87E-8228-534B62A6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A24C13F3-9C79-1E9F-ED48-61D2AD9586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70189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 userDrawn="1"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 Syria</a:t>
            </a:r>
            <a:endParaRPr kumimoji="0" lang="en-GB" sz="6600" b="1" i="0" u="none" strike="noStrike" kern="1200" cap="none" spc="0" normalizeH="0" baseline="0" noProof="0" dirty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62B0D505-239D-592F-D28C-2537FD6A6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2399" y="4130862"/>
            <a:ext cx="3822700" cy="164669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1st Week Kick Off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Date: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202X</a:t>
            </a:r>
          </a:p>
          <a:p>
            <a:pPr lvl="4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5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contents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6">
            <a:extLst>
              <a:ext uri="{FF2B5EF4-FFF2-40B4-BE49-F238E27FC236}">
                <a16:creationId xmlns:a16="http://schemas.microsoft.com/office/drawing/2014/main" id="{170C5CF7-7129-6BD6-B815-EAF32508EFB5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C7BE5E88-0734-5426-D3DF-C7901A7359D4}"/>
              </a:ext>
            </a:extLst>
          </p:cNvPr>
          <p:cNvSpPr/>
          <p:nvPr userDrawn="1"/>
        </p:nvSpPr>
        <p:spPr>
          <a:xfrm>
            <a:off x="4025317" y="4094711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 and short, concise bullet points) </a:t>
            </a:r>
            <a:br>
              <a:rPr lang="it-IT" dirty="0"/>
            </a:b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topics</a:t>
            </a:r>
            <a:r>
              <a:rPr lang="it-IT" dirty="0"/>
              <a:t> for the 4 min </a:t>
            </a:r>
            <a:r>
              <a:rPr lang="it-IT" dirty="0" err="1"/>
              <a:t>timeslot</a:t>
            </a:r>
            <a:r>
              <a:rPr lang="it-IT" dirty="0"/>
              <a:t>!</a:t>
            </a:r>
            <a:endParaRPr lang="en-GB" dirty="0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11100C08-BD4D-E3E4-CE88-2FD7DF2770C3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65B86036-57A0-C8C5-C8BB-699A37ABA2A8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4195E91-DEC0-2198-8D7F-F5D7511FB31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0EC107A6-E0D9-69FD-44BC-CFD5F05D7C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8CC2EBC5-DD43-6B7E-A5D7-5CD5B0E30A5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E7DFBCC3-CC46-17B2-DF15-92940A386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84858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33" name="Isosceles Triangle 6">
            <a:extLst>
              <a:ext uri="{FF2B5EF4-FFF2-40B4-BE49-F238E27FC236}">
                <a16:creationId xmlns:a16="http://schemas.microsoft.com/office/drawing/2014/main" id="{8F14EFAA-BA4A-16CF-D530-1409613BCF5B}"/>
              </a:ext>
            </a:extLst>
          </p:cNvPr>
          <p:cNvSpPr/>
          <p:nvPr userDrawn="1"/>
        </p:nvSpPr>
        <p:spPr>
          <a:xfrm>
            <a:off x="1412841" y="3797919"/>
            <a:ext cx="1380683" cy="886192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8CE1E011-6342-172C-03D6-BB39C24A4CCA}"/>
              </a:ext>
            </a:extLst>
          </p:cNvPr>
          <p:cNvSpPr/>
          <p:nvPr userDrawn="1"/>
        </p:nvSpPr>
        <p:spPr>
          <a:xfrm>
            <a:off x="354584" y="4714776"/>
            <a:ext cx="3512337" cy="95079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First slide for groups</a:t>
            </a:r>
            <a:endParaRPr lang="en-GB" dirty="0"/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6845F127-8728-66DF-03BE-17119A20BE05}"/>
              </a:ext>
            </a:extLst>
          </p:cNvPr>
          <p:cNvSpPr/>
          <p:nvPr userDrawn="1"/>
        </p:nvSpPr>
        <p:spPr>
          <a:xfrm>
            <a:off x="1860787" y="3750629"/>
            <a:ext cx="48478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16AED5E-219C-C34B-7790-17DE2532E62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DF9F8D-C604-6899-2A9F-B743F135F77F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CA471AD5-5F65-3AF9-9ABB-E6F7475B2672}"/>
              </a:ext>
            </a:extLst>
          </p:cNvPr>
          <p:cNvSpPr/>
          <p:nvPr userDrawn="1"/>
        </p:nvSpPr>
        <p:spPr>
          <a:xfrm>
            <a:off x="8606553" y="40430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2481298-4C0F-EA65-5B6C-A8C6990650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E2B40EC-630A-E9C4-E03F-6B4407322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63FCB4-D064-121D-B878-2F16074058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4428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5588F89-BF05-8BCF-9834-AE05DA2404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077A87-075C-C9F1-CF08-7A350F77E61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3C889B-2F55-2C2F-122E-E89ABE6A2D9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877DC7-CA1E-181B-77C7-99C60829ED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E1ABD-9DAE-E035-8B0B-D41EFED3FC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773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st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8F6D1F16-A947-CEE2-C58A-50217E90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3EF994-6CA7-B763-F215-A7D1723E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7F2F56B-9E4F-A460-92A9-87055C42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3A8B7922-CD64-E421-B5E5-B7BA56CBCB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5452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marL="971550" marR="0" lvl="1" indent="-5143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1"/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6">
            <a:extLst>
              <a:ext uri="{FF2B5EF4-FFF2-40B4-BE49-F238E27FC236}">
                <a16:creationId xmlns:a16="http://schemas.microsoft.com/office/drawing/2014/main" id="{3272B118-64EE-99BB-8728-CE26B185DCFC}"/>
              </a:ext>
            </a:extLst>
          </p:cNvPr>
          <p:cNvSpPr/>
          <p:nvPr userDrawn="1"/>
        </p:nvSpPr>
        <p:spPr>
          <a:xfrm>
            <a:off x="8353959" y="1690688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CA8528F-A469-ED70-E9CA-F25798C1A305}"/>
              </a:ext>
            </a:extLst>
          </p:cNvPr>
          <p:cNvSpPr/>
          <p:nvPr userDrawn="1"/>
        </p:nvSpPr>
        <p:spPr>
          <a:xfrm>
            <a:off x="2209800" y="3095720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Use [1], [2], [3] for </a:t>
            </a:r>
            <a:r>
              <a:rPr lang="it-IT" dirty="0" err="1"/>
              <a:t>everything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from a source (</a:t>
            </a:r>
            <a:r>
              <a:rPr lang="it-IT" dirty="0" err="1"/>
              <a:t>numbers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the </a:t>
            </a:r>
            <a:r>
              <a:rPr lang="it-IT" dirty="0" err="1"/>
              <a:t>same</a:t>
            </a:r>
            <a:r>
              <a:rPr lang="it-IT" dirty="0"/>
              <a:t> like in the </a:t>
            </a:r>
            <a:r>
              <a:rPr lang="it-IT" dirty="0" err="1"/>
              <a:t>bibliography</a:t>
            </a:r>
            <a:r>
              <a:rPr lang="it-IT" dirty="0"/>
              <a:t>) (</a:t>
            </a:r>
            <a:r>
              <a:rPr lang="it-IT" dirty="0" err="1"/>
              <a:t>incl</a:t>
            </a:r>
            <a:r>
              <a:rPr lang="it-IT" dirty="0"/>
              <a:t>. pictures /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by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, </a:t>
            </a:r>
            <a:r>
              <a:rPr lang="it-IT" dirty="0" err="1"/>
              <a:t>declare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thing</a:t>
            </a:r>
            <a:r>
              <a:rPr lang="it-IT" dirty="0"/>
              <a:t> </a:t>
            </a:r>
            <a:r>
              <a:rPr lang="it-IT" dirty="0" err="1"/>
              <a:t>you’ve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) [Style </a:t>
            </a:r>
            <a:r>
              <a:rPr lang="it-IT" dirty="0" err="1"/>
              <a:t>Aptos</a:t>
            </a:r>
            <a:r>
              <a:rPr lang="it-IT" dirty="0"/>
              <a:t>/14]</a:t>
            </a:r>
            <a:endParaRPr lang="en-GB" dirty="0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1F8C099-06EF-7661-9A3C-60FE5CD4C5D5}"/>
              </a:ext>
            </a:extLst>
          </p:cNvPr>
          <p:cNvSpPr/>
          <p:nvPr userDrawn="1"/>
        </p:nvSpPr>
        <p:spPr>
          <a:xfrm>
            <a:off x="8862928" y="1838850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E31FDF0-C963-BED4-C97E-FF9F67C07D21}"/>
              </a:ext>
            </a:extLst>
          </p:cNvPr>
          <p:cNvSpPr/>
          <p:nvPr userDrawn="1"/>
        </p:nvSpPr>
        <p:spPr>
          <a:xfrm>
            <a:off x="7312803" y="3084777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</a:p>
          <a:p>
            <a:pPr algn="ctr"/>
            <a:r>
              <a:rPr lang="it-IT" dirty="0"/>
              <a:t>an </a:t>
            </a:r>
            <a:r>
              <a:rPr lang="it-IT" dirty="0" err="1"/>
              <a:t>intial</a:t>
            </a:r>
            <a:r>
              <a:rPr lang="it-IT" dirty="0"/>
              <a:t> slide with </a:t>
            </a:r>
            <a:r>
              <a:rPr lang="it-IT" dirty="0" err="1"/>
              <a:t>all</a:t>
            </a:r>
            <a:r>
              <a:rPr lang="it-IT" dirty="0"/>
              <a:t> the tasks </a:t>
            </a:r>
            <a:r>
              <a:rPr lang="it-IT" dirty="0" err="1"/>
              <a:t>completed</a:t>
            </a:r>
            <a:r>
              <a:rPr lang="it-IT" dirty="0"/>
              <a:t> for the week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be </a:t>
            </a:r>
            <a:r>
              <a:rPr lang="it-IT" dirty="0" err="1"/>
              <a:t>included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style,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write</a:t>
            </a:r>
            <a:r>
              <a:rPr lang="it-IT" dirty="0"/>
              <a:t> more text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(short, concise bullet points are </a:t>
            </a:r>
            <a:r>
              <a:rPr lang="it-IT" dirty="0" err="1"/>
              <a:t>often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A9FE0F-4438-A90E-178E-370DFB88F067}"/>
              </a:ext>
            </a:extLst>
          </p:cNvPr>
          <p:cNvSpPr txBox="1"/>
          <p:nvPr userDrawn="1"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[1], [2]….</a:t>
            </a:r>
          </a:p>
        </p:txBody>
      </p:sp>
      <p:cxnSp>
        <p:nvCxnSpPr>
          <p:cNvPr id="13" name="Straight Arrow Connector 21">
            <a:extLst>
              <a:ext uri="{FF2B5EF4-FFF2-40B4-BE49-F238E27FC236}">
                <a16:creationId xmlns:a16="http://schemas.microsoft.com/office/drawing/2014/main" id="{C9F1C9AE-6377-666B-8F06-CF0B8B317160}"/>
              </a:ext>
            </a:extLst>
          </p:cNvPr>
          <p:cNvCxnSpPr>
            <a:cxnSpLocks/>
          </p:cNvCxnSpPr>
          <p:nvPr userDrawn="1"/>
        </p:nvCxnSpPr>
        <p:spPr>
          <a:xfrm flipH="1">
            <a:off x="1502229" y="4898571"/>
            <a:ext cx="1487714" cy="1318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7">
            <a:extLst>
              <a:ext uri="{FF2B5EF4-FFF2-40B4-BE49-F238E27FC236}">
                <a16:creationId xmlns:a16="http://schemas.microsoft.com/office/drawing/2014/main" id="{8C56F642-24B4-9889-6DFF-DDDACEFB7E68}"/>
              </a:ext>
            </a:extLst>
          </p:cNvPr>
          <p:cNvSpPr/>
          <p:nvPr userDrawn="1"/>
        </p:nvSpPr>
        <p:spPr>
          <a:xfrm>
            <a:off x="5256400" y="16343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F5B6D5E1-3173-F7DB-AFEA-577613F3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4201E827-9609-58AA-70BC-996E2AD0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DE013F6E-0CEE-85C3-4AD1-ADEED88F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4C7AB516-D061-772D-6849-99EBB44689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3039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479D6A9B-7716-D398-EE18-2F2D6AC11B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5BE17EA-55E6-D579-4D1F-7901F944C6A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10CEF70-3482-4FC0-A3A4-7FB408C94A4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879E7A9-C563-396E-C6B6-B45497D433B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B8CDF8-03C0-DF20-0ABC-80A78BDABF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4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item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22)</a:t>
            </a:r>
          </a:p>
          <a:p>
            <a:pPr lvl="1"/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20)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6">
            <a:extLst>
              <a:ext uri="{FF2B5EF4-FFF2-40B4-BE49-F238E27FC236}">
                <a16:creationId xmlns:a16="http://schemas.microsoft.com/office/drawing/2014/main" id="{703A19AF-E449-D353-12E1-A3DAF32E3EAB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50D751B-3D4C-8864-D7F4-6EC8348A31EE}"/>
              </a:ext>
            </a:extLst>
          </p:cNvPr>
          <p:cNvSpPr/>
          <p:nvPr userDrawn="1"/>
        </p:nvSpPr>
        <p:spPr>
          <a:xfrm>
            <a:off x="4025317" y="4094711"/>
            <a:ext cx="3933255" cy="12981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BUT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use </a:t>
            </a:r>
            <a:r>
              <a:rPr lang="it-IT" dirty="0" err="1"/>
              <a:t>underpoints</a:t>
            </a:r>
            <a:r>
              <a:rPr lang="it-IT" dirty="0"/>
              <a:t> </a:t>
            </a:r>
            <a:r>
              <a:rPr lang="it-IT" dirty="0" err="1"/>
              <a:t>please</a:t>
            </a:r>
            <a:r>
              <a:rPr lang="it-IT" dirty="0"/>
              <a:t> with the i, ii, iii….</a:t>
            </a:r>
            <a:endParaRPr lang="en-GB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9BDEC9EB-F30A-F42A-26C3-F9AE08765705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BA2A1-6BBA-CA7A-578A-6529C5AD3CFE}"/>
              </a:ext>
            </a:extLst>
          </p:cNvPr>
          <p:cNvSpPr/>
          <p:nvPr userDrawn="1"/>
        </p:nvSpPr>
        <p:spPr>
          <a:xfrm>
            <a:off x="927758" y="2796999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9E5AF50-94A3-4308-3B68-BAD76E7A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798D87B-B794-AD8A-40F1-DEA4D547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E6253E5-E305-7986-3017-8FAC6F34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7E202380-1BD6-7A10-C51A-497A42391B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732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28F91E-E7AD-B275-5A60-89428222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F4F81C7-2C44-8CF8-2928-655E74DC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60D8F3F-3088-D685-66AD-D2110FD4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29BD9540-0DAC-F607-0D84-145CAF084D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9943038B-A8F9-48D6-0A29-94D4AA659F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973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8" name="Connector: Elbow 6">
            <a:extLst>
              <a:ext uri="{FF2B5EF4-FFF2-40B4-BE49-F238E27FC236}">
                <a16:creationId xmlns:a16="http://schemas.microsoft.com/office/drawing/2014/main" id="{7A01EE56-12C5-DD96-C172-C145A0ED64CB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3791371" y="4238699"/>
            <a:ext cx="4563205" cy="122213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5">
            <a:extLst>
              <a:ext uri="{FF2B5EF4-FFF2-40B4-BE49-F238E27FC236}">
                <a16:creationId xmlns:a16="http://schemas.microsoft.com/office/drawing/2014/main" id="{EE3D1715-661B-80A0-F167-264ACC369A68}"/>
              </a:ext>
            </a:extLst>
          </p:cNvPr>
          <p:cNvSpPr/>
          <p:nvPr userDrawn="1"/>
        </p:nvSpPr>
        <p:spPr>
          <a:xfrm>
            <a:off x="7796637" y="3405202"/>
            <a:ext cx="3922209" cy="2011693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Add</a:t>
            </a:r>
            <a:r>
              <a:rPr lang="it-IT" sz="1400" dirty="0"/>
              <a:t> a link to the </a:t>
            </a:r>
            <a:r>
              <a:rPr lang="it-IT" sz="1400" dirty="0" err="1"/>
              <a:t>reference</a:t>
            </a:r>
            <a:r>
              <a:rPr lang="it-IT" sz="1400" dirty="0"/>
              <a:t> </a:t>
            </a:r>
            <a:r>
              <a:rPr lang="it-IT" sz="1400" dirty="0" err="1"/>
              <a:t>number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goes</a:t>
            </a:r>
            <a:r>
              <a:rPr lang="it-IT" sz="1400" dirty="0"/>
              <a:t> to the last slide: highlight the </a:t>
            </a:r>
            <a:r>
              <a:rPr lang="it-IT" sz="1400" dirty="0" err="1"/>
              <a:t>number</a:t>
            </a:r>
            <a:r>
              <a:rPr lang="it-IT" sz="1400" dirty="0"/>
              <a:t>-&gt;</a:t>
            </a:r>
            <a:r>
              <a:rPr lang="it-IT" sz="1400" dirty="0" err="1"/>
              <a:t>right</a:t>
            </a:r>
            <a:r>
              <a:rPr lang="it-IT" sz="1400" dirty="0"/>
              <a:t> click-&gt;</a:t>
            </a:r>
            <a:r>
              <a:rPr lang="it-IT" sz="1400" dirty="0" err="1"/>
              <a:t>select</a:t>
            </a:r>
            <a:r>
              <a:rPr lang="it-IT" sz="1400" dirty="0"/>
              <a:t> link-&gt;place in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document</a:t>
            </a:r>
            <a:r>
              <a:rPr lang="it-IT" sz="1400" dirty="0"/>
              <a:t>-&gt;</a:t>
            </a:r>
            <a:r>
              <a:rPr lang="it-IT" sz="1400" dirty="0" err="1"/>
              <a:t>select</a:t>
            </a:r>
            <a:r>
              <a:rPr lang="it-IT" sz="1400" dirty="0"/>
              <a:t> last slide</a:t>
            </a:r>
            <a:endParaRPr lang="en-GB" sz="14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7">
            <a:extLst>
              <a:ext uri="{FF2B5EF4-FFF2-40B4-BE49-F238E27FC236}">
                <a16:creationId xmlns:a16="http://schemas.microsoft.com/office/drawing/2014/main" id="{A1188C36-D6CB-FA53-013E-FC56AD427952}"/>
              </a:ext>
            </a:extLst>
          </p:cNvPr>
          <p:cNvSpPr/>
          <p:nvPr userDrawn="1"/>
        </p:nvSpPr>
        <p:spPr>
          <a:xfrm>
            <a:off x="6495002" y="1875014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749D4654-CB69-04EA-986A-2264B7AF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FC28337D-790B-E06F-0074-04AA48B9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A2A63292-0139-33E2-79E8-D1F485A4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596BA109-7562-188F-19E6-BAFF28DC5C7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48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8D8651D-3525-44E9-EF74-5AE1C96E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C35C132-0CB8-F9A6-EC6C-F3AC1F1B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22F58FF-5AD5-CF97-4FEE-FB1F38CD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DC21B0DD-4D97-871C-E587-F10AD55D8B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107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D36E4AE-BF2C-D504-0887-03D81D07CDC8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Free-form: Shape 13">
            <a:extLst>
              <a:ext uri="{FF2B5EF4-FFF2-40B4-BE49-F238E27FC236}">
                <a16:creationId xmlns:a16="http://schemas.microsoft.com/office/drawing/2014/main" id="{7608A32D-44F3-01F2-D6ED-924DFF3CC333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8" name="Free-form: Shape 13">
            <a:extLst>
              <a:ext uri="{FF2B5EF4-FFF2-40B4-BE49-F238E27FC236}">
                <a16:creationId xmlns:a16="http://schemas.microsoft.com/office/drawing/2014/main" id="{1DE142EE-E501-93E6-565D-AB4A5A647F0F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76A7918-93DA-D7CE-97A3-DDF18B379B6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Team Name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ABD3F4B-4853-EC8E-00EB-5109F86CE0F1}"/>
              </a:ext>
            </a:extLst>
          </p:cNvPr>
          <p:cNvSpPr/>
          <p:nvPr userDrawn="1"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-form: Shape 13">
            <a:extLst>
              <a:ext uri="{FF2B5EF4-FFF2-40B4-BE49-F238E27FC236}">
                <a16:creationId xmlns:a16="http://schemas.microsoft.com/office/drawing/2014/main" id="{2BF40EC9-0D42-5E08-04BD-F330229C7518}"/>
              </a:ext>
            </a:extLst>
          </p:cNvPr>
          <p:cNvSpPr/>
          <p:nvPr userDrawn="1"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-form: Shape 13">
            <a:extLst>
              <a:ext uri="{FF2B5EF4-FFF2-40B4-BE49-F238E27FC236}">
                <a16:creationId xmlns:a16="http://schemas.microsoft.com/office/drawing/2014/main" id="{0BB1BAA4-B843-57F3-9FCE-C9585D332FAE}"/>
              </a:ext>
            </a:extLst>
          </p:cNvPr>
          <p:cNvSpPr/>
          <p:nvPr userDrawn="1"/>
        </p:nvSpPr>
        <p:spPr>
          <a:xfrm rot="10800000">
            <a:off x="-26376" y="-254312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17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63" r:id="rId2"/>
    <p:sldLayoutId id="2147483686" r:id="rId3"/>
    <p:sldLayoutId id="2147483674" r:id="rId4"/>
    <p:sldLayoutId id="2147483685" r:id="rId5"/>
    <p:sldLayoutId id="2147483684" r:id="rId6"/>
    <p:sldLayoutId id="2147483688" r:id="rId7"/>
    <p:sldLayoutId id="2147483666" r:id="rId8"/>
    <p:sldLayoutId id="2147483689" r:id="rId9"/>
    <p:sldLayoutId id="2147483662" r:id="rId10"/>
    <p:sldLayoutId id="2147483690" r:id="rId11"/>
    <p:sldLayoutId id="2147483664" r:id="rId12"/>
    <p:sldLayoutId id="2147483665" r:id="rId13"/>
    <p:sldLayoutId id="2147483667" r:id="rId14"/>
    <p:sldLayoutId id="2147483668" r:id="rId15"/>
    <p:sldLayoutId id="2147483669" r:id="rId16"/>
    <p:sldLayoutId id="2147483670" r:id="rId17"/>
    <p:sldLayoutId id="2147483671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620995-1DFE-FB81-B1FD-1F43AD2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9FFA78-25BC-8AF7-71C4-CCA91A93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CB32A29-5E71-00A9-66DA-1FED8EA8F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Optimus Syria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5A1141D-8ADF-66F7-AB0C-CAA4E1B2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7138566-A99B-8C60-010B-13E0F43C5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55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h-kiel.de/fachbereiche/maschinenwesen/wir-ueber-uns/lehre/prof-dr-rer-nat-alois-schaffarczyk/" TargetMode="Externa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haffarczyk/KSS-Blade" TargetMode="External"/><Relationship Id="rId2" Type="http://schemas.openxmlformats.org/officeDocument/2006/relationships/hyperlink" Target="https://th.bing.com/th/id/R.846a70a37dbd456b5dc42682d0297d87?rik=xND8O9fBmvwqQw&amp;pid=ImgRaw&amp;r=0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FEA9E435-1738-7D95-8565-A990E44382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Rotor Blade Design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35B7C05A-5A3A-2794-54B6-815F6C48B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2841" y="3390330"/>
            <a:ext cx="9144000" cy="1226128"/>
          </a:xfrm>
        </p:spPr>
        <p:txBody>
          <a:bodyPr>
            <a:noAutofit/>
          </a:bodyPr>
          <a:lstStyle/>
          <a:p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04</a:t>
            </a:r>
          </a:p>
          <a:p>
            <a:r>
              <a:rPr lang="it-IT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21.10.2025</a:t>
            </a:r>
          </a:p>
          <a:p>
            <a:r>
              <a:rPr lang="it-IT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Prof. Dr. rer.nat. Alois Schaffarczyk</a:t>
            </a:r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b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</a:b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endParaRPr lang="it-IT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163E18F3-41FB-B5AE-43D3-9203434B5F0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414049" y="5218072"/>
            <a:ext cx="7130150" cy="384623"/>
          </a:xfrm>
        </p:spPr>
        <p:txBody>
          <a:bodyPr/>
          <a:lstStyle/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Jay Pandya, Harsh Panchal,  Kandarp Pathak, Daniyal Sikander 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675437"/>
            <a:ext cx="1111370" cy="365125"/>
          </a:xfrm>
        </p:spPr>
        <p:txBody>
          <a:bodyPr/>
          <a:lstStyle/>
          <a:p>
            <a:r>
              <a:rPr lang="de-DE" dirty="0"/>
              <a:t>21.10.2025</a:t>
            </a:r>
            <a:endParaRPr lang="en-GB" dirty="0"/>
          </a:p>
          <a:p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Rotor Blade design/ Optimus Syria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7ED1BF-5D66-636D-5730-97FE37F448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4422749" y="4670775"/>
            <a:ext cx="312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Presented by </a:t>
            </a:r>
            <a:r>
              <a:rPr lang="en-IN" dirty="0"/>
              <a:t>– Kandarp Pathak</a:t>
            </a:r>
          </a:p>
        </p:txBody>
      </p:sp>
      <p:sp>
        <p:nvSpPr>
          <p:cNvPr id="8" name="Textplatzhalter 1">
            <a:extLst>
              <a:ext uri="{FF2B5EF4-FFF2-40B4-BE49-F238E27FC236}">
                <a16:creationId xmlns:a16="http://schemas.microsoft.com/office/drawing/2014/main" id="{96D22209-035E-3D21-0AA4-86742E3AA2A5}"/>
              </a:ext>
            </a:extLst>
          </p:cNvPr>
          <p:cNvSpPr txBox="1">
            <a:spLocks/>
          </p:cNvSpPr>
          <p:nvPr/>
        </p:nvSpPr>
        <p:spPr>
          <a:xfrm>
            <a:off x="2945029" y="6639818"/>
            <a:ext cx="5596085" cy="436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Kandarp Pathak Matriculation Number 770533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510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C666DE2-1276-7519-CD3A-64862C4F70AB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1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  <a:p>
            <a:pPr lvl="1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the Code</a:t>
            </a:r>
          </a:p>
          <a:p>
            <a:pPr lvl="1">
              <a:buFont typeface="+mj-lt"/>
              <a:buAutoNum type="arabicPeriod"/>
            </a:pPr>
            <a:r>
              <a:rPr lang="de-D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Chord Length</a:t>
            </a:r>
          </a:p>
          <a:p>
            <a:pPr lvl="1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it is important?</a:t>
            </a:r>
          </a:p>
          <a:p>
            <a:pPr lvl="1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Explaintaion of Twist Angle</a:t>
            </a:r>
          </a:p>
        </p:txBody>
      </p:sp>
      <p:sp>
        <p:nvSpPr>
          <p:cNvPr id="22" name="Titel 21">
            <a:extLst>
              <a:ext uri="{FF2B5EF4-FFF2-40B4-BE49-F238E27FC236}">
                <a16:creationId xmlns:a16="http://schemas.microsoft.com/office/drawing/2014/main" id="{C01C5AA7-5821-01BD-1AC8-74837347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contents </a:t>
            </a:r>
          </a:p>
        </p:txBody>
      </p:sp>
      <p:sp>
        <p:nvSpPr>
          <p:cNvPr id="23" name="Datumsplatzhalter 22">
            <a:extLst>
              <a:ext uri="{FF2B5EF4-FFF2-40B4-BE49-F238E27FC236}">
                <a16:creationId xmlns:a16="http://schemas.microsoft.com/office/drawing/2014/main" id="{278CF838-7112-4F3F-EAE6-B2D4ED8F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39818"/>
            <a:ext cx="1111370" cy="365125"/>
          </a:xfrm>
        </p:spPr>
        <p:txBody>
          <a:bodyPr/>
          <a:lstStyle/>
          <a:p>
            <a:r>
              <a:rPr lang="de-DE" dirty="0"/>
              <a:t>21.10.2025</a:t>
            </a:r>
            <a:endParaRPr lang="en-GB" dirty="0"/>
          </a:p>
          <a:p>
            <a:endParaRPr lang="en-GB" dirty="0"/>
          </a:p>
        </p:txBody>
      </p:sp>
      <p:sp>
        <p:nvSpPr>
          <p:cNvPr id="24" name="Fußzeilenplatzhalter 23">
            <a:extLst>
              <a:ext uri="{FF2B5EF4-FFF2-40B4-BE49-F238E27FC236}">
                <a16:creationId xmlns:a16="http://schemas.microsoft.com/office/drawing/2014/main" id="{7A4CB245-78A9-C73E-8215-8D18B273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613" y="6564113"/>
            <a:ext cx="3449532" cy="367815"/>
          </a:xfrm>
        </p:spPr>
        <p:txBody>
          <a:bodyPr/>
          <a:lstStyle/>
          <a:p>
            <a:pPr algn="ctr"/>
            <a:r>
              <a:rPr lang="en-GB" dirty="0"/>
              <a:t>Rotor Blade design/ Optimus Syria</a:t>
            </a:r>
          </a:p>
        </p:txBody>
      </p: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1F1D02DB-C1C0-0C64-772D-D708982E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2</a:t>
            </a:fld>
            <a:endParaRPr lang="en-GB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B50A548-9038-155C-8BC6-63C2D94B9A1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945029" y="6639818"/>
            <a:ext cx="5596085" cy="436363"/>
          </a:xfrm>
        </p:spPr>
        <p:txBody>
          <a:bodyPr>
            <a:normAutofit/>
          </a:bodyPr>
          <a:lstStyle/>
          <a:p>
            <a:r>
              <a:rPr lang="en-GB" dirty="0"/>
              <a:t>Kandarp Pathak Matriculation Number 770533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2ECE811F-FAA9-50ED-A66C-72D4DF6EB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of the  KSS  Code</a:t>
            </a:r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3D24D1-37AA-2C97-807F-C357C163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21.10.2025</a:t>
            </a:r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8F5119-4476-795B-D71B-3307EDE0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613" y="6561421"/>
            <a:ext cx="3468005" cy="367817"/>
          </a:xfrm>
        </p:spPr>
        <p:txBody>
          <a:bodyPr/>
          <a:lstStyle/>
          <a:p>
            <a:r>
              <a:rPr lang="en-GB" dirty="0"/>
              <a:t>Rotor Blade design/ Optimus Syria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3</a:t>
            </a:fld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30A68B-2C23-8431-D6FA-45577979927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528" y="6564112"/>
            <a:ext cx="5596085" cy="365125"/>
          </a:xfrm>
        </p:spPr>
        <p:txBody>
          <a:bodyPr/>
          <a:lstStyle/>
          <a:p>
            <a:r>
              <a:rPr lang="en-GB" dirty="0"/>
              <a:t>Kandarp Pathak (770533)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E4F0107-AEBE-2145-660E-7C14C3DA1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7019" y="1377538"/>
            <a:ext cx="6116782" cy="49816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64BC2C8-65FB-A5EE-295B-AEECDF3F5EBA}"/>
              </a:ext>
            </a:extLst>
          </p:cNvPr>
          <p:cNvSpPr txBox="1"/>
          <p:nvPr/>
        </p:nvSpPr>
        <p:spPr>
          <a:xfrm>
            <a:off x="838199" y="1521590"/>
            <a:ext cx="4244439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File Overview</a:t>
            </a:r>
          </a:p>
          <a:p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KSS output file showing machine and aerodynamic data generated in Visual Studio Code.</a:t>
            </a:r>
          </a:p>
          <a:p>
            <a:endParaRPr lang="en-IN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Machine Parameters</a:t>
            </a:r>
          </a:p>
          <a:p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geometry and operation: </a:t>
            </a:r>
            <a:r>
              <a:rPr lang="en-I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RPM 12.1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Blade length 88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 radius 63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Pitch 0°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mode and twist/bend settings configured for simulation.</a:t>
            </a:r>
          </a:p>
          <a:p>
            <a:endParaRPr lang="en-IN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Design Limits</a:t>
            </a:r>
          </a:p>
          <a:p>
            <a:r>
              <a:rPr lang="en-I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twist = 20°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chord = 5.5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 blade sections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for detailed </a:t>
            </a:r>
            <a:r>
              <a:rPr lang="en-IN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Thickness &amp; </a:t>
            </a:r>
            <a:r>
              <a:rPr lang="en-IN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Airfoil</a:t>
            </a:r>
            <a:r>
              <a:rPr lang="en-I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  <a:p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Thickness distribution decreases from </a:t>
            </a:r>
            <a:r>
              <a:rPr lang="en-I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 at root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I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0.17 at tip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lang="en-IN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airfoil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profiles (e.g., CYL, DU, NA) define aerodynamic shape along the blade.</a:t>
            </a:r>
          </a:p>
          <a:p>
            <a:endParaRPr lang="en-IN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Purpose</a:t>
            </a:r>
          </a:p>
          <a:p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supports </a:t>
            </a:r>
            <a:r>
              <a:rPr lang="en-I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aerodynamic and structural blade design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ready for simulation or optimization processes.</a:t>
            </a:r>
          </a:p>
        </p:txBody>
      </p:sp>
    </p:spTree>
    <p:extLst>
      <p:ext uri="{BB962C8B-B14F-4D97-AF65-F5344CB8AC3E}">
        <p14:creationId xmlns:p14="http://schemas.microsoft.com/office/powerpoint/2010/main" val="393970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2ECE811F-FAA9-50ED-A66C-72D4DF6EB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Chord Length</a:t>
            </a:r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3D24D1-37AA-2C97-807F-C357C163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75437"/>
            <a:ext cx="1111370" cy="365125"/>
          </a:xfrm>
        </p:spPr>
        <p:txBody>
          <a:bodyPr/>
          <a:lstStyle/>
          <a:p>
            <a:r>
              <a:rPr lang="de-DE" dirty="0"/>
              <a:t>21.10.2025</a:t>
            </a:r>
            <a:endParaRPr lang="en-GB" dirty="0"/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8F5119-4476-795B-D71B-3307EDE0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613" y="6564113"/>
            <a:ext cx="3357169" cy="365126"/>
          </a:xfrm>
        </p:spPr>
        <p:txBody>
          <a:bodyPr/>
          <a:lstStyle/>
          <a:p>
            <a:r>
              <a:rPr lang="en-GB" dirty="0"/>
              <a:t>Rotor Blade design/ Optimus Syria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4</a:t>
            </a:fld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30A68B-2C23-8431-D6FA-45577979927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528" y="6564112"/>
            <a:ext cx="5596085" cy="365125"/>
          </a:xfrm>
        </p:spPr>
        <p:txBody>
          <a:bodyPr/>
          <a:lstStyle/>
          <a:p>
            <a:r>
              <a:rPr lang="en-GB" dirty="0"/>
              <a:t>Kandarp Pathak (770533)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88808"/>
            <a:ext cx="10515600" cy="4351338"/>
          </a:xfrm>
        </p:spPr>
        <p:txBody>
          <a:bodyPr>
            <a:normAutofit/>
          </a:bodyPr>
          <a:lstStyle/>
          <a:p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Chord length (c):</a:t>
            </a:r>
          </a:p>
          <a:p>
            <a:pPr marL="0" indent="0">
              <a:buNone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The linear distance from the </a:t>
            </a:r>
            <a:r>
              <a:rPr lang="en-US" sz="1500" b="1">
                <a:latin typeface="Times New Roman" panose="02020603050405020304" pitchFamily="18" charset="0"/>
                <a:cs typeface="Times New Roman" panose="02020603050405020304" pitchFamily="18" charset="0"/>
              </a:rPr>
              <a:t>front (leading edge)</a:t>
            </a: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sz="1500" b="1">
                <a:latin typeface="Times New Roman" panose="02020603050405020304" pitchFamily="18" charset="0"/>
                <a:cs typeface="Times New Roman" panose="02020603050405020304" pitchFamily="18" charset="0"/>
              </a:rPr>
              <a:t>back (trailing edge)</a:t>
            </a: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 of the airfoil.</a:t>
            </a:r>
            <a:b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It determines how wide the blade section is at that point.</a:t>
            </a:r>
          </a:p>
          <a:p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Chord length is </a:t>
            </a:r>
            <a:r>
              <a:rPr lang="en-US" sz="1500" b="1">
                <a:latin typeface="Times New Roman" panose="02020603050405020304" pitchFamily="18" charset="0"/>
                <a:cs typeface="Times New Roman" panose="02020603050405020304" pitchFamily="18" charset="0"/>
              </a:rPr>
              <a:t>largest near the root</a:t>
            </a: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 (to handle structural loads) and </a:t>
            </a:r>
            <a:r>
              <a:rPr lang="en-US" sz="1500" b="1">
                <a:latin typeface="Times New Roman" panose="02020603050405020304" pitchFamily="18" charset="0"/>
                <a:cs typeface="Times New Roman" panose="02020603050405020304" pitchFamily="18" charset="0"/>
              </a:rPr>
              <a:t>tapers toward the tip</a:t>
            </a: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 (for aerodynamic efficiency).</a:t>
            </a:r>
          </a:p>
          <a:p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Function Of Chord Length:-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Affects </a:t>
            </a:r>
            <a:r>
              <a:rPr lang="en-US" sz="1500" b="1">
                <a:latin typeface="Times New Roman" panose="02020603050405020304" pitchFamily="18" charset="0"/>
                <a:cs typeface="Times New Roman" panose="02020603050405020304" pitchFamily="18" charset="0"/>
              </a:rPr>
              <a:t>lift, drag, and torque generation</a:t>
            </a: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Larger chord → more lift but higher drag.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Smaller chord → less drag, better tip performance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b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33B00B-B667-278C-47B3-2D358D7F4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89474"/>
            <a:ext cx="5550725" cy="110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76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2ECE811F-FAA9-50ED-A66C-72D4DF6EB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it is important?</a:t>
            </a:r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3D24D1-37AA-2C97-807F-C357C163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75437"/>
            <a:ext cx="1111370" cy="365125"/>
          </a:xfrm>
        </p:spPr>
        <p:txBody>
          <a:bodyPr/>
          <a:lstStyle/>
          <a:p>
            <a:r>
              <a:rPr lang="de-DE" dirty="0"/>
              <a:t>21.10.2025</a:t>
            </a:r>
            <a:endParaRPr lang="en-GB" dirty="0"/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8F5119-4476-795B-D71B-3307EDE0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613" y="6564113"/>
            <a:ext cx="3394114" cy="293887"/>
          </a:xfrm>
        </p:spPr>
        <p:txBody>
          <a:bodyPr/>
          <a:lstStyle/>
          <a:p>
            <a:pPr algn="ctr"/>
            <a:r>
              <a:rPr lang="en-GB" dirty="0"/>
              <a:t>Rotor Blade design/ Optimus Syria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5</a:t>
            </a:fld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30A68B-2C23-8431-D6FA-45577979927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528" y="6564112"/>
            <a:ext cx="5596085" cy="365125"/>
          </a:xfrm>
        </p:spPr>
        <p:txBody>
          <a:bodyPr/>
          <a:lstStyle/>
          <a:p>
            <a:r>
              <a:rPr lang="en-GB" dirty="0"/>
              <a:t>Kandarp Pathak (770533)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392E30-5455-D9E9-13B4-26825B596D09}"/>
              </a:ext>
            </a:extLst>
          </p:cNvPr>
          <p:cNvSpPr txBox="1"/>
          <p:nvPr/>
        </p:nvSpPr>
        <p:spPr>
          <a:xfrm>
            <a:off x="838199" y="1475325"/>
            <a:ext cx="1051559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Chord length is important because it determines how much lift and drag each section of the wind turbine blade produces.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larger chord near the root provides structural strength and higher lift, while a smaller chord near the tip reduces drag and improves efficiency.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directly affects the blade’s aerodynamic performance and power output. Proper chord distribution ensures optimal energy capture and balanced loading on the blade.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8" name="Picture 10" descr="Chord (aeronautics) - Wikipedia">
            <a:extLst>
              <a:ext uri="{FF2B5EF4-FFF2-40B4-BE49-F238E27FC236}">
                <a16:creationId xmlns:a16="http://schemas.microsoft.com/office/drawing/2014/main" id="{B296C4D9-2B8A-8D94-230D-62E03A669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7" y="3892879"/>
            <a:ext cx="5129154" cy="206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2F179E-BFF0-BD34-F868-72A2680309EF}"/>
              </a:ext>
            </a:extLst>
          </p:cNvPr>
          <p:cNvSpPr txBox="1"/>
          <p:nvPr/>
        </p:nvSpPr>
        <p:spPr>
          <a:xfrm>
            <a:off x="2600696" y="5841877"/>
            <a:ext cx="1479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Figure Reference 1</a:t>
            </a:r>
          </a:p>
        </p:txBody>
      </p:sp>
    </p:spTree>
    <p:extLst>
      <p:ext uri="{BB962C8B-B14F-4D97-AF65-F5344CB8AC3E}">
        <p14:creationId xmlns:p14="http://schemas.microsoft.com/office/powerpoint/2010/main" val="1651156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2ECE811F-FAA9-50ED-A66C-72D4DF6EB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Twist Angle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3D24D1-37AA-2C97-807F-C357C163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75437"/>
            <a:ext cx="1111370" cy="365125"/>
          </a:xfrm>
        </p:spPr>
        <p:txBody>
          <a:bodyPr/>
          <a:lstStyle/>
          <a:p>
            <a:r>
              <a:rPr lang="de-DE" dirty="0"/>
              <a:t>21.10.2025</a:t>
            </a:r>
            <a:endParaRPr lang="en-GB" dirty="0"/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8F5119-4476-795B-D71B-3307EDE0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613" y="6564111"/>
            <a:ext cx="3310987" cy="365127"/>
          </a:xfrm>
        </p:spPr>
        <p:txBody>
          <a:bodyPr/>
          <a:lstStyle/>
          <a:p>
            <a:r>
              <a:rPr lang="en-GB" dirty="0"/>
              <a:t>Rotor Blade design/ Optimus Syria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6</a:t>
            </a:fld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30A68B-2C23-8431-D6FA-45577979927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87764" y="6564112"/>
            <a:ext cx="5596085" cy="365125"/>
          </a:xfrm>
        </p:spPr>
        <p:txBody>
          <a:bodyPr/>
          <a:lstStyle/>
          <a:p>
            <a:r>
              <a:rPr lang="en-GB" dirty="0"/>
              <a:t>Kandarp Pathak (770533)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0BEA1208-7181-F0B6-6748-24DF371502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36924"/>
            <a:ext cx="8596745" cy="2908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twist angle is important because it aligns each section of the blade with the local wind direction, ensuring an optimal angle of attack along the entire span.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maintain efficient lift generation from root to tip.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twist, outer sections could stall or produce negative lift.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 twist distribution increases overall turbine efficiency and smooths the load on the blade.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652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Week’s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exact numerical values for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Chord Length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Twist angles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5 MW wind turbine.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the all values in code and determine the precise values.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necessary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aerodynamic and structural data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calculations.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discuss with the professor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Schaffarczyk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regarding next steps.</a:t>
            </a: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621120"/>
            <a:ext cx="1111370" cy="365125"/>
          </a:xfrm>
        </p:spPr>
        <p:txBody>
          <a:bodyPr/>
          <a:lstStyle/>
          <a:p>
            <a:r>
              <a:rPr lang="de-DE" dirty="0"/>
              <a:t>21.10.2025</a:t>
            </a:r>
            <a:endParaRPr lang="en-GB" dirty="0"/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74613" y="6621120"/>
            <a:ext cx="3523423" cy="308118"/>
          </a:xfrm>
        </p:spPr>
        <p:txBody>
          <a:bodyPr/>
          <a:lstStyle/>
          <a:p>
            <a:r>
              <a:rPr lang="en-GB" dirty="0"/>
              <a:t>Rotor Blade design/ Optimus Syria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2878528" y="6675437"/>
            <a:ext cx="5596085" cy="365125"/>
          </a:xfrm>
        </p:spPr>
        <p:txBody>
          <a:bodyPr/>
          <a:lstStyle/>
          <a:p>
            <a:r>
              <a:rPr lang="en-GB" dirty="0"/>
              <a:t>Kandarp Pathak (770533)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534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B6ED1-18E3-9640-3D93-84F8B0B1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C19340-9D16-A981-A772-1E4CF9E86436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342900" lvl="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https://th.bing.com/th/id/R.846a70a37dbd456b5dc42682d0297d87?rik=xND8O9fBmvwqQw&amp;pid=ImgRaw&amp;r=0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notes of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Dr. rer.nat. Alois Schaffarczyk.</a:t>
            </a:r>
          </a:p>
          <a:p>
            <a:pPr marL="342900" lvl="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https://github.com/Schaffarczyk/KSS-Blade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D8ED35-2E13-75BD-2A2E-AC637478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75437"/>
            <a:ext cx="1111370" cy="365125"/>
          </a:xfrm>
        </p:spPr>
        <p:txBody>
          <a:bodyPr/>
          <a:lstStyle/>
          <a:p>
            <a:r>
              <a:rPr lang="de-DE" dirty="0"/>
              <a:t>21.10.2025</a:t>
            </a:r>
            <a:endParaRPr lang="en-GB" dirty="0"/>
          </a:p>
          <a:p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055318-CDFF-2436-5D76-D30CE5CB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613" y="6561421"/>
            <a:ext cx="3523423" cy="367817"/>
          </a:xfrm>
        </p:spPr>
        <p:txBody>
          <a:bodyPr/>
          <a:lstStyle/>
          <a:p>
            <a:pPr algn="ctr"/>
            <a:r>
              <a:rPr lang="en-GB" dirty="0"/>
              <a:t>Rotor Blade design/ Optimus Syria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2673D2-F682-F630-F59F-C4FFF6A9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F89852-0382-5806-3356-FA1C77F6D28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528" y="6564112"/>
            <a:ext cx="5596085" cy="365125"/>
          </a:xfrm>
        </p:spPr>
        <p:txBody>
          <a:bodyPr/>
          <a:lstStyle/>
          <a:p>
            <a:r>
              <a:rPr lang="en-GB" dirty="0"/>
              <a:t>Kandarp Pathak (770533)</a:t>
            </a:r>
          </a:p>
        </p:txBody>
      </p:sp>
    </p:spTree>
    <p:extLst>
      <p:ext uri="{BB962C8B-B14F-4D97-AF65-F5344CB8AC3E}">
        <p14:creationId xmlns:p14="http://schemas.microsoft.com/office/powerpoint/2010/main" val="76124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489382AE-0E20-4DDB-AC58-6881343BCB06}" vid="{12EB4CDA-A9DA-4F07-A373-8B888615A84A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3" id="{489382AE-0E20-4DDB-AC58-6881343BCB06}" vid="{BC3BCC29-301C-4D70-A384-97DBC33790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438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template_final</Template>
  <TotalTime>1445</TotalTime>
  <Words>652</Words>
  <Application>Microsoft Office PowerPoint</Application>
  <PresentationFormat>Widescreen</PresentationFormat>
  <Paragraphs>103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Aptos</vt:lpstr>
      <vt:lpstr>Aptos (Textkörper)</vt:lpstr>
      <vt:lpstr>Aptos Display</vt:lpstr>
      <vt:lpstr>Arial</vt:lpstr>
      <vt:lpstr>Calibri</vt:lpstr>
      <vt:lpstr>Calibri Light</vt:lpstr>
      <vt:lpstr>Times New Roman</vt:lpstr>
      <vt:lpstr>Wingdings</vt:lpstr>
      <vt:lpstr>Office</vt:lpstr>
      <vt:lpstr>Benutzerdefiniertes Design</vt:lpstr>
      <vt:lpstr>Rotor Blade Design</vt:lpstr>
      <vt:lpstr>List of contents </vt:lpstr>
      <vt:lpstr>Output of the  KSS  Code</vt:lpstr>
      <vt:lpstr>Chord Length</vt:lpstr>
      <vt:lpstr>Why it is important?</vt:lpstr>
      <vt:lpstr>Twist Angle</vt:lpstr>
      <vt:lpstr>Next Week’s Work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Rotor Blade and Aerodynamics</dc:title>
  <dc:creator>harsh panchal</dc:creator>
  <cp:lastModifiedBy>Kandarp Pathak</cp:lastModifiedBy>
  <cp:revision>46</cp:revision>
  <dcterms:created xsi:type="dcterms:W3CDTF">2025-10-02T13:56:12Z</dcterms:created>
  <dcterms:modified xsi:type="dcterms:W3CDTF">2025-10-19T21:45:27Z</dcterms:modified>
</cp:coreProperties>
</file>