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handoutMasterIdLst>
    <p:handoutMasterId r:id="rId18"/>
  </p:handoutMasterIdLst>
  <p:sldIdLst>
    <p:sldId id="263" r:id="rId3"/>
    <p:sldId id="265" r:id="rId4"/>
    <p:sldId id="271" r:id="rId5"/>
    <p:sldId id="272" r:id="rId6"/>
    <p:sldId id="281" r:id="rId7"/>
    <p:sldId id="282" r:id="rId8"/>
    <p:sldId id="276" r:id="rId9"/>
    <p:sldId id="283" r:id="rId10"/>
    <p:sldId id="284" r:id="rId11"/>
    <p:sldId id="285" r:id="rId12"/>
    <p:sldId id="286" r:id="rId13"/>
    <p:sldId id="280" r:id="rId14"/>
    <p:sldId id="27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65"/>
            <p14:sldId id="271"/>
            <p14:sldId id="272"/>
            <p14:sldId id="281"/>
            <p14:sldId id="282"/>
            <p14:sldId id="276"/>
            <p14:sldId id="283"/>
            <p14:sldId id="284"/>
            <p14:sldId id="285"/>
            <p14:sldId id="286"/>
            <p14:sldId id="280"/>
            <p14:sldId id="279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8BA"/>
    <a:srgbClr val="FFFF99"/>
    <a:srgbClr val="FFFFFF"/>
    <a:srgbClr val="8ECEFA"/>
    <a:srgbClr val="92C6E6"/>
    <a:srgbClr val="80D2F7"/>
    <a:srgbClr val="7ED1F7"/>
    <a:srgbClr val="A1DFFD"/>
    <a:srgbClr val="C0F5FF"/>
    <a:srgbClr val="3C9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8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5 – Rotor Blade Structures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E6C0A47-C45A-EB0C-4C45-15C9C28E75E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878528" y="4648808"/>
            <a:ext cx="7678313" cy="793842"/>
          </a:xfrm>
        </p:spPr>
        <p:txBody>
          <a:bodyPr/>
          <a:lstStyle/>
          <a:p>
            <a:r>
              <a:rPr lang="en-GB" sz="1800" b="1" dirty="0"/>
              <a:t>Presented by – </a:t>
            </a:r>
            <a:r>
              <a:rPr lang="en-GB" sz="1800" b="1" dirty="0">
                <a:solidFill>
                  <a:srgbClr val="FF0000"/>
                </a:solidFill>
              </a:rPr>
              <a:t>Mithun Shetty</a:t>
            </a:r>
          </a:p>
          <a:p>
            <a:r>
              <a:rPr lang="en-GB" sz="1600" b="1" dirty="0"/>
              <a:t>Team Members - </a:t>
            </a:r>
            <a:r>
              <a:rPr lang="en-GB" sz="1600" dirty="0"/>
              <a:t>Bhima B Masare, Anudeep Allanki, Dongsuk Kim, Mithun Shetty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fld id="{E9760055-B4F0-4D03-A54C-8326910BC371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Rotor Blades Structure/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endParaRPr lang="en-GB" sz="40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E0415E7-E053-E995-249A-5B86E4F96002}"/>
              </a:ext>
            </a:extLst>
          </p:cNvPr>
          <p:cNvSpPr txBox="1">
            <a:spLocks/>
          </p:cNvSpPr>
          <p:nvPr/>
        </p:nvSpPr>
        <p:spPr>
          <a:xfrm>
            <a:off x="1412841" y="358691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/>
              <a:t>Week No - 4</a:t>
            </a:r>
            <a:endParaRPr lang="it-IT" sz="2000" dirty="0"/>
          </a:p>
          <a:p>
            <a:r>
              <a:rPr lang="it-IT" sz="2000" b="1" dirty="0"/>
              <a:t>Date -</a:t>
            </a:r>
            <a:r>
              <a:rPr lang="it-IT" sz="2000" dirty="0"/>
              <a:t> 21.10.2025</a:t>
            </a:r>
          </a:p>
          <a:p>
            <a:r>
              <a:rPr lang="it-IT" sz="2000" b="1" dirty="0"/>
              <a:t>Supervisor -</a:t>
            </a:r>
            <a:r>
              <a:rPr lang="it-IT" sz="2000" dirty="0"/>
              <a:t> Dr. Laurence Alhrshy</a:t>
            </a:r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11FEF-67D6-75F3-3657-106D3E11C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6D676A-2923-7A8B-66DE-9ADF0C0E8E9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546799E-F2B3-B635-0AE1-64074E02E35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3FBBB49-8BA6-2091-25D9-43ED822936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FBD0864-F88D-BD89-68DE-2DF469EE3A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0412E-D97D-2B11-59B0-9D594E632716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4. TSR Importance 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869B5-3980-36B1-0300-077B7A388E99}"/>
              </a:ext>
            </a:extLst>
          </p:cNvPr>
          <p:cNvSpPr txBox="1"/>
          <p:nvPr/>
        </p:nvSpPr>
        <p:spPr>
          <a:xfrm>
            <a:off x="838199" y="1413765"/>
            <a:ext cx="110204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4.1 </a:t>
            </a:r>
            <a:r>
              <a:rPr lang="en-US" sz="2200" b="1" dirty="0"/>
              <a:t>Why TSR Matters for Chord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optimal chord length at each section is linked to the TSR because TSR influences the </a:t>
            </a:r>
            <a:r>
              <a:rPr lang="en-US" sz="2200" b="1" dirty="0"/>
              <a:t>relative wind speed and angle</a:t>
            </a:r>
            <a:r>
              <a:rPr lang="en-US" sz="2200" dirty="0"/>
              <a:t> that each part of the blade experiences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different TSR changes these relative angles, meaning the original chord distribution might no longer be the best for maximizing lift and minimizing drag at your target TSR</a:t>
            </a:r>
          </a:p>
        </p:txBody>
      </p:sp>
    </p:spTree>
    <p:extLst>
      <p:ext uri="{BB962C8B-B14F-4D97-AF65-F5344CB8AC3E}">
        <p14:creationId xmlns:p14="http://schemas.microsoft.com/office/powerpoint/2010/main" val="35207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140F1-E0B2-1916-A381-3A6570728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887295-CF53-0E95-CEC9-A01E725DEF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0C90A8-D3AF-C54D-E5E9-69055274C9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994FBA-2DE3-8F4E-1C19-0068D736830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B0EBD2C-9CA2-B790-5343-636C1F73E8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0044E-3EEB-C79D-6A70-22673F44310B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4. TSR Importance 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95580-36F6-0D2A-7994-9541C9F28246}"/>
              </a:ext>
            </a:extLst>
          </p:cNvPr>
          <p:cNvSpPr txBox="1"/>
          <p:nvPr/>
        </p:nvSpPr>
        <p:spPr>
          <a:xfrm>
            <a:off x="838199" y="1413765"/>
            <a:ext cx="110204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4.2 What Needs to Change (Ideally) –</a:t>
            </a:r>
          </a:p>
          <a:p>
            <a:r>
              <a:rPr lang="en-US" sz="2200" b="1" dirty="0"/>
              <a:t>	</a:t>
            </a:r>
            <a:r>
              <a:rPr lang="en-US" sz="2200" dirty="0"/>
              <a:t>Re-Optimization: ( Depends on Aerodynamics Team)</a:t>
            </a:r>
            <a:br>
              <a:rPr lang="en-US" sz="2200" dirty="0"/>
            </a:b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accurate approach is to </a:t>
            </a:r>
            <a:r>
              <a:rPr lang="en-US" sz="2200" b="1" dirty="0"/>
              <a:t>perform a new aerodynamic optimization</a:t>
            </a:r>
            <a:r>
              <a:rPr lang="en-US" sz="2200" dirty="0"/>
              <a:t> using </a:t>
            </a:r>
            <a:r>
              <a:rPr lang="en-US" sz="2200" b="1" dirty="0"/>
              <a:t>BEM software</a:t>
            </a:r>
            <a:r>
              <a:rPr lang="en-US" sz="2200" dirty="0"/>
              <a:t> (like Q Blade)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During this re-optimization, we must input our </a:t>
            </a:r>
            <a:r>
              <a:rPr lang="en-US" sz="2200" b="1" dirty="0"/>
              <a:t>target TSR</a:t>
            </a:r>
            <a:r>
              <a:rPr lang="en-US" sz="2200" dirty="0"/>
              <a:t> along with the 80m blade length and chosen airfoils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software would then calculate a </a:t>
            </a:r>
            <a:r>
              <a:rPr lang="en-US" sz="2200" b="1" dirty="0"/>
              <a:t>new, optimized chord (and twist) distribution</a:t>
            </a:r>
            <a:r>
              <a:rPr lang="en-US" sz="2200" dirty="0"/>
              <a:t> specifically tailored to achieve maximum C</a:t>
            </a:r>
            <a:r>
              <a:rPr lang="en-US" sz="2200" baseline="-25000" dirty="0"/>
              <a:t>p</a:t>
            </a:r>
            <a:r>
              <a:rPr lang="en-US" sz="2200" dirty="0"/>
              <a:t> at your target TSR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If re-optimization not possible C</a:t>
            </a:r>
            <a:r>
              <a:rPr lang="en-US" sz="2200" baseline="-25000" dirty="0"/>
              <a:t>p</a:t>
            </a:r>
            <a:r>
              <a:rPr lang="en-US" sz="2200" dirty="0"/>
              <a:t> slightly lower than the value of C</a:t>
            </a:r>
            <a:r>
              <a:rPr lang="en-US" sz="2200" baseline="-25000" dirty="0"/>
              <a:t>p </a:t>
            </a:r>
            <a:r>
              <a:rPr lang="en-US" sz="2200" dirty="0"/>
              <a:t> at optimized TSR</a:t>
            </a:r>
            <a:endParaRPr lang="en-IN" sz="2200" i="1" dirty="0"/>
          </a:p>
        </p:txBody>
      </p:sp>
    </p:spTree>
    <p:extLst>
      <p:ext uri="{BB962C8B-B14F-4D97-AF65-F5344CB8AC3E}">
        <p14:creationId xmlns:p14="http://schemas.microsoft.com/office/powerpoint/2010/main" val="173043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625B1-32ED-24D5-91BB-680AA52A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C0A07-EC87-1315-9B41-3AF7F861EC9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A1FEE60-0733-5641-4E63-668F8D29ECC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F35CFB-F71F-1FD7-D0A0-5E811BD413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1D2B8B9-4857-33FA-BD11-06D4B888A4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15F84-EE61-FA74-55D7-8B060C0C14AA}"/>
              </a:ext>
            </a:extLst>
          </p:cNvPr>
          <p:cNvSpPr txBox="1"/>
          <p:nvPr/>
        </p:nvSpPr>
        <p:spPr>
          <a:xfrm>
            <a:off x="685800" y="721989"/>
            <a:ext cx="693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5. Material Selection -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95021-F746-1B6A-6D94-0C6FC44C3C38}"/>
              </a:ext>
            </a:extLst>
          </p:cNvPr>
          <p:cNvSpPr txBox="1"/>
          <p:nvPr/>
        </p:nvSpPr>
        <p:spPr>
          <a:xfrm>
            <a:off x="838200" y="1408838"/>
            <a:ext cx="99228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200" b="1" dirty="0"/>
              <a:t>5.1 Key factors to be considered 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Strength-to-Weight Ratio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Stiffness (Young's Modulus)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Fatigue Resistance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Shear and Torsional Strength (Shear Modulus)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Manufacturability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Environmental Resistance</a:t>
            </a:r>
          </a:p>
        </p:txBody>
      </p:sp>
    </p:spTree>
    <p:extLst>
      <p:ext uri="{BB962C8B-B14F-4D97-AF65-F5344CB8AC3E}">
        <p14:creationId xmlns:p14="http://schemas.microsoft.com/office/powerpoint/2010/main" val="249129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EC3C8-9594-DFAB-908D-8EB3CB4D5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14419-B63C-583B-5F4E-372AE83372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954DCB-03AD-3001-714D-B058E0C40CA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65BAF1-DFB3-4D5C-2852-2434EDD52C8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BF48ED0-1065-8CC9-EFFA-04183DAF69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83DAF3-225B-437D-93CE-672512853E77}"/>
              </a:ext>
            </a:extLst>
          </p:cNvPr>
          <p:cNvSpPr txBox="1"/>
          <p:nvPr/>
        </p:nvSpPr>
        <p:spPr>
          <a:xfrm>
            <a:off x="685800" y="721989"/>
            <a:ext cx="693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5. Material Selection -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273E1-B1DA-2BE5-6176-3D19916B5585}"/>
              </a:ext>
            </a:extLst>
          </p:cNvPr>
          <p:cNvSpPr txBox="1"/>
          <p:nvPr/>
        </p:nvSpPr>
        <p:spPr>
          <a:xfrm>
            <a:off x="838200" y="1399213"/>
            <a:ext cx="10515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200" b="1" dirty="0"/>
              <a:t>5.2 Material Choices from References –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1" dirty="0"/>
              <a:t>Sandia 61.5 m Blade 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dirty="0"/>
              <a:t> </a:t>
            </a:r>
            <a:r>
              <a:rPr lang="en-IN" sz="2200" dirty="0"/>
              <a:t>Primarily E-glass (UD and TRIAX), Carbon UD (for spar caps), Foam core, Gelcoat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1" dirty="0"/>
              <a:t>Optimus Shakthi 87 m Blade 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GFRP (BIAX and TRIAX), CFRP (UD for spar caps), Foam and Balsa cores, Adhesives, Gelcoat</a:t>
            </a:r>
          </a:p>
        </p:txBody>
      </p:sp>
    </p:spTree>
    <p:extLst>
      <p:ext uri="{BB962C8B-B14F-4D97-AF65-F5344CB8AC3E}">
        <p14:creationId xmlns:p14="http://schemas.microsoft.com/office/powerpoint/2010/main" val="326662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Bibliography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DB4-11DF-4DC9-9AFB-FDB45DBDB9C4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7705" y="6564113"/>
            <a:ext cx="3846095" cy="365125"/>
          </a:xfrm>
        </p:spPr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89852-0382-5806-3356-FA1C77F6D2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8B34B-CE26-1470-1701-E04971C52B8A}"/>
              </a:ext>
            </a:extLst>
          </p:cNvPr>
          <p:cNvSpPr txBox="1"/>
          <p:nvPr/>
        </p:nvSpPr>
        <p:spPr>
          <a:xfrm>
            <a:off x="760369" y="1407941"/>
            <a:ext cx="10671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MW/61.5m Wind Turbine Blade Reference Model by Brian R. Resor, Sandia National Laboratories, California, USA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 Reference Wind Turbine for Offshore System Development, J. Jonkman, S. Butterfield, W. Musial, and G. Scott, National Renewable Energy Laboratory, USA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from Optimus Shakthi 2024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6E567-AC3D-0689-0EEB-854383B4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88"/>
            <a:ext cx="9287577" cy="3150636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Rotor Blade Structures Team Time line</a:t>
            </a:r>
          </a:p>
          <a:p>
            <a:pPr lvl="0"/>
            <a:r>
              <a:rPr lang="en-US" dirty="0"/>
              <a:t>Chord Distribution</a:t>
            </a:r>
          </a:p>
          <a:p>
            <a:pPr lvl="0"/>
            <a:r>
              <a:rPr lang="en-US" dirty="0"/>
              <a:t>Calculations</a:t>
            </a:r>
          </a:p>
          <a:p>
            <a:pPr lvl="0"/>
            <a:r>
              <a:rPr lang="en-US" dirty="0"/>
              <a:t>TSR Importance</a:t>
            </a:r>
          </a:p>
          <a:p>
            <a:pPr lvl="0"/>
            <a:r>
              <a:rPr lang="en-US" dirty="0"/>
              <a:t>Material Selection</a:t>
            </a:r>
          </a:p>
          <a:p>
            <a:pPr lvl="0"/>
            <a:r>
              <a:rPr lang="de-DE" dirty="0"/>
              <a:t>Bibliography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BD01935-82E5-D79D-C490-ED5502D3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F55D9-EF5B-9E26-40AE-1F3D5F503D4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CE93207-F383-AC91-863A-7D6EA647733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8728EB-C9D6-BA17-3C43-0FC592952D3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3296396-1FEB-B93E-574C-0DB4C24D23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</p:spTree>
    <p:extLst>
      <p:ext uri="{BB962C8B-B14F-4D97-AF65-F5344CB8AC3E}">
        <p14:creationId xmlns:p14="http://schemas.microsoft.com/office/powerpoint/2010/main" val="367881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E473E-38C4-BEFD-6925-717C4000C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58190-4173-9845-4929-910A187D3EE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E9C03F-67D2-06AE-8AE4-7C60E10673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64A788-CAF6-E48E-0AEF-D66FD742D7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8440240-F425-0B72-2058-EC45CD20C2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0E8-A760-809C-426B-6B1BB6D9C2D6}"/>
              </a:ext>
            </a:extLst>
          </p:cNvPr>
          <p:cNvSpPr txBox="1"/>
          <p:nvPr/>
        </p:nvSpPr>
        <p:spPr>
          <a:xfrm>
            <a:off x="685800" y="667929"/>
            <a:ext cx="99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1. </a:t>
            </a:r>
            <a:r>
              <a:rPr lang="en-US" sz="2800" b="1" dirty="0"/>
              <a:t>Rotor Blade Structures Team Time line -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DCE7-771E-9080-D19C-2878E7CB4E88}"/>
              </a:ext>
            </a:extLst>
          </p:cNvPr>
          <p:cNvSpPr txBox="1"/>
          <p:nvPr/>
        </p:nvSpPr>
        <p:spPr>
          <a:xfrm>
            <a:off x="838200" y="1259975"/>
            <a:ext cx="778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1.1 Team Time line for Month October -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2A144F-605C-049C-04DF-6D6B030F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6" y="1942442"/>
            <a:ext cx="11520000" cy="33398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EB220-1695-14EC-2F11-B7C6B4E4DB3E}"/>
              </a:ext>
            </a:extLst>
          </p:cNvPr>
          <p:cNvSpPr txBox="1"/>
          <p:nvPr/>
        </p:nvSpPr>
        <p:spPr>
          <a:xfrm>
            <a:off x="3513221" y="3545007"/>
            <a:ext cx="8411605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5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03AF4-3B96-3F51-2BDA-CA0D57879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BCB173-F680-11E6-1FD4-5E125BA8FA7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7A885B1-171F-94DF-55AB-B28CECE3088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C688D10-B15F-D800-D5A4-DB9B787F17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6410C33-240B-971E-2BDC-68E452E40D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14ED4-1B88-8D77-C1ED-81AA0C5189E2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2. Chord Distribution -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5408-D8B4-65D5-4FB2-EAB789A9EC1C}"/>
              </a:ext>
            </a:extLst>
          </p:cNvPr>
          <p:cNvSpPr txBox="1"/>
          <p:nvPr/>
        </p:nvSpPr>
        <p:spPr>
          <a:xfrm>
            <a:off x="838200" y="1326732"/>
            <a:ext cx="10986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2.1 ‘Betz’ VS ‘Schmitz’ 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For chord length calculation first step is to know about Betz and Schmitz optimization as they are the ones that decides chord lengths (wider chords / narrower chords)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AAF770E-2888-4F33-3330-E665A6D9F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74340"/>
              </p:ext>
            </p:extLst>
          </p:nvPr>
        </p:nvGraphicFramePr>
        <p:xfrm>
          <a:off x="1767666" y="3014462"/>
          <a:ext cx="9127734" cy="2785664"/>
        </p:xfrm>
        <a:graphic>
          <a:graphicData uri="http://schemas.openxmlformats.org/drawingml/2006/table">
            <a:tbl>
              <a:tblPr/>
              <a:tblGrid>
                <a:gridCol w="2016592">
                  <a:extLst>
                    <a:ext uri="{9D8B030D-6E8A-4147-A177-3AD203B41FA5}">
                      <a16:colId xmlns:a16="http://schemas.microsoft.com/office/drawing/2014/main" val="3284924445"/>
                    </a:ext>
                  </a:extLst>
                </a:gridCol>
                <a:gridCol w="3259906">
                  <a:extLst>
                    <a:ext uri="{9D8B030D-6E8A-4147-A177-3AD203B41FA5}">
                      <a16:colId xmlns:a16="http://schemas.microsoft.com/office/drawing/2014/main" val="544640076"/>
                    </a:ext>
                  </a:extLst>
                </a:gridCol>
                <a:gridCol w="3851236">
                  <a:extLst>
                    <a:ext uri="{9D8B030D-6E8A-4147-A177-3AD203B41FA5}">
                      <a16:colId xmlns:a16="http://schemas.microsoft.com/office/drawing/2014/main" val="3081281108"/>
                    </a:ext>
                  </a:extLst>
                </a:gridCol>
              </a:tblGrid>
              <a:tr h="397952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Feature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Betz’s Optimization</a:t>
                      </a:r>
                      <a:endParaRPr lang="en-IN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Schmitz’s Optimization</a:t>
                      </a:r>
                      <a:endParaRPr lang="en-IN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16429"/>
                  </a:ext>
                </a:extLst>
              </a:tr>
              <a:tr h="397952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Considers Drag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224146"/>
                  </a:ext>
                </a:extLst>
              </a:tr>
              <a:tr h="397952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Considers Wake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Basic momentum only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Yes (wake rotation losses)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12773"/>
                  </a:ext>
                </a:extLst>
              </a:tr>
              <a:tr h="397952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Chord (Root/Mid)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Tends to be </a:t>
                      </a:r>
                      <a:r>
                        <a:rPr lang="en-IN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Wider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Tends to be </a:t>
                      </a:r>
                      <a:r>
                        <a:rPr lang="en-US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Narrower</a:t>
                      </a:r>
                      <a:r>
                        <a:rPr lang="en-US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 (than Betz)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029516"/>
                  </a:ext>
                </a:extLst>
              </a:tr>
              <a:tr h="397952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Chord (Tip)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0" i="0" u="none" strike="noStrike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Narrow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Narrow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269712"/>
                  </a:ext>
                </a:extLst>
              </a:tr>
              <a:tr h="397952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Efficiency Goal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0" i="0" u="none" strike="noStrike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Theoretical Maximum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Practical Maximum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744618"/>
                  </a:ext>
                </a:extLst>
              </a:tr>
              <a:tr h="397952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IN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Realism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Less realistic (ignores key losses)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240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Arial" panose="020B0604020202020204" pitchFamily="34" charset="0"/>
                        </a:rPr>
                        <a:t>More realistic (accounts for major losses)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599898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222D52D6-AAF2-D980-F926-70B19E736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3820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30470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63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49334-AA10-5ECB-1EBC-4A66AA157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8374E0-9987-0C8C-BC5F-25C4BDF06F6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541DF4-F824-F6FE-E984-24831F3CFF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DB3BD9-4FF5-2E3A-4379-047B16AF52A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B091035-0B46-D98E-207F-513FD58CAB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3C2E7-71D2-BBDE-EB8C-ED8859A85A3D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2. Chord Distribution -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4844F-29CD-B2B7-0351-5DA7EEFD3BD4}"/>
              </a:ext>
            </a:extLst>
          </p:cNvPr>
          <p:cNvSpPr txBox="1"/>
          <p:nvPr/>
        </p:nvSpPr>
        <p:spPr>
          <a:xfrm>
            <a:off x="838201" y="1315017"/>
            <a:ext cx="1039177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2.1 ‘Betz’ VS ‘Schmitz’ 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ideal aerodynamic chord near the root is usually too narrow structurally.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Designers significantly widen the chord in this region to handle high bending moments, often using linear interpolation rather than pure aerodynamic optimization.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Maximum chord length can be limited by manufacturing capabilities or transportation restrictions.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"Optimus Shakthi" team adjusted their Betz optimization results for this reason.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Max chord length according for </a:t>
            </a:r>
            <a:r>
              <a:rPr lang="en-US" sz="2200" b="1" dirty="0"/>
              <a:t>Optimus Shakthi </a:t>
            </a:r>
            <a:r>
              <a:rPr lang="en-US" sz="2200" dirty="0"/>
              <a:t>is </a:t>
            </a:r>
            <a:r>
              <a:rPr lang="en-US" sz="2200" b="1" dirty="0"/>
              <a:t>5.74 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Max chord length according for </a:t>
            </a:r>
            <a:r>
              <a:rPr lang="en-US" sz="2200" b="1" dirty="0"/>
              <a:t>NREL 5MW </a:t>
            </a:r>
            <a:r>
              <a:rPr lang="en-US" sz="2200" dirty="0"/>
              <a:t>is </a:t>
            </a:r>
            <a:r>
              <a:rPr lang="en-US" sz="2200" b="1" dirty="0"/>
              <a:t>4.652 m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DC4F0BA-AD84-6118-69FF-1EF68D76E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3820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30470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32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E38EF-CCEA-73B0-C50B-1F935B503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174B8-124C-3A79-2A51-17C5D9ABB9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C0BAD6B-F17E-B0BA-69F4-6D0DD6A212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9DA2870-81BF-BA54-9BEB-8CA1FDB199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73B5695-3F6F-7AF4-2780-00DE65F7BA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ACEDE-8283-551C-E5BD-E34C17D8BEB6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2. Chord Distribution -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879C1-2D87-783B-8D23-FCEC34453B00}"/>
              </a:ext>
            </a:extLst>
          </p:cNvPr>
          <p:cNvSpPr txBox="1"/>
          <p:nvPr/>
        </p:nvSpPr>
        <p:spPr>
          <a:xfrm>
            <a:off x="838200" y="1315017"/>
            <a:ext cx="109866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2.1 ‘Betz’ VS ‘Schmitz’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As per our understanding the Chord Length calculation does not depends on a single formula but we can get the chord length using the reference turbines existing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Reference Blade: Optimus Shakthi with a blade length of </a:t>
            </a:r>
            <a:r>
              <a:rPr lang="en-US" sz="2200" b="1" dirty="0"/>
              <a:t>87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Optimus Syria Blade Length </a:t>
            </a:r>
            <a:r>
              <a:rPr lang="en-US" sz="2200" b="1" dirty="0"/>
              <a:t>80 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For chord length calculation first step is to know about Betz and Schmitz optimization as they are the ones that decides chord lengths (wider chords / narrower chords)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BE36C56-306D-0C78-908F-AE51377AF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3820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30470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6EE3F-5634-E75F-27CE-C4B8A6968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30003-259F-55E9-AD9C-E17493552E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57FE20-C399-93E5-4FA0-782ACC41CD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414D46-DB74-3571-02C8-2F65E97D70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0964B68-EEF0-CEBC-3BFB-D6AFB44F77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B51-8B31-CB2B-5564-A36F1A28477B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3. Calculations 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658867-9880-8345-9816-251145E2D3C5}"/>
                  </a:ext>
                </a:extLst>
              </p:cNvPr>
              <p:cNvSpPr txBox="1"/>
              <p:nvPr/>
            </p:nvSpPr>
            <p:spPr>
              <a:xfrm>
                <a:off x="838200" y="1413765"/>
                <a:ext cx="9420225" cy="2299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 dirty="0"/>
                  <a:t>3.1 Blade Fraction –</a:t>
                </a:r>
              </a:p>
              <a:p>
                <a:r>
                  <a:rPr lang="en-IN" sz="2200" i="1" dirty="0"/>
                  <a:t>	Blade fraction (Chord)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200" i="1" dirty="0"/>
                          <m:t>(</m:t>
                        </m:r>
                        <m:r>
                          <m:rPr>
                            <m:nor/>
                          </m:rPr>
                          <a:rPr lang="en-IN" sz="2200" i="1" dirty="0"/>
                          <m:t>Pos</m:t>
                        </m:r>
                        <m:r>
                          <m:rPr>
                            <m:nor/>
                          </m:rPr>
                          <a:rPr lang="en-IN" sz="2200" i="1" dirty="0"/>
                          <m:t> </m:t>
                        </m:r>
                        <m:r>
                          <m:rPr>
                            <m:nor/>
                          </m:rPr>
                          <a:rPr lang="en-IN" sz="2200" i="1" dirty="0"/>
                          <m:t>in</m:t>
                        </m:r>
                        <m:r>
                          <m:rPr>
                            <m:nor/>
                          </m:rPr>
                          <a:rPr lang="en-IN" sz="2200" i="1" dirty="0"/>
                          <m:t> </m:t>
                        </m:r>
                        <m:r>
                          <m:rPr>
                            <m:nor/>
                          </m:rPr>
                          <a:rPr lang="en-IN" sz="2200" i="1" dirty="0"/>
                          <m:t>m</m:t>
                        </m:r>
                        <m:r>
                          <m:rPr>
                            <m:nor/>
                          </m:rPr>
                          <a:rPr lang="en-IN" sz="2200" i="1" dirty="0" smtClean="0"/>
                          <m:t>)</m:t>
                        </m:r>
                        <m:r>
                          <m:rPr>
                            <m:nor/>
                          </m:rPr>
                          <a:rPr lang="en-IN" sz="2200" i="1" dirty="0"/>
                          <m:t> − </m:t>
                        </m:r>
                        <m:r>
                          <m:rPr>
                            <m:nor/>
                          </m:rPr>
                          <a:rPr lang="en-IN" sz="2200" b="0" i="1" dirty="0" smtClean="0"/>
                          <m:t>(</m:t>
                        </m:r>
                        <m:r>
                          <m:rPr>
                            <m:nor/>
                          </m:rPr>
                          <a:rPr lang="en-IN" sz="2200" i="1" dirty="0"/>
                          <m:t>Hub</m:t>
                        </m:r>
                        <m:r>
                          <m:rPr>
                            <m:nor/>
                          </m:rPr>
                          <a:rPr lang="en-IN" sz="2200" i="1" dirty="0"/>
                          <m:t> </m:t>
                        </m:r>
                        <m:r>
                          <m:rPr>
                            <m:nor/>
                          </m:rPr>
                          <a:rPr lang="en-IN" sz="2200" i="1" dirty="0"/>
                          <m:t>Radius</m:t>
                        </m:r>
                        <m:r>
                          <m:rPr>
                            <m:nor/>
                          </m:rPr>
                          <a:rPr lang="en-IN" sz="2200" i="1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200" i="1" dirty="0"/>
                          <m:t>Blade</m:t>
                        </m:r>
                        <m:r>
                          <m:rPr>
                            <m:nor/>
                          </m:rPr>
                          <a:rPr lang="en-IN" sz="2200" i="1" dirty="0"/>
                          <m:t> </m:t>
                        </m:r>
                        <m:r>
                          <m:rPr>
                            <m:nor/>
                          </m:rPr>
                          <a:rPr lang="en-IN" sz="2200" i="1" dirty="0"/>
                          <m:t>length</m:t>
                        </m:r>
                        <m:r>
                          <m:rPr>
                            <m:nor/>
                          </m:rPr>
                          <a:rPr lang="en-IN" sz="2200" i="1" dirty="0"/>
                          <m:t> (</m:t>
                        </m:r>
                        <m:r>
                          <m:rPr>
                            <m:nor/>
                          </m:rPr>
                          <a:rPr lang="en-IN" sz="2200" i="1" dirty="0"/>
                          <m:t>ref</m:t>
                        </m:r>
                        <m:r>
                          <m:rPr>
                            <m:nor/>
                          </m:rPr>
                          <a:rPr lang="en-IN" sz="2200" i="1" dirty="0"/>
                          <m:t>) </m:t>
                        </m:r>
                      </m:den>
                    </m:f>
                  </m:oMath>
                </a14:m>
                <a:endParaRPr lang="en-IN" sz="2200" i="1" dirty="0"/>
              </a:p>
              <a:p>
                <a:endParaRPr lang="en-IN" sz="2200" b="1" i="1" dirty="0"/>
              </a:p>
              <a:p>
                <a:r>
                  <a:rPr lang="en-IN" sz="2200" b="1" dirty="0"/>
                  <a:t>3.2 Scaling Factor –</a:t>
                </a:r>
              </a:p>
              <a:p>
                <a:r>
                  <a:rPr lang="en-IN" sz="2200" i="1" dirty="0"/>
                  <a:t>	Scaling Factor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New</m:t>
                        </m:r>
                        <m:r>
                          <m:rPr>
                            <m:nor/>
                          </m:rP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Blade</m:t>
                        </m:r>
                        <m:r>
                          <m:rPr>
                            <m:nor/>
                          </m:rP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Length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Referecnce</m:t>
                        </m:r>
                        <m:r>
                          <m:rPr>
                            <m:nor/>
                          </m:rP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IN" sz="2200" i="1" dirty="0"/>
                          <m:t>lade</m:t>
                        </m:r>
                        <m:r>
                          <m:rPr>
                            <m:nor/>
                          </m:rPr>
                          <a:rPr lang="en-IN" sz="2200" i="1" dirty="0"/>
                          <m:t> </m:t>
                        </m:r>
                        <m:r>
                          <m:rPr>
                            <m:nor/>
                          </m:rPr>
                          <a:rPr lang="en-IN" sz="2200" i="1" dirty="0"/>
                          <m:t>length</m:t>
                        </m:r>
                        <m:r>
                          <m:rPr>
                            <m:nor/>
                          </m:rPr>
                          <a:rPr lang="en-IN" sz="2200" i="1" dirty="0"/>
                          <m:t> </m:t>
                        </m:r>
                      </m:den>
                    </m:f>
                    <m:r>
                      <a:rPr lang="en-I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80 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I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87 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0.9195</m:t>
                    </m:r>
                  </m:oMath>
                </a14:m>
                <a:endParaRPr lang="en-IN" sz="2200" b="0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658867-9880-8345-9816-251145E2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13765"/>
                <a:ext cx="9420225" cy="2299860"/>
              </a:xfrm>
              <a:prstGeom prst="rect">
                <a:avLst/>
              </a:prstGeom>
              <a:blipFill>
                <a:blip r:embed="rId2"/>
                <a:stretch>
                  <a:fillRect l="-841" t="-1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46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C0E48-DA96-5187-D36E-821B38668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714845-D9F9-5AD2-A681-793A212CBD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818F73-8832-D5E2-2C26-2C6CF483763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FAB6F4-88AF-6451-9D02-5A42D13AD6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4EFCD3F-150F-C906-5C58-E36DDCAFE3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8ED2B-B1F6-0DB5-CCC8-8858C1FBF580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3. Calculations 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40DC2F-5A8F-A2F3-A8CE-4152C10B69FE}"/>
                  </a:ext>
                </a:extLst>
              </p:cNvPr>
              <p:cNvSpPr txBox="1"/>
              <p:nvPr/>
            </p:nvSpPr>
            <p:spPr>
              <a:xfrm>
                <a:off x="838200" y="1413765"/>
                <a:ext cx="10934700" cy="3963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 dirty="0"/>
                  <a:t>3.3 New Chord Lengths –</a:t>
                </a:r>
              </a:p>
              <a:p>
                <a:r>
                  <a:rPr lang="en-IN" sz="2200" i="1" dirty="0"/>
                  <a:t>	c</a:t>
                </a:r>
                <a:r>
                  <a:rPr lang="en-IN" sz="2200" i="1" baseline="-25000" dirty="0"/>
                  <a:t>new</a:t>
                </a:r>
                <a:r>
                  <a:rPr lang="en-IN" sz="2200" i="1" dirty="0"/>
                  <a:t> (</a:t>
                </a:r>
                <a:r>
                  <a:rPr lang="en-IN" sz="2200" i="1" dirty="0" err="1"/>
                  <a:t>BlFract</a:t>
                </a:r>
                <a:r>
                  <a:rPr lang="en-IN" sz="2200" i="1" dirty="0"/>
                  <a:t>) = </a:t>
                </a:r>
                <a:r>
                  <a:rPr lang="en-IN" sz="2200" i="1" dirty="0" err="1"/>
                  <a:t>c</a:t>
                </a:r>
                <a:r>
                  <a:rPr lang="en-IN" sz="2200" i="1" baseline="-25000" dirty="0" err="1"/>
                  <a:t>ref</a:t>
                </a:r>
                <a:r>
                  <a:rPr lang="en-IN" sz="2200" i="1" dirty="0"/>
                  <a:t> (</a:t>
                </a:r>
                <a:r>
                  <a:rPr lang="en-IN" sz="2200" i="1" dirty="0" err="1"/>
                  <a:t>BlFract</a:t>
                </a:r>
                <a:r>
                  <a:rPr lang="en-IN" sz="2200" i="1" dirty="0"/>
                  <a:t> ) </a:t>
                </a:r>
                <a14:m>
                  <m:oMath xmlns:m="http://schemas.openxmlformats.org/officeDocument/2006/math">
                    <m:r>
                      <a:rPr lang="en-IN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 i="1" dirty="0"/>
                  <a:t>Scaling Factor</a:t>
                </a:r>
              </a:p>
              <a:p>
                <a:endParaRPr lang="en-IN" sz="2200" i="1" dirty="0"/>
              </a:p>
              <a:p>
                <a:r>
                  <a:rPr lang="en-IN" sz="2200" b="1" dirty="0" err="1"/>
                  <a:t>eg.</a:t>
                </a:r>
                <a:r>
                  <a:rPr lang="en-IN" sz="2200" dirty="0"/>
                  <a:t> </a:t>
                </a:r>
                <a:r>
                  <a:rPr lang="en-US" sz="2200" b="1" dirty="0"/>
                  <a:t>Reference of How to calculate new chord </a:t>
                </a:r>
                <a:r>
                  <a:rPr lang="en-US" sz="2200" b="1" dirty="0" err="1"/>
                  <a:t>c</a:t>
                </a:r>
                <a:r>
                  <a:rPr lang="en-US" sz="2200" b="1" baseline="-25000" dirty="0" err="1"/>
                  <a:t>new</a:t>
                </a:r>
                <a:r>
                  <a:rPr lang="en-US" sz="2200" b="1" dirty="0"/>
                  <a:t> using existing Reference Chord </a:t>
                </a:r>
                <a:r>
                  <a:rPr lang="en-US" sz="2200" b="1" dirty="0" err="1"/>
                  <a:t>c</a:t>
                </a:r>
                <a:r>
                  <a:rPr lang="en-US" sz="2200" b="1" baseline="-25000" dirty="0" err="1"/>
                  <a:t>ref</a:t>
                </a:r>
                <a:r>
                  <a:rPr lang="en-US" sz="2200" b="1" dirty="0"/>
                  <a:t> </a:t>
                </a:r>
                <a:br>
                  <a:rPr lang="en-US" sz="2200" dirty="0"/>
                </a:br>
                <a:br>
                  <a:rPr lang="en-US" sz="2200" dirty="0"/>
                </a:br>
                <a:r>
                  <a:rPr lang="en-US" sz="2200" b="1" dirty="0"/>
                  <a:t>Pos in m  = </a:t>
                </a:r>
                <a:r>
                  <a:rPr lang="en-US" sz="2200" dirty="0"/>
                  <a:t>23.50524 m</a:t>
                </a:r>
                <a:br>
                  <a:rPr lang="en-US" sz="2200" dirty="0"/>
                </a:br>
                <a:r>
                  <a:rPr lang="en-US" sz="2200" b="1" dirty="0"/>
                  <a:t>Hub Radius =  </a:t>
                </a:r>
                <a:r>
                  <a:rPr lang="en-US" sz="2200" dirty="0"/>
                  <a:t>2 m </a:t>
                </a:r>
                <a:br>
                  <a:rPr lang="en-US" sz="2200" dirty="0"/>
                </a:br>
                <a:r>
                  <a:rPr lang="en-US" sz="2200" b="1" dirty="0"/>
                  <a:t>Blade Length (ref) = </a:t>
                </a:r>
                <a:r>
                  <a:rPr lang="en-US" sz="2200" dirty="0"/>
                  <a:t>87 m (Shakthi)</a:t>
                </a:r>
              </a:p>
              <a:p>
                <a:endParaRPr lang="en-US" sz="2200" dirty="0"/>
              </a:p>
              <a:p>
                <a:r>
                  <a:rPr lang="en-IN" sz="2200" i="1" dirty="0"/>
                  <a:t>	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𝐵𝑙𝐹𝑟𝑎𝑐𝑡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23.50524 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 - 2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87 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21.50524 </m:t>
                        </m:r>
                        <m:r>
                          <m:rPr>
                            <m:sty m:val="p"/>
                          </m:rPr>
                          <a:rPr lang="en-IN" sz="2200" b="0" i="1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87 </m:t>
                        </m:r>
                        <m:r>
                          <m:rPr>
                            <m:sty m:val="p"/>
                          </m:rPr>
                          <a:rPr lang="en-IN" sz="2200" b="0" i="1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0.247</m:t>
                    </m:r>
                  </m:oMath>
                </a14:m>
                <a:endParaRPr lang="en-IN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40DC2F-5A8F-A2F3-A8CE-4152C10B6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13765"/>
                <a:ext cx="10934700" cy="3963777"/>
              </a:xfrm>
              <a:prstGeom prst="rect">
                <a:avLst/>
              </a:prstGeom>
              <a:blipFill>
                <a:blip r:embed="rId2"/>
                <a:stretch>
                  <a:fillRect l="-725" t="-1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6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0F868-CDB2-363A-EA29-AE43DB48D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9E5B3B-2F2A-676C-BE11-EC8A19F2D5D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C1010E5-36FB-9578-AA4B-51AEE69530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792AE6-8747-C613-FD3B-918DD99BBC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A8CA546-51EE-65F4-B2B7-C7469EB3B0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6209F-4EF1-F6FC-F7DC-357E7EB67725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3. Calculations 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6D7F4A-7526-E360-F8BE-12D94C2758F2}"/>
                  </a:ext>
                </a:extLst>
              </p:cNvPr>
              <p:cNvSpPr txBox="1"/>
              <p:nvPr/>
            </p:nvSpPr>
            <p:spPr>
              <a:xfrm>
                <a:off x="838199" y="1413765"/>
                <a:ext cx="11020425" cy="5071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 dirty="0"/>
                  <a:t>3.3 New Chord Lengths –</a:t>
                </a:r>
              </a:p>
              <a:p>
                <a:r>
                  <a:rPr lang="en-IN" sz="2200" i="1" dirty="0"/>
                  <a:t>	c</a:t>
                </a:r>
                <a:r>
                  <a:rPr lang="en-IN" sz="2200" i="1" baseline="-25000" dirty="0"/>
                  <a:t>new</a:t>
                </a:r>
                <a:r>
                  <a:rPr lang="en-IN" sz="2200" i="1" dirty="0"/>
                  <a:t> (</a:t>
                </a:r>
                <a:r>
                  <a:rPr lang="en-IN" sz="2200" i="1" dirty="0" err="1"/>
                  <a:t>BlFract</a:t>
                </a:r>
                <a:r>
                  <a:rPr lang="en-IN" sz="2200" i="1" dirty="0"/>
                  <a:t>) = </a:t>
                </a:r>
                <a:r>
                  <a:rPr lang="en-IN" sz="2200" i="1" dirty="0" err="1"/>
                  <a:t>c</a:t>
                </a:r>
                <a:r>
                  <a:rPr lang="en-IN" sz="2200" i="1" baseline="-25000" dirty="0" err="1"/>
                  <a:t>ref</a:t>
                </a:r>
                <a:r>
                  <a:rPr lang="en-IN" sz="2200" i="1" dirty="0"/>
                  <a:t> (</a:t>
                </a:r>
                <a:r>
                  <a:rPr lang="en-IN" sz="2200" i="1" dirty="0" err="1"/>
                  <a:t>BlFract</a:t>
                </a:r>
                <a:r>
                  <a:rPr lang="en-IN" sz="2200" i="1" dirty="0"/>
                  <a:t> ) </a:t>
                </a:r>
                <a14:m>
                  <m:oMath xmlns:m="http://schemas.openxmlformats.org/officeDocument/2006/math">
                    <m:r>
                      <a:rPr lang="en-IN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 i="1" dirty="0"/>
                  <a:t>Scaling Factor</a:t>
                </a:r>
              </a:p>
              <a:p>
                <a:endParaRPr lang="en-IN" sz="2200" i="1" dirty="0"/>
              </a:p>
              <a:p>
                <a:r>
                  <a:rPr lang="en-IN" sz="2200" b="1" dirty="0" err="1"/>
                  <a:t>eg.</a:t>
                </a:r>
                <a:r>
                  <a:rPr lang="en-IN" sz="2200" dirty="0"/>
                  <a:t> </a:t>
                </a:r>
                <a:r>
                  <a:rPr lang="en-US" sz="2200" b="1" dirty="0"/>
                  <a:t>Reference of How to calculate new chord </a:t>
                </a:r>
                <a:r>
                  <a:rPr lang="en-US" sz="2200" b="1" dirty="0" err="1"/>
                  <a:t>c</a:t>
                </a:r>
                <a:r>
                  <a:rPr lang="en-US" sz="2200" b="1" baseline="-25000" dirty="0" err="1"/>
                  <a:t>new</a:t>
                </a:r>
                <a:r>
                  <a:rPr lang="en-US" sz="2200" b="1" dirty="0"/>
                  <a:t> using existing Reference Chord </a:t>
                </a:r>
                <a:r>
                  <a:rPr lang="en-US" sz="2200" b="1" dirty="0" err="1"/>
                  <a:t>c</a:t>
                </a:r>
                <a:r>
                  <a:rPr lang="en-US" sz="2200" b="1" baseline="-25000" dirty="0" err="1"/>
                  <a:t>ref</a:t>
                </a:r>
                <a:r>
                  <a:rPr lang="en-US" sz="2200" b="1" dirty="0"/>
                  <a:t> </a:t>
                </a:r>
                <a:br>
                  <a:rPr lang="en-US" sz="2200" dirty="0"/>
                </a:br>
                <a:br>
                  <a:rPr lang="en-US" sz="2200" dirty="0"/>
                </a:br>
                <a:r>
                  <a:rPr lang="en-US" sz="2200" b="1" dirty="0"/>
                  <a:t>Pos in m  = </a:t>
                </a:r>
                <a:r>
                  <a:rPr lang="en-US" sz="2200" dirty="0"/>
                  <a:t>23.50524 m</a:t>
                </a:r>
                <a:br>
                  <a:rPr lang="en-US" sz="2200" dirty="0"/>
                </a:br>
                <a:r>
                  <a:rPr lang="en-US" sz="2200" b="1" dirty="0"/>
                  <a:t>Hub Radius =  </a:t>
                </a:r>
                <a:r>
                  <a:rPr lang="en-US" sz="2200" dirty="0"/>
                  <a:t>2 m </a:t>
                </a:r>
                <a:br>
                  <a:rPr lang="en-US" sz="2200" dirty="0"/>
                </a:br>
                <a:r>
                  <a:rPr lang="en-US" sz="2200" b="1" dirty="0"/>
                  <a:t>Blade Length (ref) = </a:t>
                </a:r>
                <a:r>
                  <a:rPr lang="en-US" sz="2200" dirty="0"/>
                  <a:t>87 m (Shakthi)</a:t>
                </a:r>
              </a:p>
              <a:p>
                <a:endParaRPr lang="en-US" sz="2200" dirty="0"/>
              </a:p>
              <a:p>
                <a:r>
                  <a:rPr lang="en-IN" sz="2200" i="1" dirty="0"/>
                  <a:t>	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𝐵𝑙𝐹𝑟𝑎𝑐𝑡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23.50524 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 − 2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87 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21.50524 </m:t>
                        </m:r>
                        <m:r>
                          <m:rPr>
                            <m:sty m:val="p"/>
                          </m:rPr>
                          <a:rPr lang="en-IN" sz="2200" b="0" i="1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87 </m:t>
                        </m:r>
                        <m:r>
                          <m:rPr>
                            <m:sty m:val="p"/>
                          </m:rPr>
                          <a:rPr lang="en-IN" sz="2200" b="0" i="1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0.247</m:t>
                    </m:r>
                  </m:oMath>
                </a14:m>
                <a:endParaRPr lang="en-IN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2200" b="1" dirty="0"/>
                  <a:t>New Chord c</a:t>
                </a:r>
                <a:r>
                  <a:rPr lang="en-IN" sz="2200" b="1" baseline="-25000" dirty="0"/>
                  <a:t>new </a:t>
                </a:r>
                <a:r>
                  <a:rPr lang="en-IN" sz="2200" b="1" dirty="0"/>
                  <a:t>–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IN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5.09182 </m:t>
                      </m:r>
                      <m:r>
                        <m:rPr>
                          <m:sty m:val="p"/>
                        </m:rPr>
                        <a:rPr lang="en-IN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IN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0.9195 </m:t>
                      </m:r>
                      <m:r>
                        <m:rPr>
                          <m:sty m:val="p"/>
                        </m:rPr>
                        <a:rPr lang="en-IN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IN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4.68 </m:t>
                      </m:r>
                      <m:r>
                        <m:rPr>
                          <m:sty m:val="p"/>
                        </m:rPr>
                        <a:rPr lang="en-IN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IN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b="1" dirty="0"/>
                  <a:t>(</a:t>
                </a:r>
                <a:r>
                  <a:rPr lang="en-US" b="1" dirty="0">
                    <a:solidFill>
                      <a:srgbClr val="FF0000"/>
                    </a:solidFill>
                  </a:rPr>
                  <a:t>Above method applies only for same TSR (8.75 - 9.4) range as Shakthi</a:t>
                </a:r>
                <a:r>
                  <a:rPr lang="en-US" b="1" dirty="0"/>
                  <a:t>)</a:t>
                </a:r>
                <a:endParaRPr lang="en-IN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6D7F4A-7526-E360-F8BE-12D94C275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13765"/>
                <a:ext cx="11020425" cy="5071773"/>
              </a:xfrm>
              <a:prstGeom prst="rect">
                <a:avLst/>
              </a:prstGeom>
              <a:blipFill>
                <a:blip r:embed="rId2"/>
                <a:stretch>
                  <a:fillRect l="-664" t="-841" b="-10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49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619</TotalTime>
  <Words>1042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Times New Roman</vt:lpstr>
      <vt:lpstr>Office</vt:lpstr>
      <vt:lpstr>Benutzerdefiniertes Design</vt:lpstr>
      <vt:lpstr>Team 5 – Rotor Blade Structures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Bhima Masare</dc:creator>
  <cp:lastModifiedBy>Bhima Masare</cp:lastModifiedBy>
  <cp:revision>94</cp:revision>
  <dcterms:created xsi:type="dcterms:W3CDTF">2025-10-05T16:20:08Z</dcterms:created>
  <dcterms:modified xsi:type="dcterms:W3CDTF">2025-10-20T00:20:41Z</dcterms:modified>
</cp:coreProperties>
</file>