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 /><Relationship Id="rId2" Type="http://schemas.openxmlformats.org/officeDocument/2006/relationships/officeDocument" Target="ppt/presentation.xml" /><Relationship Id="rId1" Type="http://schemas.microsoft.com/office/2011/relationships/webextensiontaskpanes" Target="ppt/webextensions/taskpanes.xml" /><Relationship Id="rId5" Type="http://schemas.openxmlformats.org/officeDocument/2006/relationships/extended-properties" Target="docProps/app.xml" /><Relationship Id="rId4" Type="http://schemas.openxmlformats.org/package/2006/relationships/metadata/core-properties" Target="docProps/core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9"/>
  </p:notesMasterIdLst>
  <p:handoutMasterIdLst>
    <p:handoutMasterId r:id="rId20"/>
  </p:handoutMasterIdLst>
  <p:sldIdLst>
    <p:sldId id="270" r:id="rId3"/>
    <p:sldId id="274" r:id="rId4"/>
    <p:sldId id="282" r:id="rId5"/>
    <p:sldId id="283" r:id="rId6"/>
    <p:sldId id="286" r:id="rId7"/>
    <p:sldId id="285" r:id="rId8"/>
    <p:sldId id="290" r:id="rId9"/>
    <p:sldId id="297" r:id="rId10"/>
    <p:sldId id="295" r:id="rId11"/>
    <p:sldId id="298" r:id="rId12"/>
    <p:sldId id="299" r:id="rId13"/>
    <p:sldId id="293" r:id="rId14"/>
    <p:sldId id="294" r:id="rId15"/>
    <p:sldId id="291" r:id="rId16"/>
    <p:sldId id="292" r:id="rId17"/>
    <p:sldId id="28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>
            <p14:sldId id="270"/>
          </p14:sldIdLst>
        </p14:section>
        <p14:section name="List of contents" id="{65043596-36B7-4360-BB5C-7A99EFAEC5C9}">
          <p14:sldIdLst>
            <p14:sldId id="274"/>
          </p14:sldIdLst>
        </p14:section>
        <p14:section name="Title, main slides" id="{B26F6679-C236-4D3D-BC2F-CAE5ED400718}">
          <p14:sldIdLst>
            <p14:sldId id="282"/>
            <p14:sldId id="283"/>
            <p14:sldId id="286"/>
            <p14:sldId id="285"/>
            <p14:sldId id="290"/>
            <p14:sldId id="297"/>
            <p14:sldId id="295"/>
            <p14:sldId id="298"/>
            <p14:sldId id="299"/>
            <p14:sldId id="293"/>
            <p14:sldId id="294"/>
            <p14:sldId id="291"/>
            <p14:sldId id="292"/>
          </p14:sldIdLst>
        </p14:section>
        <p14:section name="bibliography" id="{2ECB0A3B-7D16-4F98-AD6A-5308DF7BF078}">
          <p14:sldIdLst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102" autoAdjust="0"/>
    <p:restoredTop sz="94660"/>
  </p:normalViewPr>
  <p:slideViewPr>
    <p:cSldViewPr snapToGrid="0">
      <p:cViewPr varScale="1">
        <p:scale>
          <a:sx n="74" d="100"/>
          <a:sy n="74" d="100"/>
        </p:scale>
        <p:origin x="67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slide" Target="slides/slide16.xml" /><Relationship Id="rId3" Type="http://schemas.openxmlformats.org/officeDocument/2006/relationships/slide" Target="slides/slide1.xml" /><Relationship Id="rId21" Type="http://schemas.openxmlformats.org/officeDocument/2006/relationships/presProps" Target="presProps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slide" Target="slides/slide15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4.xml" /><Relationship Id="rId20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24" Type="http://schemas.openxmlformats.org/officeDocument/2006/relationships/tableStyles" Target="tableStyles.xml" /><Relationship Id="rId5" Type="http://schemas.openxmlformats.org/officeDocument/2006/relationships/slide" Target="slides/slide3.xml" /><Relationship Id="rId15" Type="http://schemas.openxmlformats.org/officeDocument/2006/relationships/slide" Target="slides/slide13.xml" /><Relationship Id="rId23" Type="http://schemas.openxmlformats.org/officeDocument/2006/relationships/theme" Target="theme/theme1.xml" /><Relationship Id="rId10" Type="http://schemas.openxmlformats.org/officeDocument/2006/relationships/slide" Target="slides/slide8.xml" /><Relationship Id="rId19" Type="http://schemas.openxmlformats.org/officeDocument/2006/relationships/notesMaster" Target="notesMasters/notesMaster1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Relationship Id="rId22" Type="http://schemas.openxmlformats.org/officeDocument/2006/relationships/viewProps" Target="view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984966E-98CC-6A78-1424-04B6E1F267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53D721-EFB9-BC0E-1DC1-4F7A40F312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53E7D-EEC7-43DF-AF05-49FE1E0C7B25}" type="datetimeFigureOut">
              <a:rPr lang="de-DE" smtClean="0"/>
              <a:t>13.10.2025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BF23EC-0BC1-545E-D00A-3466D80002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16600C-B63A-8960-82FD-8DC4BB46C8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B05C7-DCB9-437C-9E32-70E8134153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097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bib.com/tools/ieee-citation-generator" TargetMode="External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7" Type="http://schemas.openxmlformats.org/officeDocument/2006/relationships/image" Target="../media/image7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Relationship Id="rId6" Type="http://schemas.openxmlformats.org/officeDocument/2006/relationships/image" Target="../media/image6.jpg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Relationship Id="rId5" Type="http://schemas.openxmlformats.org/officeDocument/2006/relationships/image" Target="../media/image7.png" /><Relationship Id="rId4" Type="http://schemas.openxmlformats.org/officeDocument/2006/relationships/image" Target="../media/image8.png" 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Relationship Id="rId5" Type="http://schemas.openxmlformats.org/officeDocument/2006/relationships/image" Target="../media/image7.png" /><Relationship Id="rId4" Type="http://schemas.openxmlformats.org/officeDocument/2006/relationships/image" Target="../media/image8.png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te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58857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12.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Bed</a:t>
            </a:r>
            <a:r>
              <a:rPr lang="de-DE" dirty="0"/>
              <a:t> &amp; Yaw System  </a:t>
            </a:r>
          </a:p>
          <a:p>
            <a:pPr lvl="1"/>
            <a:r>
              <a:rPr lang="de-DE" dirty="0"/>
              <a:t>13. Tower  </a:t>
            </a:r>
          </a:p>
          <a:p>
            <a:pPr lvl="1"/>
            <a:r>
              <a:rPr lang="de-DE" dirty="0"/>
              <a:t>14. </a:t>
            </a:r>
            <a:r>
              <a:rPr lang="de-DE" dirty="0" err="1"/>
              <a:t>Foundation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15. Storage System 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Teams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466CB9-E665-36BA-2132-8519CA303C9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 algn="l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1.  </a:t>
            </a:r>
            <a:r>
              <a:rPr lang="de-DE" dirty="0" err="1"/>
              <a:t>Windfarm</a:t>
            </a:r>
            <a:r>
              <a:rPr lang="de-DE" dirty="0"/>
              <a:t> Project Development  </a:t>
            </a:r>
          </a:p>
          <a:p>
            <a:pPr lvl="1"/>
            <a:r>
              <a:rPr lang="de-DE" dirty="0"/>
              <a:t>2.  Loads and Dynamics  </a:t>
            </a:r>
          </a:p>
          <a:p>
            <a:pPr lvl="1"/>
            <a:r>
              <a:rPr lang="de-DE" dirty="0"/>
              <a:t>3.  Feedback Controller  </a:t>
            </a:r>
          </a:p>
          <a:p>
            <a:pPr lvl="1"/>
            <a:r>
              <a:rPr lang="de-DE" dirty="0"/>
              <a:t>4.  Lidar-</a:t>
            </a:r>
            <a:r>
              <a:rPr lang="de-DE" dirty="0" err="1"/>
              <a:t>Assisted</a:t>
            </a:r>
            <a:r>
              <a:rPr lang="de-DE" dirty="0"/>
              <a:t> Controller  </a:t>
            </a:r>
          </a:p>
          <a:p>
            <a:pPr lvl="1"/>
            <a:r>
              <a:rPr lang="de-DE" dirty="0"/>
              <a:t>5.  Rotor Blade </a:t>
            </a:r>
            <a:r>
              <a:rPr lang="de-DE" dirty="0" err="1"/>
              <a:t>Aerodynamics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6.  Rotor Blade </a:t>
            </a:r>
            <a:r>
              <a:rPr lang="de-DE" dirty="0" err="1"/>
              <a:t>Structures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7.  </a:t>
            </a:r>
            <a:r>
              <a:rPr lang="de-DE" dirty="0" err="1"/>
              <a:t>Electrical</a:t>
            </a:r>
            <a:r>
              <a:rPr lang="de-DE" dirty="0"/>
              <a:t> </a:t>
            </a:r>
            <a:r>
              <a:rPr lang="de-DE" dirty="0" err="1"/>
              <a:t>Drivetrain</a:t>
            </a:r>
            <a:r>
              <a:rPr lang="de-DE" dirty="0"/>
              <a:t> (EDT)  </a:t>
            </a:r>
          </a:p>
          <a:p>
            <a:pPr lvl="1"/>
            <a:r>
              <a:rPr lang="de-DE" dirty="0"/>
              <a:t>8.  </a:t>
            </a:r>
            <a:r>
              <a:rPr lang="de-DE" dirty="0" err="1"/>
              <a:t>Grid</a:t>
            </a:r>
            <a:r>
              <a:rPr lang="de-DE" dirty="0"/>
              <a:t> Code Development (GCD)  </a:t>
            </a:r>
          </a:p>
          <a:p>
            <a:pPr lvl="1"/>
            <a:r>
              <a:rPr lang="de-DE" dirty="0"/>
              <a:t>9.  Rotor Hub &amp; Pitch System  </a:t>
            </a:r>
          </a:p>
          <a:p>
            <a:pPr lvl="1"/>
            <a:r>
              <a:rPr lang="de-DE" dirty="0"/>
              <a:t>10. Rotor </a:t>
            </a:r>
            <a:r>
              <a:rPr lang="de-DE" dirty="0" err="1"/>
              <a:t>Bearing</a:t>
            </a:r>
            <a:r>
              <a:rPr lang="de-DE" dirty="0"/>
              <a:t> System  </a:t>
            </a:r>
          </a:p>
          <a:p>
            <a:pPr lvl="1"/>
            <a:r>
              <a:rPr lang="de-DE" dirty="0"/>
              <a:t>11. </a:t>
            </a:r>
            <a:r>
              <a:rPr lang="de-DE" dirty="0" err="1"/>
              <a:t>Gearbox</a:t>
            </a:r>
            <a:r>
              <a:rPr lang="de-DE" dirty="0"/>
              <a:t>, Brake, Coupling  </a:t>
            </a:r>
          </a:p>
          <a:p>
            <a:pPr lvl="1"/>
            <a:r>
              <a:rPr lang="de-DE" dirty="0"/>
              <a:t>						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FD841E35-8D66-8DA2-B806-8C18E5D280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6C28938A-3748-78F8-3D01-B82DF87C9B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Optimus Syria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3A903679-8273-AC0E-AD57-A9C78EE236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331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bliography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6" name="Straight Arrow Connector 21">
            <a:extLst>
              <a:ext uri="{FF2B5EF4-FFF2-40B4-BE49-F238E27FC236}">
                <a16:creationId xmlns:a16="http://schemas.microsoft.com/office/drawing/2014/main" id="{9B5BA113-ABD0-9B33-1E2F-5863B083FE29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994031" y="2734408"/>
            <a:ext cx="1245576" cy="18375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2">
            <a:extLst>
              <a:ext uri="{FF2B5EF4-FFF2-40B4-BE49-F238E27FC236}">
                <a16:creationId xmlns:a16="http://schemas.microsoft.com/office/drawing/2014/main" id="{59531AAE-8AA3-6039-F69E-EDD1AF57C810}"/>
              </a:ext>
            </a:extLst>
          </p:cNvPr>
          <p:cNvSpPr/>
          <p:nvPr userDrawn="1"/>
        </p:nvSpPr>
        <p:spPr>
          <a:xfrm>
            <a:off x="4475285" y="4572000"/>
            <a:ext cx="5969977" cy="16778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The style </a:t>
            </a:r>
            <a:r>
              <a:rPr lang="it-IT" dirty="0" err="1"/>
              <a:t>chosen</a:t>
            </a:r>
            <a:r>
              <a:rPr lang="it-IT" dirty="0"/>
              <a:t> for </a:t>
            </a:r>
            <a:r>
              <a:rPr lang="it-IT" dirty="0" err="1"/>
              <a:t>citation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IEEE, so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citation</a:t>
            </a:r>
            <a:r>
              <a:rPr lang="it-IT" dirty="0"/>
              <a:t> follow </a:t>
            </a:r>
            <a:r>
              <a:rPr lang="it-IT" dirty="0" err="1"/>
              <a:t>that</a:t>
            </a:r>
            <a:r>
              <a:rPr lang="it-IT" dirty="0"/>
              <a:t> style.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an IEEE </a:t>
            </a:r>
            <a:r>
              <a:rPr lang="it-IT" dirty="0" err="1"/>
              <a:t>citation</a:t>
            </a:r>
            <a:r>
              <a:rPr lang="it-IT" dirty="0"/>
              <a:t> from a website, </a:t>
            </a:r>
            <a:r>
              <a:rPr lang="it-IT" dirty="0" err="1"/>
              <a:t>you</a:t>
            </a:r>
            <a:r>
              <a:rPr lang="it-IT" dirty="0"/>
              <a:t> can use some free </a:t>
            </a:r>
            <a:r>
              <a:rPr lang="it-IT" dirty="0" err="1"/>
              <a:t>converters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on the internet, like:</a:t>
            </a:r>
          </a:p>
          <a:p>
            <a:pPr algn="ctr"/>
            <a:r>
              <a:rPr lang="en-GB" b="1" dirty="0">
                <a:hlinkClick r:id="rId2"/>
              </a:rPr>
              <a:t>https://www.mybib.com/tools/ieee-citation-generator</a:t>
            </a:r>
            <a:r>
              <a:rPr lang="en-GB" b="1" dirty="0"/>
              <a:t> </a:t>
            </a:r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7">
            <a:extLst>
              <a:ext uri="{FF2B5EF4-FFF2-40B4-BE49-F238E27FC236}">
                <a16:creationId xmlns:a16="http://schemas.microsoft.com/office/drawing/2014/main" id="{226F6F8F-D65D-4B43-5785-E89E617F8616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376AEEC7-3E6C-8FE6-7104-34FC9379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527D13C7-4982-3CF9-E6C0-8109C888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4A0136B-0337-50A8-941C-6DC048DC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A21B8924-2541-A57C-7990-899E2DC11F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9643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bl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9BDC2AF-40F8-8529-16FE-AE51A8BD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A36B392-F5AC-41D8-5903-3EE036BA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595A811-7A18-1583-7B9C-87A7CBB7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5E735FEA-D591-2E8E-B9B4-2A6BAFE00D4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23280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6092FF3-E2C2-B5C5-579F-21F140EB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AD0AE9-D3B7-2239-8DBB-350367E7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1BD0BA0-666C-E532-C68B-11386947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027E2607-9D4B-3DD5-A6A2-FC3CB80BCC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42350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EB4231A-B976-E0CE-75F3-D34A6911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E601F58-36C8-D2D9-A619-7EE49585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BFB4D11-F600-12A5-E5C2-DCA39033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extplatzhalter 16">
            <a:extLst>
              <a:ext uri="{FF2B5EF4-FFF2-40B4-BE49-F238E27FC236}">
                <a16:creationId xmlns:a16="http://schemas.microsoft.com/office/drawing/2014/main" id="{39AFE95F-2805-F887-3AF4-313C835B1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3789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9CAB1E-C3D8-B43B-64D5-963D13F3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3E84C0-2A5E-8136-84E3-1F57CD26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9EE80A-8782-7800-16FF-963D026B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CFBF4831-0820-F79B-E15A-914A0E578D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37009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63342531-5FA3-5F71-CEB1-CFCD86F1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D108632-F456-C23D-6809-CF44E36A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4F6375C-67FA-9BF2-A821-A5611C21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E6CFA6E-C964-BB71-3D6D-D966EE46607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46559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DAC50BC-A24B-779F-0533-7A27D611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B06DBDC-0EA1-59AB-DB5D-AEE297E6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EB43FC5-BB47-1A87-75C6-C0AFB5C7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80B36F8-3A7C-6F05-A0AB-F3F43BA092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2613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34C088-08EA-3896-8F05-16D82C51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EA7E74-7B1F-8648-209E-BFE07FF1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B97D1D-1741-1791-CBA3-FA5CA67C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6A2FA29E-F5F4-39E0-E0C6-CACC20E04F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68711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945ED5-EBD1-3567-F959-B92E831E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B6A4D0-1BA6-C02F-BE18-391B96E9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12E4BF-484F-C87E-8228-534B62A6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A24C13F3-9C79-1E9F-ED48-61D2AD9586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70189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 1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E6E28C-7B17-1432-D698-5D8867EE337B}"/>
              </a:ext>
            </a:extLst>
          </p:cNvPr>
          <p:cNvSpPr txBox="1">
            <a:spLocks/>
          </p:cNvSpPr>
          <p:nvPr userDrawn="1"/>
        </p:nvSpPr>
        <p:spPr>
          <a:xfrm>
            <a:off x="1412841" y="228114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Optimus Syria</a:t>
            </a:r>
            <a:endParaRPr kumimoji="0" lang="en-GB" sz="6600" b="1" i="0" u="none" strike="noStrike" kern="1200" cap="none" spc="0" normalizeH="0" baseline="0" noProof="0" dirty="0">
              <a:ln/>
              <a:solidFill>
                <a:srgbClr val="15608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id="{A98E8D30-71DB-C779-1E77-2B8D1F3246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870" y="80932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7FC9E882-BB5D-1CC3-9AD4-1ADE555B83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3018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FF5A11-92DF-BC35-55CA-EECA202C55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l="4671"/>
          <a:stretch/>
        </p:blipFill>
        <p:spPr>
          <a:xfrm>
            <a:off x="135741" y="211147"/>
            <a:ext cx="3179298" cy="1541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0057AC6-E958-18E0-BF43-7A806C66C9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9" y="191498"/>
            <a:ext cx="2355285" cy="2150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Free-form: Shape 13">
            <a:extLst>
              <a:ext uri="{FF2B5EF4-FFF2-40B4-BE49-F238E27FC236}">
                <a16:creationId xmlns:a16="http://schemas.microsoft.com/office/drawing/2014/main" id="{233C0D9D-B26B-1DCE-8493-626ABDD067F7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-form: Shape 13">
            <a:extLst>
              <a:ext uri="{FF2B5EF4-FFF2-40B4-BE49-F238E27FC236}">
                <a16:creationId xmlns:a16="http://schemas.microsoft.com/office/drawing/2014/main" id="{95CC7C89-8F0E-07BF-6D89-44A0358FDFC8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-form: Shape 13">
            <a:extLst>
              <a:ext uri="{FF2B5EF4-FFF2-40B4-BE49-F238E27FC236}">
                <a16:creationId xmlns:a16="http://schemas.microsoft.com/office/drawing/2014/main" id="{4FB94905-8FF2-701D-A980-9368DF7EB04F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62B0D505-239D-592F-D28C-2537FD6A64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92399" y="4130862"/>
            <a:ext cx="3822700" cy="164669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1st Week Kick Off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Date: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202X</a:t>
            </a:r>
          </a:p>
          <a:p>
            <a:pPr lvl="4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4AB9256-03E9-9046-0C0F-540CE5905E9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9BDED722-8EE5-8B7F-02CA-CF3939A785C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5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contents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6">
            <a:extLst>
              <a:ext uri="{FF2B5EF4-FFF2-40B4-BE49-F238E27FC236}">
                <a16:creationId xmlns:a16="http://schemas.microsoft.com/office/drawing/2014/main" id="{170C5CF7-7129-6BD6-B815-EAF32508EFB5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C7BE5E88-0734-5426-D3DF-C7901A7359D4}"/>
              </a:ext>
            </a:extLst>
          </p:cNvPr>
          <p:cNvSpPr/>
          <p:nvPr userDrawn="1"/>
        </p:nvSpPr>
        <p:spPr>
          <a:xfrm>
            <a:off x="4025317" y="4094711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 and short, concise bullet points) </a:t>
            </a:r>
            <a:br>
              <a:rPr lang="it-IT" dirty="0"/>
            </a:b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topics</a:t>
            </a:r>
            <a:r>
              <a:rPr lang="it-IT" dirty="0"/>
              <a:t> for the 4 min </a:t>
            </a:r>
            <a:r>
              <a:rPr lang="it-IT" dirty="0" err="1"/>
              <a:t>timeslot</a:t>
            </a:r>
            <a:r>
              <a:rPr lang="it-IT" dirty="0"/>
              <a:t>!</a:t>
            </a:r>
            <a:endParaRPr lang="en-GB" dirty="0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11100C08-BD4D-E3E4-CE88-2FD7DF2770C3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65B86036-57A0-C8C5-C8BB-699A37ABA2A8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64195E91-DEC0-2198-8D7F-F5D7511FB31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0EC107A6-E0D9-69FD-44BC-CFD5F05D7C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8CC2EBC5-DD43-6B7E-A5D7-5CD5B0E30A5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E7DFBCC3-CC46-17B2-DF15-92940A3865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84858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33" name="Isosceles Triangle 6">
            <a:extLst>
              <a:ext uri="{FF2B5EF4-FFF2-40B4-BE49-F238E27FC236}">
                <a16:creationId xmlns:a16="http://schemas.microsoft.com/office/drawing/2014/main" id="{8F14EFAA-BA4A-16CF-D530-1409613BCF5B}"/>
              </a:ext>
            </a:extLst>
          </p:cNvPr>
          <p:cNvSpPr/>
          <p:nvPr userDrawn="1"/>
        </p:nvSpPr>
        <p:spPr>
          <a:xfrm>
            <a:off x="1412841" y="3797919"/>
            <a:ext cx="1380683" cy="886192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8CE1E011-6342-172C-03D6-BB39C24A4CCA}"/>
              </a:ext>
            </a:extLst>
          </p:cNvPr>
          <p:cNvSpPr/>
          <p:nvPr userDrawn="1"/>
        </p:nvSpPr>
        <p:spPr>
          <a:xfrm>
            <a:off x="354584" y="4714776"/>
            <a:ext cx="3512337" cy="95079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First slide for groups</a:t>
            </a:r>
            <a:endParaRPr lang="en-GB" dirty="0"/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6845F127-8728-66DF-03BE-17119A20BE05}"/>
              </a:ext>
            </a:extLst>
          </p:cNvPr>
          <p:cNvSpPr/>
          <p:nvPr userDrawn="1"/>
        </p:nvSpPr>
        <p:spPr>
          <a:xfrm>
            <a:off x="1860787" y="3750629"/>
            <a:ext cx="48478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16AED5E-219C-C34B-7790-17DE2532E62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4DF9F8D-C604-6899-2A9F-B743F135F77F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CA471AD5-5F65-3AF9-9ABB-E6F7475B2672}"/>
              </a:ext>
            </a:extLst>
          </p:cNvPr>
          <p:cNvSpPr/>
          <p:nvPr userDrawn="1"/>
        </p:nvSpPr>
        <p:spPr>
          <a:xfrm>
            <a:off x="8606553" y="40430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92481298-4C0F-EA65-5B6C-A8C6990650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E2B40EC-630A-E9C4-E03F-6B4407322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363FCB4-D064-121D-B878-2F16074058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4428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5588F89-BF05-8BCF-9834-AE05DA2404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3077A87-075C-C9F1-CF08-7A350F77E61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3C889B-2F55-2C2F-122E-E89ABE6A2D9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877DC7-CA1E-181B-77C7-99C60829ED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3E1ABD-9DAE-E035-8B0B-D41EFED3FC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773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st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8F6D1F16-A947-CEE2-C58A-50217E90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3EF994-6CA7-B763-F215-A7D1723E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7F2F56B-9E4F-A460-92A9-87055C42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3A8B7922-CD64-E421-B5E5-B7BA56CBCB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5452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marL="971550" marR="0" lvl="1" indent="-5143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1"/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6">
            <a:extLst>
              <a:ext uri="{FF2B5EF4-FFF2-40B4-BE49-F238E27FC236}">
                <a16:creationId xmlns:a16="http://schemas.microsoft.com/office/drawing/2014/main" id="{3272B118-64EE-99BB-8728-CE26B185DCFC}"/>
              </a:ext>
            </a:extLst>
          </p:cNvPr>
          <p:cNvSpPr/>
          <p:nvPr userDrawn="1"/>
        </p:nvSpPr>
        <p:spPr>
          <a:xfrm>
            <a:off x="8353959" y="1690688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CA8528F-A469-ED70-E9CA-F25798C1A305}"/>
              </a:ext>
            </a:extLst>
          </p:cNvPr>
          <p:cNvSpPr/>
          <p:nvPr userDrawn="1"/>
        </p:nvSpPr>
        <p:spPr>
          <a:xfrm>
            <a:off x="2209800" y="3095720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Use [1], [2], [3] for </a:t>
            </a:r>
            <a:r>
              <a:rPr lang="it-IT" dirty="0" err="1"/>
              <a:t>everything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from a source (</a:t>
            </a:r>
            <a:r>
              <a:rPr lang="it-IT" dirty="0" err="1"/>
              <a:t>numbers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the </a:t>
            </a:r>
            <a:r>
              <a:rPr lang="it-IT" dirty="0" err="1"/>
              <a:t>same</a:t>
            </a:r>
            <a:r>
              <a:rPr lang="it-IT" dirty="0"/>
              <a:t> like in the </a:t>
            </a:r>
            <a:r>
              <a:rPr lang="it-IT" dirty="0" err="1"/>
              <a:t>bibliography</a:t>
            </a:r>
            <a:r>
              <a:rPr lang="it-IT" dirty="0"/>
              <a:t>) (</a:t>
            </a:r>
            <a:r>
              <a:rPr lang="it-IT" dirty="0" err="1"/>
              <a:t>incl</a:t>
            </a:r>
            <a:r>
              <a:rPr lang="it-IT" dirty="0"/>
              <a:t>. pictures /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by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, </a:t>
            </a:r>
            <a:r>
              <a:rPr lang="it-IT" dirty="0" err="1"/>
              <a:t>declare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thing</a:t>
            </a:r>
            <a:r>
              <a:rPr lang="it-IT" dirty="0"/>
              <a:t> </a:t>
            </a:r>
            <a:r>
              <a:rPr lang="it-IT" dirty="0" err="1"/>
              <a:t>you’ve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 ) [Style </a:t>
            </a:r>
            <a:r>
              <a:rPr lang="it-IT" dirty="0" err="1"/>
              <a:t>Aptos</a:t>
            </a:r>
            <a:r>
              <a:rPr lang="it-IT" dirty="0"/>
              <a:t>/14]</a:t>
            </a:r>
            <a:endParaRPr lang="en-GB" dirty="0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E1F8C099-06EF-7661-9A3C-60FE5CD4C5D5}"/>
              </a:ext>
            </a:extLst>
          </p:cNvPr>
          <p:cNvSpPr/>
          <p:nvPr userDrawn="1"/>
        </p:nvSpPr>
        <p:spPr>
          <a:xfrm>
            <a:off x="8862928" y="1838850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6E31FDF0-C963-BED4-C97E-FF9F67C07D21}"/>
              </a:ext>
            </a:extLst>
          </p:cNvPr>
          <p:cNvSpPr/>
          <p:nvPr userDrawn="1"/>
        </p:nvSpPr>
        <p:spPr>
          <a:xfrm>
            <a:off x="7312803" y="3084777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</a:p>
          <a:p>
            <a:pPr algn="ctr"/>
            <a:r>
              <a:rPr lang="it-IT" dirty="0"/>
              <a:t>an </a:t>
            </a:r>
            <a:r>
              <a:rPr lang="it-IT" dirty="0" err="1"/>
              <a:t>intial</a:t>
            </a:r>
            <a:r>
              <a:rPr lang="it-IT" dirty="0"/>
              <a:t> slide with </a:t>
            </a:r>
            <a:r>
              <a:rPr lang="it-IT" dirty="0" err="1"/>
              <a:t>all</a:t>
            </a:r>
            <a:r>
              <a:rPr lang="it-IT" dirty="0"/>
              <a:t> the tasks </a:t>
            </a:r>
            <a:r>
              <a:rPr lang="it-IT" dirty="0" err="1"/>
              <a:t>completed</a:t>
            </a:r>
            <a:r>
              <a:rPr lang="it-IT" dirty="0"/>
              <a:t> for the week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be </a:t>
            </a:r>
            <a:r>
              <a:rPr lang="it-IT" dirty="0" err="1"/>
              <a:t>included</a:t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style,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write</a:t>
            </a:r>
            <a:r>
              <a:rPr lang="it-IT" dirty="0"/>
              <a:t> more text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(short, concise bullet points are </a:t>
            </a:r>
            <a:r>
              <a:rPr lang="it-IT" dirty="0" err="1"/>
              <a:t>often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BA9FE0F-4438-A90E-178E-370DFB88F067}"/>
              </a:ext>
            </a:extLst>
          </p:cNvPr>
          <p:cNvSpPr txBox="1"/>
          <p:nvPr userDrawn="1"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[1], [2]….</a:t>
            </a:r>
          </a:p>
        </p:txBody>
      </p:sp>
      <p:cxnSp>
        <p:nvCxnSpPr>
          <p:cNvPr id="13" name="Straight Arrow Connector 21">
            <a:extLst>
              <a:ext uri="{FF2B5EF4-FFF2-40B4-BE49-F238E27FC236}">
                <a16:creationId xmlns:a16="http://schemas.microsoft.com/office/drawing/2014/main" id="{C9F1C9AE-6377-666B-8F06-CF0B8B317160}"/>
              </a:ext>
            </a:extLst>
          </p:cNvPr>
          <p:cNvCxnSpPr>
            <a:cxnSpLocks/>
          </p:cNvCxnSpPr>
          <p:nvPr userDrawn="1"/>
        </p:nvCxnSpPr>
        <p:spPr>
          <a:xfrm flipH="1">
            <a:off x="1502229" y="4898571"/>
            <a:ext cx="1487714" cy="1318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7">
            <a:extLst>
              <a:ext uri="{FF2B5EF4-FFF2-40B4-BE49-F238E27FC236}">
                <a16:creationId xmlns:a16="http://schemas.microsoft.com/office/drawing/2014/main" id="{8C56F642-24B4-9889-6DFF-DDDACEFB7E68}"/>
              </a:ext>
            </a:extLst>
          </p:cNvPr>
          <p:cNvSpPr/>
          <p:nvPr userDrawn="1"/>
        </p:nvSpPr>
        <p:spPr>
          <a:xfrm>
            <a:off x="5256400" y="16343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F5B6D5E1-3173-F7DB-AFEA-577613F3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4201E827-9609-58AA-70BC-996E2AD0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DE013F6E-0CEE-85C3-4AD1-ADEED88F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4C7AB516-D061-772D-6849-99EBB44689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3039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479D6A9B-7716-D398-EE18-2F2D6AC11B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5BE17EA-55E6-D579-4D1F-7901F944C6A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810CEF70-3482-4FC0-A3A4-7FB408C94A4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879E7A9-C563-396E-C6B6-B45497D433B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B8CDF8-03C0-DF20-0ABC-80A78BDABF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4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item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22)</a:t>
            </a:r>
          </a:p>
          <a:p>
            <a:pPr lvl="1"/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20)</a:t>
            </a:r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6">
            <a:extLst>
              <a:ext uri="{FF2B5EF4-FFF2-40B4-BE49-F238E27FC236}">
                <a16:creationId xmlns:a16="http://schemas.microsoft.com/office/drawing/2014/main" id="{703A19AF-E449-D353-12E1-A3DAF32E3EAB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50D751B-3D4C-8864-D7F4-6EC8348A31EE}"/>
              </a:ext>
            </a:extLst>
          </p:cNvPr>
          <p:cNvSpPr/>
          <p:nvPr userDrawn="1"/>
        </p:nvSpPr>
        <p:spPr>
          <a:xfrm>
            <a:off x="4025317" y="4094711"/>
            <a:ext cx="3933255" cy="12981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BUT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use </a:t>
            </a:r>
            <a:r>
              <a:rPr lang="it-IT" dirty="0" err="1"/>
              <a:t>underpoints</a:t>
            </a:r>
            <a:r>
              <a:rPr lang="it-IT" dirty="0"/>
              <a:t> </a:t>
            </a:r>
            <a:r>
              <a:rPr lang="it-IT" dirty="0" err="1"/>
              <a:t>please</a:t>
            </a:r>
            <a:r>
              <a:rPr lang="it-IT" dirty="0"/>
              <a:t> with the i, ii, iii….</a:t>
            </a:r>
            <a:endParaRPr lang="en-GB" dirty="0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9BDEC9EB-F30A-F42A-26C3-F9AE08765705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BA2A1-6BBA-CA7A-578A-6529C5AD3CFE}"/>
              </a:ext>
            </a:extLst>
          </p:cNvPr>
          <p:cNvSpPr/>
          <p:nvPr userDrawn="1"/>
        </p:nvSpPr>
        <p:spPr>
          <a:xfrm>
            <a:off x="927758" y="2796999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9E5AF50-94A3-4308-3B68-BAD76E7A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9798D87B-B794-AD8A-40F1-DEA4D547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E6253E5-E305-7986-3017-8FAC6F34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7E202380-1BD6-7A10-C51A-497A42391B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732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228F91E-E7AD-B275-5A60-89428222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F4F81C7-2C44-8CF8-2928-655E74DC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60D8F3F-3088-D685-66AD-D2110FD4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29BD9540-0DAC-F607-0D84-145CAF084D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9943038B-A8F9-48D6-0A29-94D4AA659F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973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8" name="Connector: Elbow 6">
            <a:extLst>
              <a:ext uri="{FF2B5EF4-FFF2-40B4-BE49-F238E27FC236}">
                <a16:creationId xmlns:a16="http://schemas.microsoft.com/office/drawing/2014/main" id="{7A01EE56-12C5-DD96-C172-C145A0ED64CB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3791371" y="4238699"/>
            <a:ext cx="4563205" cy="122213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5">
            <a:extLst>
              <a:ext uri="{FF2B5EF4-FFF2-40B4-BE49-F238E27FC236}">
                <a16:creationId xmlns:a16="http://schemas.microsoft.com/office/drawing/2014/main" id="{EE3D1715-661B-80A0-F167-264ACC369A68}"/>
              </a:ext>
            </a:extLst>
          </p:cNvPr>
          <p:cNvSpPr/>
          <p:nvPr userDrawn="1"/>
        </p:nvSpPr>
        <p:spPr>
          <a:xfrm>
            <a:off x="7796637" y="3405202"/>
            <a:ext cx="3922209" cy="2011693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Add</a:t>
            </a:r>
            <a:r>
              <a:rPr lang="it-IT" sz="1400" dirty="0"/>
              <a:t> a link to the </a:t>
            </a:r>
            <a:r>
              <a:rPr lang="it-IT" sz="1400" dirty="0" err="1"/>
              <a:t>reference</a:t>
            </a:r>
            <a:r>
              <a:rPr lang="it-IT" sz="1400" dirty="0"/>
              <a:t> </a:t>
            </a:r>
            <a:r>
              <a:rPr lang="it-IT" sz="1400" dirty="0" err="1"/>
              <a:t>number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goes</a:t>
            </a:r>
            <a:r>
              <a:rPr lang="it-IT" sz="1400" dirty="0"/>
              <a:t> to the last slide: highlight the </a:t>
            </a:r>
            <a:r>
              <a:rPr lang="it-IT" sz="1400" dirty="0" err="1"/>
              <a:t>number</a:t>
            </a:r>
            <a:r>
              <a:rPr lang="it-IT" sz="1400" dirty="0"/>
              <a:t>-&gt;</a:t>
            </a:r>
            <a:r>
              <a:rPr lang="it-IT" sz="1400" dirty="0" err="1"/>
              <a:t>right</a:t>
            </a:r>
            <a:r>
              <a:rPr lang="it-IT" sz="1400" dirty="0"/>
              <a:t> click-&gt;</a:t>
            </a:r>
            <a:r>
              <a:rPr lang="it-IT" sz="1400" dirty="0" err="1"/>
              <a:t>select</a:t>
            </a:r>
            <a:r>
              <a:rPr lang="it-IT" sz="1400" dirty="0"/>
              <a:t> link-&gt;place in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document</a:t>
            </a:r>
            <a:r>
              <a:rPr lang="it-IT" sz="1400" dirty="0"/>
              <a:t>-&gt;</a:t>
            </a:r>
            <a:r>
              <a:rPr lang="it-IT" sz="1400" dirty="0" err="1"/>
              <a:t>select</a:t>
            </a:r>
            <a:r>
              <a:rPr lang="it-IT" sz="1400" dirty="0"/>
              <a:t> last slide</a:t>
            </a:r>
            <a:endParaRPr lang="en-GB" sz="14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7">
            <a:extLst>
              <a:ext uri="{FF2B5EF4-FFF2-40B4-BE49-F238E27FC236}">
                <a16:creationId xmlns:a16="http://schemas.microsoft.com/office/drawing/2014/main" id="{A1188C36-D6CB-FA53-013E-FC56AD427952}"/>
              </a:ext>
            </a:extLst>
          </p:cNvPr>
          <p:cNvSpPr/>
          <p:nvPr userDrawn="1"/>
        </p:nvSpPr>
        <p:spPr>
          <a:xfrm>
            <a:off x="6495002" y="1875014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749D4654-CB69-04EA-986A-2264B7AF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FC28337D-790B-E06F-0074-04AA48B9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A2A63292-0139-33E2-79E8-D1F485A4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596BA109-7562-188F-19E6-BAFF28DC5C7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648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98D8651D-3525-44E9-EF74-5AE1C96E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C35C132-0CB8-F9A6-EC6C-F3AC1F1B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22F58FF-5AD5-CF97-4FEE-FB1F38CD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platzhalter 16">
            <a:extLst>
              <a:ext uri="{FF2B5EF4-FFF2-40B4-BE49-F238E27FC236}">
                <a16:creationId xmlns:a16="http://schemas.microsoft.com/office/drawing/2014/main" id="{DC21B0DD-4D97-871C-E587-F10AD55D8B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107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 /><Relationship Id="rId2" Type="http://schemas.openxmlformats.org/officeDocument/2006/relationships/slideLayout" Target="../slideLayouts/slideLayout20.xml" /><Relationship Id="rId1" Type="http://schemas.openxmlformats.org/officeDocument/2006/relationships/slideLayout" Target="../slideLayouts/slideLayout19.xml" /><Relationship Id="rId4" Type="http://schemas.openxmlformats.org/officeDocument/2006/relationships/theme" Target="../theme/theme2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D36E4AE-BF2C-D504-0887-03D81D07CDC8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Free-form: Shape 13">
            <a:extLst>
              <a:ext uri="{FF2B5EF4-FFF2-40B4-BE49-F238E27FC236}">
                <a16:creationId xmlns:a16="http://schemas.microsoft.com/office/drawing/2014/main" id="{7608A32D-44F3-01F2-D6ED-924DFF3CC333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8" name="Free-form: Shape 13">
            <a:extLst>
              <a:ext uri="{FF2B5EF4-FFF2-40B4-BE49-F238E27FC236}">
                <a16:creationId xmlns:a16="http://schemas.microsoft.com/office/drawing/2014/main" id="{1DE142EE-E501-93E6-565D-AB4A5A647F0F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776A7918-93DA-D7CE-97A3-DDF18B379B6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Team Name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1ABD3F4B-4853-EC8E-00EB-5109F86CE0F1}"/>
              </a:ext>
            </a:extLst>
          </p:cNvPr>
          <p:cNvSpPr/>
          <p:nvPr userDrawn="1"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ree-form: Shape 13">
            <a:extLst>
              <a:ext uri="{FF2B5EF4-FFF2-40B4-BE49-F238E27FC236}">
                <a16:creationId xmlns:a16="http://schemas.microsoft.com/office/drawing/2014/main" id="{2BF40EC9-0D42-5E08-04BD-F330229C7518}"/>
              </a:ext>
            </a:extLst>
          </p:cNvPr>
          <p:cNvSpPr/>
          <p:nvPr userDrawn="1"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-form: Shape 13">
            <a:extLst>
              <a:ext uri="{FF2B5EF4-FFF2-40B4-BE49-F238E27FC236}">
                <a16:creationId xmlns:a16="http://schemas.microsoft.com/office/drawing/2014/main" id="{0BB1BAA4-B843-57F3-9FCE-C9585D332FAE}"/>
              </a:ext>
            </a:extLst>
          </p:cNvPr>
          <p:cNvSpPr/>
          <p:nvPr userDrawn="1"/>
        </p:nvSpPr>
        <p:spPr>
          <a:xfrm rot="10800000">
            <a:off x="-26376" y="-254312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17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63" r:id="rId2"/>
    <p:sldLayoutId id="2147483686" r:id="rId3"/>
    <p:sldLayoutId id="2147483674" r:id="rId4"/>
    <p:sldLayoutId id="2147483685" r:id="rId5"/>
    <p:sldLayoutId id="2147483684" r:id="rId6"/>
    <p:sldLayoutId id="2147483688" r:id="rId7"/>
    <p:sldLayoutId id="2147483666" r:id="rId8"/>
    <p:sldLayoutId id="2147483689" r:id="rId9"/>
    <p:sldLayoutId id="2147483662" r:id="rId10"/>
    <p:sldLayoutId id="2147483690" r:id="rId11"/>
    <p:sldLayoutId id="2147483664" r:id="rId12"/>
    <p:sldLayoutId id="2147483665" r:id="rId13"/>
    <p:sldLayoutId id="2147483667" r:id="rId14"/>
    <p:sldLayoutId id="2147483668" r:id="rId15"/>
    <p:sldLayoutId id="2147483669" r:id="rId16"/>
    <p:sldLayoutId id="2147483670" r:id="rId17"/>
    <p:sldLayoutId id="2147483671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5620995-1DFE-FB81-B1FD-1F43AD25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9FFA78-25BC-8AF7-71C4-CCA91A932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CB32A29-5E71-00A9-66DA-1FED8EA8F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Optimus Syria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5A1141D-8ADF-66F7-AB0C-CAA4E1B2C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7138566-A99B-8C60-010B-13E0F43C5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155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3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3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nv.com/services/guideline-for-the-certification-of-wind-turbines-1602" TargetMode="External" /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3.xml" /><Relationship Id="rId5" Type="http://schemas.openxmlformats.org/officeDocument/2006/relationships/image" Target="../media/image12.png" /><Relationship Id="rId4" Type="http://schemas.openxmlformats.org/officeDocument/2006/relationships/image" Target="../media/image11.jpe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14/10/2025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7ED1BF-5D66-636D-5730-97FE37F448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7DC3F29-E719-B9FD-EA30-E0916060E53A}"/>
              </a:ext>
            </a:extLst>
          </p:cNvPr>
          <p:cNvSpPr txBox="1">
            <a:spLocks/>
          </p:cNvSpPr>
          <p:nvPr/>
        </p:nvSpPr>
        <p:spPr>
          <a:xfrm>
            <a:off x="1412841" y="3600196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ptos (Textkörper)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/>
              <a:t>Week number: 03</a:t>
            </a:r>
          </a:p>
          <a:p>
            <a:r>
              <a:rPr lang="it-IT" sz="2000" dirty="0"/>
              <a:t>Date: 14/10/2025</a:t>
            </a:r>
          </a:p>
          <a:p>
            <a:r>
              <a:rPr lang="it-IT" sz="2000" dirty="0"/>
              <a:t>Supervisor: Prof. Quell </a:t>
            </a:r>
          </a:p>
          <a:p>
            <a:endParaRPr lang="it-IT" sz="2000" dirty="0"/>
          </a:p>
        </p:txBody>
      </p:sp>
      <p:sp>
        <p:nvSpPr>
          <p:cNvPr id="3" name="Titel 7">
            <a:extLst>
              <a:ext uri="{FF2B5EF4-FFF2-40B4-BE49-F238E27FC236}">
                <a16:creationId xmlns:a16="http://schemas.microsoft.com/office/drawing/2014/main" id="{2B546F3B-9AB7-6142-8B64-EBD7B0EC1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2" y="2231986"/>
            <a:ext cx="11420668" cy="912813"/>
          </a:xfrm>
        </p:spPr>
        <p:txBody>
          <a:bodyPr/>
          <a:lstStyle/>
          <a:p>
            <a:r>
              <a:rPr lang="it-IT" dirty="0"/>
              <a:t>Weekly Presentation: Rotor Bearing System</a:t>
            </a:r>
            <a:endParaRPr lang="en-GB" dirty="0"/>
          </a:p>
        </p:txBody>
      </p:sp>
      <p:sp>
        <p:nvSpPr>
          <p:cNvPr id="4" name="Textfeld 12">
            <a:extLst>
              <a:ext uri="{FF2B5EF4-FFF2-40B4-BE49-F238E27FC236}">
                <a16:creationId xmlns:a16="http://schemas.microsoft.com/office/drawing/2014/main" id="{DDDF17AA-B6EB-A4E6-322E-05F5DD9B92AC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1119673" y="4685049"/>
            <a:ext cx="10450286" cy="371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 Divyesh Mistry,  Venkata Sreekanth .K , Sreehari Padachery, Jill Sadariya 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E0EAFC0-8FB8-8A10-4FF0-103300D7967A}"/>
              </a:ext>
            </a:extLst>
          </p:cNvPr>
          <p:cNvSpPr txBox="1">
            <a:spLocks/>
          </p:cNvSpPr>
          <p:nvPr/>
        </p:nvSpPr>
        <p:spPr>
          <a:xfrm>
            <a:off x="4771390" y="5016030"/>
            <a:ext cx="2649219" cy="365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Presenter : Divyesh Mistry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ußzeilenplatzhalter 23">
            <a:extLst>
              <a:ext uri="{FF2B5EF4-FFF2-40B4-BE49-F238E27FC236}">
                <a16:creationId xmlns:a16="http://schemas.microsoft.com/office/drawing/2014/main" id="{D38F1819-8DEB-0DFB-257B-22A31F60EDC9}"/>
              </a:ext>
            </a:extLst>
          </p:cNvPr>
          <p:cNvSpPr txBox="1">
            <a:spLocks/>
          </p:cNvSpPr>
          <p:nvPr/>
        </p:nvSpPr>
        <p:spPr>
          <a:xfrm>
            <a:off x="9117247" y="6566802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Rotor Bearing System</a:t>
            </a:r>
            <a:r>
              <a:rPr lang="en-GB"/>
              <a:t> / Optimus Syria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5102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5129F-D7C2-ADF2-4A02-300AFE4FC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F3FB40-D29D-FA9D-50FD-6E9C74CD7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71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55FC75-BC4D-A308-CF58-13154324C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11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Rotor Shaft Design Procedure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5D087-AE16-2994-10A8-AC310EEEF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14/10/2025</a:t>
            </a:r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1D402-D309-8D16-4457-8C949E84A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B4CE29-F523-E484-7E64-14D7A41624E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259" y="6564313"/>
            <a:ext cx="5596085" cy="365125"/>
          </a:xfrm>
        </p:spPr>
        <p:txBody>
          <a:bodyPr/>
          <a:lstStyle/>
          <a:p>
            <a:r>
              <a:rPr lang="de-DE" dirty="0"/>
              <a:t>Divyesh Mistry</a:t>
            </a:r>
            <a:endParaRPr lang="en-US" dirty="0"/>
          </a:p>
        </p:txBody>
      </p:sp>
      <p:sp>
        <p:nvSpPr>
          <p:cNvPr id="9" name="Fußzeilenplatzhalter 23">
            <a:extLst>
              <a:ext uri="{FF2B5EF4-FFF2-40B4-BE49-F238E27FC236}">
                <a16:creationId xmlns:a16="http://schemas.microsoft.com/office/drawing/2014/main" id="{CEED49D5-7700-085E-D401-5142FB2C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74075" y="6564313"/>
            <a:ext cx="2879725" cy="365125"/>
          </a:xfrm>
        </p:spPr>
        <p:txBody>
          <a:bodyPr/>
          <a:lstStyle/>
          <a:p>
            <a:r>
              <a:rPr lang="it-IT" dirty="0"/>
              <a:t>Rotor Bearing System</a:t>
            </a:r>
            <a:r>
              <a:rPr lang="en-GB" dirty="0"/>
              <a:t> / Optimus Syria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BF4154-CEC6-8DD7-0EAA-068FFBB248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406"/>
          <a:stretch>
            <a:fillRect/>
          </a:stretch>
        </p:blipFill>
        <p:spPr>
          <a:xfrm>
            <a:off x="3965510" y="1661143"/>
            <a:ext cx="6930141" cy="4064481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7D78E55-CEC8-2938-01B2-67506ECCF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443611"/>
              </p:ext>
            </p:extLst>
          </p:nvPr>
        </p:nvGraphicFramePr>
        <p:xfrm>
          <a:off x="1034920" y="1698171"/>
          <a:ext cx="2733870" cy="37579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3870">
                  <a:extLst>
                    <a:ext uri="{9D8B030D-6E8A-4147-A177-3AD203B41FA5}">
                      <a16:colId xmlns:a16="http://schemas.microsoft.com/office/drawing/2014/main" val="2593222277"/>
                    </a:ext>
                  </a:extLst>
                </a:gridCol>
              </a:tblGrid>
              <a:tr h="1222311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– Design Yield Strength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8262460"/>
                  </a:ext>
                </a:extLst>
              </a:tr>
              <a:tr h="1353861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– ULS Check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439883"/>
                  </a:ext>
                </a:extLst>
              </a:tr>
              <a:tr h="1181741">
                <a:tc>
                  <a:txBody>
                    <a:bodyPr/>
                    <a:lstStyle/>
                    <a:p>
                      <a:r>
                        <a:rPr lang="fr-F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– Fatigue Limit State (FLS)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24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580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E28B9-2458-7B5A-F952-2BC306E00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2F9618-7AFF-B008-C6D1-4386AB605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71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91ED1D-9125-A253-9130-1C1EE63DB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11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Rotor Shaft Design Procedure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00E44-C2A3-DFCF-953B-2FEB4F5A0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14/10/2025</a:t>
            </a:r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39B35-E1F4-DE3D-71C9-ADFC8C5E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39BE0E-D158-876D-1E30-C822BE29EE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259" y="6564313"/>
            <a:ext cx="5596085" cy="365125"/>
          </a:xfrm>
        </p:spPr>
        <p:txBody>
          <a:bodyPr/>
          <a:lstStyle/>
          <a:p>
            <a:r>
              <a:rPr lang="de-DE" dirty="0"/>
              <a:t>Divyesh Mistry</a:t>
            </a:r>
            <a:endParaRPr lang="en-US" dirty="0"/>
          </a:p>
        </p:txBody>
      </p:sp>
      <p:sp>
        <p:nvSpPr>
          <p:cNvPr id="9" name="Fußzeilenplatzhalter 23">
            <a:extLst>
              <a:ext uri="{FF2B5EF4-FFF2-40B4-BE49-F238E27FC236}">
                <a16:creationId xmlns:a16="http://schemas.microsoft.com/office/drawing/2014/main" id="{679B66B0-55E2-D195-D8C5-B0C75464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74075" y="6564313"/>
            <a:ext cx="2879725" cy="365125"/>
          </a:xfrm>
        </p:spPr>
        <p:txBody>
          <a:bodyPr/>
          <a:lstStyle/>
          <a:p>
            <a:r>
              <a:rPr lang="it-IT" dirty="0"/>
              <a:t>Rotor Bearing System</a:t>
            </a:r>
            <a:r>
              <a:rPr lang="en-GB" dirty="0"/>
              <a:t> / Optimus Syria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E810D28-02EB-D80C-A315-A74C73291E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360776"/>
                  </p:ext>
                </p:extLst>
              </p:nvPr>
            </p:nvGraphicFramePr>
            <p:xfrm>
              <a:off x="763555" y="1553462"/>
              <a:ext cx="10515600" cy="4782023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495971761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466670566"/>
                        </a:ext>
                      </a:extLst>
                    </a:gridCol>
                  </a:tblGrid>
                  <a:tr h="2274395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 – Allowable Fatigue Amplitude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Correction factors:</a:t>
                          </a:r>
                          <a:b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r>
                            <a:rPr lang="ar-AE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mean-stress (0.7–1.0);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</m:oMath>
                          </a14:m>
                          <a:r>
                            <a:rPr lang="ar-AE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size (0.8–1.0);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</m:oMath>
                          </a14:m>
                          <a:r>
                            <a:rPr lang="ar-AE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support (0.9–1.0);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</m:oMath>
                          </a14:m>
                          <a:r>
                            <a:rPr lang="ar-AE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notch (1.2–3.0);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</m:oMath>
                          </a14:m>
                          <a:r>
                            <a:rPr lang="ar-AE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surface (0.8–1.0). </a:t>
                          </a:r>
                          <a:b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𝐴𝐾</m:t>
                                  </m:r>
                                </m:sub>
                              </m:s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𝑧𝑑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ar-AE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MPa).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98861399"/>
                      </a:ext>
                    </a:extLst>
                  </a:tr>
                  <a:tr h="115139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 – Fatigue Life Estimation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𝑎𝑙𝑙𝑜𝑤𝑒𝑑</m:t>
                                  </m:r>
                                </m:sub>
                              </m:s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d>
                                <m:dPr>
                                  <m:endChr m:val="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𝐴𝐾</m:t>
                                      </m:r>
                                    </m:sub>
                                  </m:s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"/>
                                          <m:endChr m:val=""/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ar-AE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≈</m:t>
                              </m:r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cycles, </a:t>
                          </a:r>
                          <a14:m>
                            <m:oMath xmlns:m="http://schemas.openxmlformats.org/officeDocument/2006/math"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≈5</m:t>
                              </m:r>
                            </m:oMath>
                          </a14:m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 </a:t>
                          </a:r>
                          <a:b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Miner’s rule: </a:t>
                          </a:r>
                          <a14:m>
                            <m:oMath xmlns:m="http://schemas.openxmlformats.org/officeDocument/2006/math"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grow m:val="on"/>
                                  <m:subHide m:val="on"/>
                                  <m:supHide m:val="on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≤1.0</m:t>
                              </m:r>
                            </m:oMath>
                          </a14:m>
                          <a:r>
                            <a:rPr lang="ar-AE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73096222"/>
                      </a:ext>
                    </a:extLst>
                  </a:tr>
                  <a:tr h="1356238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 – Stiffness &amp; Deflection Check</a:t>
                          </a:r>
                          <a:endPara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𝐺𝐽</m:t>
                                  </m:r>
                                </m:e>
                              </m:d>
                            </m:oMath>
                          </a14:m>
                          <a:r>
                            <a:rPr lang="ar-AE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[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radians] = angle of twist. </a:t>
                          </a:r>
                          <a:b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Bending deflection from beam theory using E and I. </a:t>
                          </a:r>
                          <a:b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Check bearing &amp; gearbox alignment.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60700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E810D28-02EB-D80C-A315-A74C73291E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360776"/>
                  </p:ext>
                </p:extLst>
              </p:nvPr>
            </p:nvGraphicFramePr>
            <p:xfrm>
              <a:off x="763555" y="1553462"/>
              <a:ext cx="10515600" cy="4782023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495971761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466670566"/>
                        </a:ext>
                      </a:extLst>
                    </a:gridCol>
                  </a:tblGrid>
                  <a:tr h="2274395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 – Allowable Fatigue Amplitude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116" t="-267" r="-232" b="-110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861399"/>
                      </a:ext>
                    </a:extLst>
                  </a:tr>
                  <a:tr h="115139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 – Fatigue Life Estimation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116" t="-198413" r="-232" b="-11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3096222"/>
                      </a:ext>
                    </a:extLst>
                  </a:tr>
                  <a:tr h="1356238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b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 – Stiffness &amp; Deflection Check</a:t>
                          </a:r>
                          <a:endParaRPr 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116" t="-252915" r="-232" b="-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607009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9015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2284D1-32EC-7DA8-7C16-2AAD7DABF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02219F-F648-F515-05C9-38D16B51C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71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B416E1-389E-48C5-630F-5F4718E6D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20" y="317907"/>
            <a:ext cx="11353800" cy="1325563"/>
          </a:xfrm>
        </p:spPr>
        <p:txBody>
          <a:bodyPr>
            <a:normAutofit fontScale="90000"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for Negative Aspects in Journal Bearings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70A84-0395-6C34-4936-47A801AFB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14/10/2025</a:t>
            </a:r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B3BD9-C9A9-625B-77C2-C2D3564CA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3C54B0-D190-9F87-8E5C-1C546E1CDA7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259" y="6564313"/>
            <a:ext cx="5596085" cy="365125"/>
          </a:xfrm>
        </p:spPr>
        <p:txBody>
          <a:bodyPr/>
          <a:lstStyle/>
          <a:p>
            <a:r>
              <a:rPr lang="de-DE" dirty="0"/>
              <a:t>Divyesh Mistry</a:t>
            </a:r>
            <a:endParaRPr lang="en-US" dirty="0"/>
          </a:p>
        </p:txBody>
      </p:sp>
      <p:sp>
        <p:nvSpPr>
          <p:cNvPr id="9" name="Fußzeilenplatzhalter 23">
            <a:extLst>
              <a:ext uri="{FF2B5EF4-FFF2-40B4-BE49-F238E27FC236}">
                <a16:creationId xmlns:a16="http://schemas.microsoft.com/office/drawing/2014/main" id="{CFBE9D86-419E-6DC9-4415-140BDBE2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74075" y="6564313"/>
            <a:ext cx="2879725" cy="365125"/>
          </a:xfrm>
        </p:spPr>
        <p:txBody>
          <a:bodyPr/>
          <a:lstStyle/>
          <a:p>
            <a:r>
              <a:rPr lang="it-IT" dirty="0"/>
              <a:t>Rotor Bearing System</a:t>
            </a:r>
            <a:r>
              <a:rPr lang="en-GB" dirty="0"/>
              <a:t> / Optimus Syria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A24930F-B0E1-9CDC-3245-134355E86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095882"/>
              </p:ext>
            </p:extLst>
          </p:nvPr>
        </p:nvGraphicFramePr>
        <p:xfrm>
          <a:off x="632927" y="1517715"/>
          <a:ext cx="11291595" cy="474669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907913142"/>
                    </a:ext>
                  </a:extLst>
                </a:gridCol>
                <a:gridCol w="3111059">
                  <a:extLst>
                    <a:ext uri="{9D8B030D-6E8A-4147-A177-3AD203B41FA5}">
                      <a16:colId xmlns:a16="http://schemas.microsoft.com/office/drawing/2014/main" val="1119559612"/>
                    </a:ext>
                  </a:extLst>
                </a:gridCol>
                <a:gridCol w="4446736">
                  <a:extLst>
                    <a:ext uri="{9D8B030D-6E8A-4147-A177-3AD203B41FA5}">
                      <a16:colId xmlns:a16="http://schemas.microsoft.com/office/drawing/2014/main" val="2948367043"/>
                    </a:ext>
                  </a:extLst>
                </a:gridCol>
              </a:tblGrid>
              <a:tr h="5044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b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 Aspect </a:t>
                      </a:r>
                      <a:endParaRPr lang="en-US" sz="1600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13" marR="26213" marT="13106" marB="1310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b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Cause / Limitation</a:t>
                      </a:r>
                      <a:endParaRPr lang="en-US" sz="1600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13" marR="26213" marT="13106" marB="1310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b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Solution / Mitigation Strategy</a:t>
                      </a:r>
                      <a:endParaRPr lang="en-US" sz="1600" dirty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13" marR="26213" marT="13106" marB="13106" anchor="ctr"/>
                </a:tc>
                <a:extLst>
                  <a:ext uri="{0D108BD9-81ED-4DB2-BD59-A6C34878D82A}">
                    <a16:rowId xmlns:a16="http://schemas.microsoft.com/office/drawing/2014/main" val="1084293422"/>
                  </a:ext>
                </a:extLst>
              </a:tr>
              <a:tr h="15873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friction during startup (Hydrodynamic Bearing)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13" marR="26213" marT="13106" marB="1310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hydrodynamic oil film at low or zero speed.</a:t>
                      </a:r>
                    </a:p>
                  </a:txBody>
                  <a:tcPr marL="26213" marR="26213" marT="13106" marB="1310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Use </a:t>
                      </a:r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hydrostatic lift assist system</a:t>
                      </a: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supply pressurized oil during startup/shutdown. </a:t>
                      </a:r>
                      <a:b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Apply </a:t>
                      </a:r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low-friction coatings</a:t>
                      </a: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(e.g., DLC, Triondur OC). </a:t>
                      </a:r>
                      <a:b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Use </a:t>
                      </a:r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optimized bearing geometry</a:t>
                      </a: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form film faster.</a:t>
                      </a:r>
                    </a:p>
                  </a:txBody>
                  <a:tcPr marL="26213" marR="26213" marT="13106" marB="13106" anchor="ctr"/>
                </a:tc>
                <a:extLst>
                  <a:ext uri="{0D108BD9-81ED-4DB2-BD59-A6C34878D82A}">
                    <a16:rowId xmlns:a16="http://schemas.microsoft.com/office/drawing/2014/main" val="483669928"/>
                  </a:ext>
                </a:extLst>
              </a:tr>
              <a:tr h="106754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 capacity depends on rotational speed (Hydrodynamic Bearing)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13" marR="26213" marT="13106" marB="1310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Oil film thickness builds up only with shaft rotation.</a:t>
                      </a:r>
                    </a:p>
                  </a:txBody>
                  <a:tcPr marL="26213" marR="26213" marT="13106" marB="1310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Combine 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hybrid design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hydrodynamic + hydrostatic support. </a:t>
                      </a:r>
                      <a:b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Use 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 viscosity oils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or 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active lubrication control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26213" marR="26213" marT="13106" marB="13106" anchor="ctr"/>
                </a:tc>
                <a:extLst>
                  <a:ext uri="{0D108BD9-81ED-4DB2-BD59-A6C34878D82A}">
                    <a16:rowId xmlns:a16="http://schemas.microsoft.com/office/drawing/2014/main" val="2964015237"/>
                  </a:ext>
                </a:extLst>
              </a:tr>
              <a:tr h="15873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complexity (Hydrostatic Bearing)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13" marR="26213" marT="13106" marB="1310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Requires external pump, filters, piping, controls.</a:t>
                      </a:r>
                    </a:p>
                  </a:txBody>
                  <a:tcPr marL="26213" marR="26213" marT="13106" marB="1310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Integrate 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compact, modular pump units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inside nacelle. </a:t>
                      </a:r>
                      <a:b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Use 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monitoring systems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pressure and flow. </a:t>
                      </a:r>
                      <a:b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Employ 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reliable self-contained lubrication cartridges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26213" marR="26213" marT="13106" marB="13106" anchor="ctr"/>
                </a:tc>
                <a:extLst>
                  <a:ext uri="{0D108BD9-81ED-4DB2-BD59-A6C34878D82A}">
                    <a16:rowId xmlns:a16="http://schemas.microsoft.com/office/drawing/2014/main" val="748060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369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B6249-0E2C-6C83-948C-8010E3F02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E398FD-BEE8-0485-D2CC-84F743666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71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AAFA0F-1D0A-18FA-3C9E-853DD73B0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20" y="317907"/>
            <a:ext cx="11353800" cy="1325563"/>
          </a:xfrm>
        </p:spPr>
        <p:txBody>
          <a:bodyPr>
            <a:normAutofit fontScale="90000"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for Negative Aspects in Journal Bearings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E8339-A28F-4249-8377-E587AE2EE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14/10/2025</a:t>
            </a:r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06EE6-4957-607D-DC0E-9346DCD6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94E43F-DD2F-4483-40F5-AB9D4D00107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259" y="6564313"/>
            <a:ext cx="5596085" cy="365125"/>
          </a:xfrm>
        </p:spPr>
        <p:txBody>
          <a:bodyPr/>
          <a:lstStyle/>
          <a:p>
            <a:r>
              <a:rPr lang="de-DE" dirty="0"/>
              <a:t>Divyesh Mistry</a:t>
            </a:r>
            <a:endParaRPr lang="en-US" dirty="0"/>
          </a:p>
        </p:txBody>
      </p:sp>
      <p:sp>
        <p:nvSpPr>
          <p:cNvPr id="9" name="Fußzeilenplatzhalter 23">
            <a:extLst>
              <a:ext uri="{FF2B5EF4-FFF2-40B4-BE49-F238E27FC236}">
                <a16:creationId xmlns:a16="http://schemas.microsoft.com/office/drawing/2014/main" id="{2B5FC955-AAE2-60D1-8EEB-F929EE37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74075" y="6564313"/>
            <a:ext cx="2879725" cy="365125"/>
          </a:xfrm>
        </p:spPr>
        <p:txBody>
          <a:bodyPr/>
          <a:lstStyle/>
          <a:p>
            <a:r>
              <a:rPr lang="it-IT" dirty="0"/>
              <a:t>Rotor Bearing System</a:t>
            </a:r>
            <a:r>
              <a:rPr lang="en-GB" dirty="0"/>
              <a:t> / Optimus Syria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8196E8F-D4D4-32E3-E597-2BD3D9D1C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31480"/>
              </p:ext>
            </p:extLst>
          </p:nvPr>
        </p:nvGraphicFramePr>
        <p:xfrm>
          <a:off x="668694" y="1517713"/>
          <a:ext cx="11224726" cy="483643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608698">
                  <a:extLst>
                    <a:ext uri="{9D8B030D-6E8A-4147-A177-3AD203B41FA5}">
                      <a16:colId xmlns:a16="http://schemas.microsoft.com/office/drawing/2014/main" val="3275021543"/>
                    </a:ext>
                  </a:extLst>
                </a:gridCol>
                <a:gridCol w="3608698">
                  <a:extLst>
                    <a:ext uri="{9D8B030D-6E8A-4147-A177-3AD203B41FA5}">
                      <a16:colId xmlns:a16="http://schemas.microsoft.com/office/drawing/2014/main" val="2941609687"/>
                    </a:ext>
                  </a:extLst>
                </a:gridCol>
                <a:gridCol w="4007330">
                  <a:extLst>
                    <a:ext uri="{9D8B030D-6E8A-4147-A177-3AD203B41FA5}">
                      <a16:colId xmlns:a16="http://schemas.microsoft.com/office/drawing/2014/main" val="3539248801"/>
                    </a:ext>
                  </a:extLst>
                </a:gridCol>
              </a:tblGrid>
              <a:tr h="206238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CAPEX (Hydrostatic Bearing)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13" marR="26213" marT="13106" marB="1310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Expensive pumps, control systems, and precision components.</a:t>
                      </a:r>
                    </a:p>
                  </a:txBody>
                  <a:tcPr marL="26213" marR="26213" marT="13106" marB="1310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Use 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shared lubrication systems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multiple bearings. </a:t>
                      </a:r>
                      <a:b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Optimize 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bearing design and materials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(e.g., polymer liners, ceramic coatings). </a:t>
                      </a:r>
                      <a:b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Focus on 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life-cycle cost savings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—less downtime offsets higher CAPEX.</a:t>
                      </a:r>
                    </a:p>
                  </a:txBody>
                  <a:tcPr marL="26213" marR="26213" marT="13106" marB="13106" anchor="ctr"/>
                </a:tc>
                <a:extLst>
                  <a:ext uri="{0D108BD9-81ED-4DB2-BD59-A6C34878D82A}">
                    <a16:rowId xmlns:a16="http://schemas.microsoft.com/office/drawing/2014/main" val="847614475"/>
                  </a:ext>
                </a:extLst>
              </a:tr>
              <a:tr h="138702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OPEX (Hydrodynamic Bearing)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13" marR="26213" marT="13106" marB="1310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Frequent oil maintenance and monitoring required.</a:t>
                      </a:r>
                    </a:p>
                  </a:txBody>
                  <a:tcPr marL="26213" marR="26213" marT="13106" marB="1310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Implement 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automated lubrication systems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b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Use 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 monitoring sensors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(temperature, pressure, vibration). </a:t>
                      </a:r>
                      <a:b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Select 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long-life synthetic lubricants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26213" marR="26213" marT="13106" marB="13106" anchor="ctr"/>
                </a:tc>
                <a:extLst>
                  <a:ext uri="{0D108BD9-81ED-4DB2-BD59-A6C34878D82A}">
                    <a16:rowId xmlns:a16="http://schemas.microsoft.com/office/drawing/2014/main" val="3443290583"/>
                  </a:ext>
                </a:extLst>
              </a:tr>
              <a:tr h="138702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 external lubrication controls (Hydrostatic)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213" marR="26213" marT="13106" marB="1310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Separate systems for each bearing increase control difficulty.</a:t>
                      </a:r>
                    </a:p>
                  </a:txBody>
                  <a:tcPr marL="26213" marR="26213" marT="13106" marB="1310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Use 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centralized lubrication and control systems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b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Integrate 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digital predictive maintenance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(IoT-based).</a:t>
                      </a:r>
                    </a:p>
                  </a:txBody>
                  <a:tcPr marL="26213" marR="26213" marT="13106" marB="13106" anchor="ctr"/>
                </a:tc>
                <a:extLst>
                  <a:ext uri="{0D108BD9-81ED-4DB2-BD59-A6C34878D82A}">
                    <a16:rowId xmlns:a16="http://schemas.microsoft.com/office/drawing/2014/main" val="109409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1638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79054-B9CD-6648-CF17-6F7154B7D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6FC22E-B3C3-5BCA-3A1F-A6EAE2FED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71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9433F3-2622-0697-95D0-B2E26F1B8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11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 Standards for Rotor Lock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8F6F0-D411-AA7D-2590-CAE1C3090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14/10/2025</a:t>
            </a:r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1D764-962C-DCBB-FDF6-A8CFBD631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BC8365-9C6A-2723-5CCD-F97268700CC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259" y="6564313"/>
            <a:ext cx="5596085" cy="365125"/>
          </a:xfrm>
        </p:spPr>
        <p:txBody>
          <a:bodyPr/>
          <a:lstStyle/>
          <a:p>
            <a:r>
              <a:rPr lang="de-DE" dirty="0"/>
              <a:t>Divyesh Mistry</a:t>
            </a:r>
            <a:endParaRPr lang="en-US" dirty="0"/>
          </a:p>
        </p:txBody>
      </p:sp>
      <p:sp>
        <p:nvSpPr>
          <p:cNvPr id="9" name="Fußzeilenplatzhalter 23">
            <a:extLst>
              <a:ext uri="{FF2B5EF4-FFF2-40B4-BE49-F238E27FC236}">
                <a16:creationId xmlns:a16="http://schemas.microsoft.com/office/drawing/2014/main" id="{8396316E-F122-1D3A-8439-BEA9B03ED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74075" y="6564313"/>
            <a:ext cx="2879725" cy="365125"/>
          </a:xfrm>
        </p:spPr>
        <p:txBody>
          <a:bodyPr/>
          <a:lstStyle/>
          <a:p>
            <a:r>
              <a:rPr lang="it-IT" dirty="0"/>
              <a:t>Rotor Bearing System</a:t>
            </a:r>
            <a:r>
              <a:rPr lang="en-GB" dirty="0"/>
              <a:t> / Optimus Syria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5AB9A8-3B9D-DFE4-ADE8-AC36A72A1C08}"/>
              </a:ext>
            </a:extLst>
          </p:cNvPr>
          <p:cNvSpPr txBox="1"/>
          <p:nvPr/>
        </p:nvSpPr>
        <p:spPr>
          <a:xfrm>
            <a:off x="838200" y="1500901"/>
            <a:ext cx="959342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Germanischer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Lloyd)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(GL &amp; IEC 61400-1)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Secures rotor against rotation during maintenance, erection, or emergency.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Form-fit design (e.g., pin-disc) preferred for reliability.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Capacity: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withstand high transverse/gust loads (DLC 8.1, 8.2).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 Check: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Verify shear, bending, and surface pressure; no plastic deformation.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prevent rotation even if brakes fail; safe manual release required.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 non-contact or fail-safe position sensors.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Operate from –30 °C to +70 °C; corrosion-resistant (DIN ISO 12944).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Designed and tested per GL “Guideline for Certification of Wind Turbines.”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Periodic inspection and documentation required</a:t>
            </a:r>
          </a:p>
          <a:p>
            <a:pPr algn="l"/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902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7F8CB-F59A-826C-B027-592A69F58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6D9A73-F285-C59E-BECB-EBDF57594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71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8FDB35-E8CD-7E29-1DAA-E7EB02F6E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11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Rotor Lock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B67E7-7FB8-5E2A-A639-9C3CE1515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14/10/2025</a:t>
            </a:r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B9179-3F44-D5F8-5B9E-518AE2EEE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3EFAF1-DE79-A351-87AF-E0740460EB4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259" y="6564313"/>
            <a:ext cx="5596085" cy="365125"/>
          </a:xfrm>
        </p:spPr>
        <p:txBody>
          <a:bodyPr/>
          <a:lstStyle/>
          <a:p>
            <a:r>
              <a:rPr lang="de-DE" dirty="0"/>
              <a:t>Divyesh Mistry</a:t>
            </a:r>
            <a:endParaRPr lang="en-US" dirty="0"/>
          </a:p>
        </p:txBody>
      </p:sp>
      <p:sp>
        <p:nvSpPr>
          <p:cNvPr id="9" name="Fußzeilenplatzhalter 23">
            <a:extLst>
              <a:ext uri="{FF2B5EF4-FFF2-40B4-BE49-F238E27FC236}">
                <a16:creationId xmlns:a16="http://schemas.microsoft.com/office/drawing/2014/main" id="{D0F9424C-1ED3-1F93-7C74-E6A406F8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74075" y="6564313"/>
            <a:ext cx="2879725" cy="365125"/>
          </a:xfrm>
        </p:spPr>
        <p:txBody>
          <a:bodyPr/>
          <a:lstStyle/>
          <a:p>
            <a:r>
              <a:rPr lang="it-IT" dirty="0"/>
              <a:t>Rotor Bearing System</a:t>
            </a:r>
            <a:r>
              <a:rPr lang="en-GB" dirty="0"/>
              <a:t> / Optimus Syria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7A5073-6421-0AC3-6027-276D8C872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38" y="1887047"/>
            <a:ext cx="5959440" cy="39501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C767FB-E20A-A93F-04FC-0012B45F5CD1}"/>
              </a:ext>
            </a:extLst>
          </p:cNvPr>
          <p:cNvSpPr txBox="1"/>
          <p:nvPr/>
        </p:nvSpPr>
        <p:spPr>
          <a:xfrm>
            <a:off x="1949570" y="3778898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596722-F560-B0DD-CB82-EA4F98D4A770}"/>
              </a:ext>
            </a:extLst>
          </p:cNvPr>
          <p:cNvSpPr txBox="1"/>
          <p:nvPr/>
        </p:nvSpPr>
        <p:spPr>
          <a:xfrm>
            <a:off x="688911" y="1459563"/>
            <a:ext cx="6139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Lock Pin Hydraulic Mechanism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DDA98E-A7E9-46BE-D83D-D4DF19BD990A}"/>
              </a:ext>
            </a:extLst>
          </p:cNvPr>
          <p:cNvSpPr txBox="1"/>
          <p:nvPr/>
        </p:nvSpPr>
        <p:spPr>
          <a:xfrm>
            <a:off x="5676301" y="3117359"/>
            <a:ext cx="45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D321587-35CA-4854-802E-B9BCA761E99E}"/>
              </a:ext>
            </a:extLst>
          </p:cNvPr>
          <p:cNvCxnSpPr/>
          <p:nvPr/>
        </p:nvCxnSpPr>
        <p:spPr>
          <a:xfrm>
            <a:off x="6828453" y="2062065"/>
            <a:ext cx="0" cy="3433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317379C4-9CC3-14D6-3BAB-B9FC0A48E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664" y="1331927"/>
            <a:ext cx="4308156" cy="3571417"/>
          </a:xfrm>
          <a:prstGeom prst="rect">
            <a:avLst/>
          </a:prstGeom>
        </p:spPr>
      </p:pic>
      <p:sp>
        <p:nvSpPr>
          <p:cNvPr id="23" name="Rectangle 1">
            <a:extLst>
              <a:ext uri="{FF2B5EF4-FFF2-40B4-BE49-F238E27FC236}">
                <a16:creationId xmlns:a16="http://schemas.microsoft.com/office/drawing/2014/main" id="{1D69C909-CA20-1FD7-AA71-F46055C4F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0367" y="5274809"/>
            <a:ext cx="184731" cy="257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-82524" rIns="9144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889731-E148-0AC4-B3E4-25796BB486AF}"/>
              </a:ext>
            </a:extLst>
          </p:cNvPr>
          <p:cNvSpPr txBox="1"/>
          <p:nvPr/>
        </p:nvSpPr>
        <p:spPr>
          <a:xfrm>
            <a:off x="7162473" y="4340011"/>
            <a:ext cx="494866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>
                <a:solidFill>
                  <a:srgbClr val="4F4E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Sibre</a:t>
            </a:r>
            <a:r>
              <a:rPr lang="en-US" altLang="en-US" sz="1400" b="1" dirty="0">
                <a:solidFill>
                  <a:srgbClr val="4F4E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Rotor Lock RLH 80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solidFill>
                <a:srgbClr val="4F4E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Sibre</a:t>
            </a:r>
            <a:r>
              <a:rPr lang="en-US" altLang="en-US" sz="1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Rotor Locks to assist the braking functions on practically any rotor on the Wind Turbine market.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Sibre</a:t>
            </a:r>
            <a:r>
              <a:rPr lang="en-US" altLang="en-US" sz="1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Wind Turbine Rotor Lock RLH 80 is a </a:t>
            </a:r>
            <a:r>
              <a:rPr lang="en-US" altLang="en-US" sz="1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hydraulically applied</a:t>
            </a:r>
            <a:r>
              <a:rPr lang="en-US" altLang="en-US" sz="1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form-closed lock for wind turbine rotors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0F1F39-076E-8972-6591-63EE266D3253}"/>
              </a:ext>
            </a:extLst>
          </p:cNvPr>
          <p:cNvSpPr txBox="1"/>
          <p:nvPr/>
        </p:nvSpPr>
        <p:spPr>
          <a:xfrm>
            <a:off x="1360993" y="5622307"/>
            <a:ext cx="33310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Source : Optimus Shakti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/>
              <a:t>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35E22A-6021-6262-2036-BE23722CF046}"/>
              </a:ext>
            </a:extLst>
          </p:cNvPr>
          <p:cNvSpPr txBox="1"/>
          <p:nvPr/>
        </p:nvSpPr>
        <p:spPr>
          <a:xfrm>
            <a:off x="9275378" y="4055897"/>
            <a:ext cx="33310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Source : IPC WIND</a:t>
            </a:r>
          </a:p>
        </p:txBody>
      </p:sp>
    </p:spTree>
    <p:extLst>
      <p:ext uri="{BB962C8B-B14F-4D97-AF65-F5344CB8AC3E}">
        <p14:creationId xmlns:p14="http://schemas.microsoft.com/office/powerpoint/2010/main" val="2475788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C5A6B-D1C9-F61F-B3C4-AA4459F89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19D8B3-B568-2F72-1AC0-B443723AE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Electrotechnical Commission (IEC). (2005). IEC 61400-1: Wind turbines – Part 1: Design requirements (3rd ed.). Geneva, Switzerland: IEC. ISBN 2-8318-8215-2.                                          Available at: https://webstore.iec.ch/publication/6027Germanischer Lloyd (GL). (2010).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Guideline for the Certification of Wind Turbines. Hamburg, Germany: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Germanischer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Lloyd Industrial Services GmbH, Renewables Certification.                                                                                              Available at: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https://www.dnv.com/services/guideline-for-the-certification-of-wind-turbines-1602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Tan, J., Zhu, C., Song, C., Han, H., &amp; Li, Y. (2019). Effects of Flexibility and Suspension Configuration of Main Shaft on Dynamic Characteristics of Wind Turbine Drivetrain. Chinese Journal of Mechanical Engineering, 32(36).https://doi.org/10.1186/s10033-019-0348-4Nam, J. S., &amp; Nam, Y. Y. (2015).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Influence of Suspension Stiffness on the Gearbox Input Loads in a 3-Point Suspension Wind Turbine Drive Train. Journal of the Korean Society of Manufacturing Technology Engineers, 24(5), 514–520.https://doi.org/10.7735/ksmte.2015.24.5.514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C2C20E-A1B3-5C0B-50A1-C4A289F0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Bibiliography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C85C2-DEDD-AD8A-AF1D-A1E933C1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14/10/2025</a:t>
            </a:r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B0128-E705-7A5C-38A0-79B263C0E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35E250C-BD70-B772-0EA5-9BF1B870F22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259" y="6564313"/>
            <a:ext cx="5596085" cy="365125"/>
          </a:xfrm>
        </p:spPr>
        <p:txBody>
          <a:bodyPr/>
          <a:lstStyle/>
          <a:p>
            <a:r>
              <a:rPr lang="de-DE" dirty="0"/>
              <a:t>Divyesh Mistry</a:t>
            </a:r>
            <a:endParaRPr lang="en-US" dirty="0"/>
          </a:p>
        </p:txBody>
      </p:sp>
      <p:sp>
        <p:nvSpPr>
          <p:cNvPr id="9" name="Fußzeilenplatzhalter 23">
            <a:extLst>
              <a:ext uri="{FF2B5EF4-FFF2-40B4-BE49-F238E27FC236}">
                <a16:creationId xmlns:a16="http://schemas.microsoft.com/office/drawing/2014/main" id="{F842B724-E042-E30C-6778-105EF27CD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74075" y="6564313"/>
            <a:ext cx="2879725" cy="365125"/>
          </a:xfrm>
        </p:spPr>
        <p:txBody>
          <a:bodyPr/>
          <a:lstStyle/>
          <a:p>
            <a:r>
              <a:rPr lang="it-IT" dirty="0"/>
              <a:t>Rotor Bearing System</a:t>
            </a:r>
            <a:r>
              <a:rPr lang="en-GB" dirty="0"/>
              <a:t> 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3030475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68FBE6-B509-B909-AA6B-8098AB113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of the week.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the opinions.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equilibrium of 3-point suspension system.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Rotor Shaft design procedure.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 Standards for Rotor Lock.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Recommended Rotor Lock.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Bibliography.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C594AC-84DB-F90B-41C1-242B8398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AE7A6-AD10-9026-3762-52BDB151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14/10/2025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1DC0B-218A-3B2C-6E05-F0F22521B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CC1089-678C-A5E6-D474-1D4DADF6BA1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528" y="6566803"/>
            <a:ext cx="5596085" cy="365125"/>
          </a:xfrm>
        </p:spPr>
        <p:txBody>
          <a:bodyPr/>
          <a:lstStyle/>
          <a:p>
            <a:r>
              <a:rPr lang="de-DE" dirty="0"/>
              <a:t>Divyesh Mistry</a:t>
            </a:r>
            <a:endParaRPr lang="en-US" dirty="0"/>
          </a:p>
        </p:txBody>
      </p:sp>
      <p:sp>
        <p:nvSpPr>
          <p:cNvPr id="8" name="Fußzeilenplatzhalter 23">
            <a:extLst>
              <a:ext uri="{FF2B5EF4-FFF2-40B4-BE49-F238E27FC236}">
                <a16:creationId xmlns:a16="http://schemas.microsoft.com/office/drawing/2014/main" id="{188466AC-996C-CA15-44D2-7CB89DEF793B}"/>
              </a:ext>
            </a:extLst>
          </p:cNvPr>
          <p:cNvSpPr txBox="1">
            <a:spLocks/>
          </p:cNvSpPr>
          <p:nvPr/>
        </p:nvSpPr>
        <p:spPr>
          <a:xfrm>
            <a:off x="8802836" y="656680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Rotor Bearing System</a:t>
            </a:r>
            <a:r>
              <a:rPr lang="en-GB"/>
              <a:t> / Optimus Syria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5682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ABFA4-5D20-BC14-3448-82BB1D69F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DA1589-8A58-26C3-4305-E3B1BFC9F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Contacted couple of bearing manufactures (SKF &amp; Schaeffler) and some experts regarding spherical journal bearing suited for  5MW.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Analyzed Force-Momentum diagram of current rotor bearing system.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Studied Rotor Shaft calculation and Solution from previous year projects.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5E2028-E99E-7FC2-0F50-6B6D18FD0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of the week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FE47D-A17D-C672-3A56-F91AC187F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14/10/2025</a:t>
            </a:r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C64A2-35F9-B636-0AF3-E7F8CBE23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EA02EE4-5F87-7198-EA4B-0F25A405988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259" y="6564313"/>
            <a:ext cx="5596085" cy="365125"/>
          </a:xfrm>
        </p:spPr>
        <p:txBody>
          <a:bodyPr/>
          <a:lstStyle/>
          <a:p>
            <a:r>
              <a:rPr lang="de-DE" dirty="0"/>
              <a:t>Divyesh Mistry</a:t>
            </a:r>
            <a:endParaRPr lang="en-US" dirty="0"/>
          </a:p>
        </p:txBody>
      </p:sp>
      <p:sp>
        <p:nvSpPr>
          <p:cNvPr id="9" name="Fußzeilenplatzhalter 23">
            <a:extLst>
              <a:ext uri="{FF2B5EF4-FFF2-40B4-BE49-F238E27FC236}">
                <a16:creationId xmlns:a16="http://schemas.microsoft.com/office/drawing/2014/main" id="{2813C487-321E-F0A0-BD57-4A4034237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74075" y="6564313"/>
            <a:ext cx="2879725" cy="365125"/>
          </a:xfrm>
        </p:spPr>
        <p:txBody>
          <a:bodyPr/>
          <a:lstStyle/>
          <a:p>
            <a:r>
              <a:rPr lang="it-IT" dirty="0"/>
              <a:t>Rotor Bearing System</a:t>
            </a:r>
            <a:r>
              <a:rPr lang="en-GB" dirty="0"/>
              <a:t> 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3825881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0D5CC-02D0-4625-374B-A4554BEB0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2A5AE7-AFE0-4DCF-D44D-C661B9815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Received feed back from  bearing manufacturer in the UK “Michell Bearings”.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They suggested that a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spherical journal bearing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bigger size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not  an option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They told to go for 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Tilting journal pads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AE1821-985A-10AF-4649-34E9C4E6F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the opinions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1B932-0A94-D471-4735-DF7CFBA9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14/10/2025</a:t>
            </a:r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47522-75DB-E735-A228-60639506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32E620-36CC-3B03-0A88-B98D3B5086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259" y="6564313"/>
            <a:ext cx="5596085" cy="365125"/>
          </a:xfrm>
        </p:spPr>
        <p:txBody>
          <a:bodyPr/>
          <a:lstStyle/>
          <a:p>
            <a:r>
              <a:rPr lang="de-DE" dirty="0"/>
              <a:t>Divyesh Mistry</a:t>
            </a:r>
            <a:endParaRPr lang="en-US" dirty="0"/>
          </a:p>
        </p:txBody>
      </p:sp>
      <p:sp>
        <p:nvSpPr>
          <p:cNvPr id="9" name="Fußzeilenplatzhalter 23">
            <a:extLst>
              <a:ext uri="{FF2B5EF4-FFF2-40B4-BE49-F238E27FC236}">
                <a16:creationId xmlns:a16="http://schemas.microsoft.com/office/drawing/2014/main" id="{2852225F-C186-B4D1-7E8E-5A5A9C285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74075" y="6564313"/>
            <a:ext cx="2879725" cy="365125"/>
          </a:xfrm>
        </p:spPr>
        <p:txBody>
          <a:bodyPr/>
          <a:lstStyle/>
          <a:p>
            <a:r>
              <a:rPr lang="it-IT" dirty="0"/>
              <a:t>Rotor Bearing System</a:t>
            </a:r>
            <a:r>
              <a:rPr lang="en-GB" dirty="0"/>
              <a:t> / Optimus Syria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7ED4EC-56CD-C3F7-C29F-F813BF2D7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331" y="2646652"/>
            <a:ext cx="2520534" cy="7521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3C8CBD-FA18-E0F4-A8B8-27B9B84880F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50" t="7955"/>
          <a:stretch>
            <a:fillRect/>
          </a:stretch>
        </p:blipFill>
        <p:spPr>
          <a:xfrm>
            <a:off x="8833266" y="1266128"/>
            <a:ext cx="2520534" cy="255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3CB8C1-725C-51A0-97C9-360CAD20FA76}"/>
              </a:ext>
            </a:extLst>
          </p:cNvPr>
          <p:cNvSpPr txBox="1"/>
          <p:nvPr/>
        </p:nvSpPr>
        <p:spPr>
          <a:xfrm>
            <a:off x="838200" y="3533703"/>
            <a:ext cx="76358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One possible option as sliding bearing, could be the so called "</a:t>
            </a:r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white metal</a:t>
            </a:r>
            <a:r>
              <a:rPr lang="en-US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bearings  which are used in Gas turbines. Suggested by </a:t>
            </a:r>
            <a:r>
              <a:rPr lang="en-US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Howatech</a:t>
            </a:r>
            <a:r>
              <a:rPr lang="en-US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4" descr="HOWA-Tech Bearings GmbH | LinkedIn">
            <a:extLst>
              <a:ext uri="{FF2B5EF4-FFF2-40B4-BE49-F238E27FC236}">
                <a16:creationId xmlns:a16="http://schemas.microsoft.com/office/drawing/2014/main" id="{252EA4A6-EE33-A702-2EBE-DCAD70CE1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479" y="4459171"/>
            <a:ext cx="2187042" cy="170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C9270A-D11E-613F-93FD-4FA89A09F6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8473" y="4251472"/>
            <a:ext cx="2709919" cy="21179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781B5DB-9F06-ADD1-7CE7-8B3CDB41E9B4}"/>
              </a:ext>
            </a:extLst>
          </p:cNvPr>
          <p:cNvSpPr txBox="1"/>
          <p:nvPr/>
        </p:nvSpPr>
        <p:spPr>
          <a:xfrm>
            <a:off x="1622998" y="6262043"/>
            <a:ext cx="3331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 : Mangal Industry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/>
              <a:t>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FDEB1C-BAFC-8472-2553-2104E5578450}"/>
              </a:ext>
            </a:extLst>
          </p:cNvPr>
          <p:cNvSpPr txBox="1"/>
          <p:nvPr/>
        </p:nvSpPr>
        <p:spPr>
          <a:xfrm>
            <a:off x="8749145" y="3820528"/>
            <a:ext cx="3403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 :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Sajid, Z. (n.d.). Tilting pad. Scribd. </a:t>
            </a:r>
            <a:r>
              <a:rPr lang="en-US" sz="1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56467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39C33-FA15-F5D7-773E-0D7448CA2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7763FB-2F5E-0C5C-D98C-F663F3EE9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point suspension system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4920B-D6BD-3757-B637-4B963FBD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6860" y="6490133"/>
            <a:ext cx="1111370" cy="365125"/>
          </a:xfrm>
        </p:spPr>
        <p:txBody>
          <a:bodyPr/>
          <a:lstStyle/>
          <a:p>
            <a:r>
              <a:rPr lang="en-GB" dirty="0"/>
              <a:t>14/10/2025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6B705-1637-18F4-AA01-2FBDF4B8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E4BA2-F44B-1BD7-EED5-9748BC4350D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259" y="6564313"/>
            <a:ext cx="5596085" cy="365125"/>
          </a:xfrm>
        </p:spPr>
        <p:txBody>
          <a:bodyPr/>
          <a:lstStyle/>
          <a:p>
            <a:r>
              <a:rPr lang="de-DE" dirty="0"/>
              <a:t>Divyesh Mistry</a:t>
            </a:r>
            <a:endParaRPr lang="en-US" dirty="0"/>
          </a:p>
        </p:txBody>
      </p:sp>
      <p:sp>
        <p:nvSpPr>
          <p:cNvPr id="9" name="Fußzeilenplatzhalter 23">
            <a:extLst>
              <a:ext uri="{FF2B5EF4-FFF2-40B4-BE49-F238E27FC236}">
                <a16:creationId xmlns:a16="http://schemas.microsoft.com/office/drawing/2014/main" id="{9331BC1D-883A-D73D-E86B-8DF5D89A6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74075" y="6564313"/>
            <a:ext cx="2879725" cy="365125"/>
          </a:xfrm>
        </p:spPr>
        <p:txBody>
          <a:bodyPr/>
          <a:lstStyle/>
          <a:p>
            <a:r>
              <a:rPr lang="it-IT" dirty="0"/>
              <a:t>Rotor Bearing System</a:t>
            </a:r>
            <a:r>
              <a:rPr lang="en-GB" dirty="0"/>
              <a:t> / Optimus Syria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EC96E1-2016-EB0B-000E-7734A051C4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228" t="7661"/>
          <a:stretch>
            <a:fillRect/>
          </a:stretch>
        </p:blipFill>
        <p:spPr>
          <a:xfrm>
            <a:off x="544800" y="1616043"/>
            <a:ext cx="5380139" cy="427342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E5A6936-A081-ADD7-EF22-AF8A6EE9FE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572" r="10199"/>
          <a:stretch>
            <a:fillRect/>
          </a:stretch>
        </p:blipFill>
        <p:spPr>
          <a:xfrm>
            <a:off x="5924939" y="2239347"/>
            <a:ext cx="5943601" cy="33204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0E88EF-9DE0-EF86-90C4-229A5745CE6B}"/>
              </a:ext>
            </a:extLst>
          </p:cNvPr>
          <p:cNvSpPr txBox="1"/>
          <p:nvPr/>
        </p:nvSpPr>
        <p:spPr>
          <a:xfrm>
            <a:off x="7424056" y="5672891"/>
            <a:ext cx="464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Source : Nam, J. S., &amp; Nam, Y. Y. (2015). </a:t>
            </a:r>
            <a:r>
              <a:rPr lang="en-US" sz="900" i="1" dirty="0"/>
              <a:t>Influence of suspension stiffness on gearbox loads.</a:t>
            </a:r>
            <a:r>
              <a:rPr lang="en-US" sz="900" dirty="0"/>
              <a:t> </a:t>
            </a:r>
            <a:r>
              <a:rPr lang="en-US" sz="900" i="1" dirty="0"/>
              <a:t>J. Korean Soc. Manuf. Technol. Eng.</a:t>
            </a:r>
            <a:r>
              <a:rPr lang="en-US" sz="900" dirty="0"/>
              <a:t>, 24(5), 514–520.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851697-EC37-2D8A-0602-C20CF72E65D1}"/>
              </a:ext>
            </a:extLst>
          </p:cNvPr>
          <p:cNvSpPr txBox="1"/>
          <p:nvPr/>
        </p:nvSpPr>
        <p:spPr>
          <a:xfrm>
            <a:off x="909991" y="5856312"/>
            <a:ext cx="46497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Source : Tan et al. (2019), </a:t>
            </a:r>
            <a:r>
              <a:rPr lang="en-US" sz="900" i="1" dirty="0"/>
              <a:t>Main shaft flexibility effects on wind turbine drivetrain.</a:t>
            </a:r>
            <a:r>
              <a:rPr lang="en-US" sz="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4114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B7407-B1ED-C2D6-8C48-8A526BDB6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30F845-26F6-D20F-5B01-1E067F5BB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4984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Loads equilibrium of 3-point suspension system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ABA4D-02FC-B430-AD3F-C65261F83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14/10/2025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4015A-7D5F-86E2-CC01-0296C7A28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1273F23-CA34-C51D-F258-E207007980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259" y="6564313"/>
            <a:ext cx="5596085" cy="365125"/>
          </a:xfrm>
        </p:spPr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Divyesh Mistry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ußzeilenplatzhalter 23">
            <a:extLst>
              <a:ext uri="{FF2B5EF4-FFF2-40B4-BE49-F238E27FC236}">
                <a16:creationId xmlns:a16="http://schemas.microsoft.com/office/drawing/2014/main" id="{E6599E16-A7E5-80DD-B0F3-8EDA313B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74075" y="6564313"/>
            <a:ext cx="2879725" cy="365125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Rotor Bearing System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Optimus Syria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C3D6AB0-C541-52DE-23C2-A0AB55D28030}"/>
              </a:ext>
            </a:extLst>
          </p:cNvPr>
          <p:cNvGrpSpPr/>
          <p:nvPr/>
        </p:nvGrpSpPr>
        <p:grpSpPr>
          <a:xfrm>
            <a:off x="318706" y="1464920"/>
            <a:ext cx="10560788" cy="4926549"/>
            <a:chOff x="318706" y="1464920"/>
            <a:chExt cx="10560788" cy="4926549"/>
          </a:xfrm>
        </p:grpSpPr>
        <p:sp>
          <p:nvSpPr>
            <p:cNvPr id="52" name="Arrow: Curved Down 51">
              <a:extLst>
                <a:ext uri="{FF2B5EF4-FFF2-40B4-BE49-F238E27FC236}">
                  <a16:creationId xmlns:a16="http://schemas.microsoft.com/office/drawing/2014/main" id="{5B34E2F0-D780-4657-95B3-F7394D10D3C7}"/>
                </a:ext>
              </a:extLst>
            </p:cNvPr>
            <p:cNvSpPr/>
            <p:nvPr/>
          </p:nvSpPr>
          <p:spPr>
            <a:xfrm>
              <a:off x="2332071" y="2561124"/>
              <a:ext cx="254065" cy="531845"/>
            </a:xfrm>
            <a:prstGeom prst="curved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Arrow: Curved Left 52">
              <a:extLst>
                <a:ext uri="{FF2B5EF4-FFF2-40B4-BE49-F238E27FC236}">
                  <a16:creationId xmlns:a16="http://schemas.microsoft.com/office/drawing/2014/main" id="{6BD1F19E-A4B0-F24F-B131-0561E2187E36}"/>
                </a:ext>
              </a:extLst>
            </p:cNvPr>
            <p:cNvSpPr/>
            <p:nvPr/>
          </p:nvSpPr>
          <p:spPr>
            <a:xfrm>
              <a:off x="1844526" y="2210710"/>
              <a:ext cx="354964" cy="270278"/>
            </a:xfrm>
            <a:prstGeom prst="curvedLef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3D57F9-D964-EFBB-76A8-B837B30A0E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4196" y="2841170"/>
              <a:ext cx="9265298" cy="1"/>
            </a:xfrm>
            <a:prstGeom prst="line">
              <a:avLst/>
            </a:prstGeom>
            <a:ln w="1143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F02F81D-7078-EA2B-13D4-E1E3B410E66B}"/>
                </a:ext>
              </a:extLst>
            </p:cNvPr>
            <p:cNvSpPr/>
            <p:nvPr/>
          </p:nvSpPr>
          <p:spPr>
            <a:xfrm>
              <a:off x="318706" y="2575247"/>
              <a:ext cx="1038987" cy="5318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Rotor</a:t>
              </a:r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C4E45007-CC36-6A7C-954D-906B0737898D}"/>
                </a:ext>
              </a:extLst>
            </p:cNvPr>
            <p:cNvSpPr/>
            <p:nvPr/>
          </p:nvSpPr>
          <p:spPr>
            <a:xfrm>
              <a:off x="4478694" y="2922772"/>
              <a:ext cx="1038987" cy="928392"/>
            </a:xfrm>
            <a:prstGeom prst="triangle">
              <a:avLst>
                <a:gd name="adj" fmla="val 51796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0CDF34E-096A-33F5-22BD-89F2040126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4193" y="1810754"/>
              <a:ext cx="0" cy="10077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4A22874-08FE-EBED-5A49-8E6CE0F2A052}"/>
                </a:ext>
              </a:extLst>
            </p:cNvPr>
            <p:cNvSpPr/>
            <p:nvPr/>
          </p:nvSpPr>
          <p:spPr>
            <a:xfrm>
              <a:off x="8708571" y="3020414"/>
              <a:ext cx="1452465" cy="4085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Gear Box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46CACC2-2331-1FEA-78FD-F7816782400F}"/>
                </a:ext>
              </a:extLst>
            </p:cNvPr>
            <p:cNvSpPr/>
            <p:nvPr/>
          </p:nvSpPr>
          <p:spPr>
            <a:xfrm>
              <a:off x="4271954" y="3937432"/>
              <a:ext cx="1452465" cy="3651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Bearing A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192B0C4-B1A0-3A47-4F69-7ED27E7AE9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4196" y="2043714"/>
              <a:ext cx="544375" cy="79621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1CBFC76-5E66-2F66-DF25-31CA9BA837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4326" y="1872648"/>
              <a:ext cx="0" cy="10077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99C93B4-9DAE-92AF-060A-68359364F2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4326" y="2074811"/>
              <a:ext cx="544375" cy="79621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6A722A3-FD6C-CCE5-6909-C4BE7305C30C}"/>
                </a:ext>
              </a:extLst>
            </p:cNvPr>
            <p:cNvCxnSpPr>
              <a:cxnSpLocks/>
            </p:cNvCxnSpPr>
            <p:nvPr/>
          </p:nvCxnSpPr>
          <p:spPr>
            <a:xfrm>
              <a:off x="6590545" y="1894111"/>
              <a:ext cx="0" cy="89293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8F6A586-CB1E-0353-F1E9-10ECEF0B62A8}"/>
                </a:ext>
              </a:extLst>
            </p:cNvPr>
            <p:cNvCxnSpPr>
              <a:cxnSpLocks/>
            </p:cNvCxnSpPr>
            <p:nvPr/>
          </p:nvCxnSpPr>
          <p:spPr>
            <a:xfrm>
              <a:off x="9367952" y="1894111"/>
              <a:ext cx="0" cy="89293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9CBB9C7-E418-4B90-7B7B-75F5B6E2C87A}"/>
                </a:ext>
              </a:extLst>
            </p:cNvPr>
            <p:cNvCxnSpPr>
              <a:cxnSpLocks/>
            </p:cNvCxnSpPr>
            <p:nvPr/>
          </p:nvCxnSpPr>
          <p:spPr>
            <a:xfrm>
              <a:off x="1614195" y="2834014"/>
              <a:ext cx="112900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AE7690C-FC1A-2E0B-F182-D71E1FBD96D4}"/>
                </a:ext>
              </a:extLst>
            </p:cNvPr>
            <p:cNvSpPr/>
            <p:nvPr/>
          </p:nvSpPr>
          <p:spPr>
            <a:xfrm>
              <a:off x="1548980" y="2746090"/>
              <a:ext cx="163677" cy="1758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9E45EA1-524A-47B3-BA04-6FBB2F1D5A01}"/>
                </a:ext>
              </a:extLst>
            </p:cNvPr>
            <p:cNvSpPr/>
            <p:nvPr/>
          </p:nvSpPr>
          <p:spPr>
            <a:xfrm>
              <a:off x="4941150" y="2739123"/>
              <a:ext cx="163677" cy="1758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2C4F7F6-D616-CD34-106D-6B3AAEDD5FC6}"/>
                </a:ext>
              </a:extLst>
            </p:cNvPr>
            <p:cNvSpPr/>
            <p:nvPr/>
          </p:nvSpPr>
          <p:spPr>
            <a:xfrm>
              <a:off x="6502476" y="2739123"/>
              <a:ext cx="163677" cy="1758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14AD3AA-F86F-3592-90BB-B1185E70A1C0}"/>
                </a:ext>
              </a:extLst>
            </p:cNvPr>
            <p:cNvSpPr/>
            <p:nvPr/>
          </p:nvSpPr>
          <p:spPr>
            <a:xfrm>
              <a:off x="9286113" y="2753245"/>
              <a:ext cx="163677" cy="1758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Arrow: Curved Left 49">
              <a:extLst>
                <a:ext uri="{FF2B5EF4-FFF2-40B4-BE49-F238E27FC236}">
                  <a16:creationId xmlns:a16="http://schemas.microsoft.com/office/drawing/2014/main" id="{782638F3-AA07-3CB0-E433-A5FFC66B34D9}"/>
                </a:ext>
              </a:extLst>
            </p:cNvPr>
            <p:cNvSpPr/>
            <p:nvPr/>
          </p:nvSpPr>
          <p:spPr>
            <a:xfrm>
              <a:off x="1357693" y="2043714"/>
              <a:ext cx="354964" cy="270278"/>
            </a:xfrm>
            <a:prstGeom prst="curvedLef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7C6015B6-E8C3-1C95-03C2-6B29331D05F7}"/>
                </a:ext>
              </a:extLst>
            </p:cNvPr>
            <p:cNvSpPr/>
            <p:nvPr/>
          </p:nvSpPr>
          <p:spPr>
            <a:xfrm>
              <a:off x="1362771" y="1464920"/>
              <a:ext cx="586799" cy="31369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ZR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​ 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118E5850-4B36-47E7-00DC-08F1377E2C80}"/>
                </a:ext>
              </a:extLst>
            </p:cNvPr>
            <p:cNvSpPr/>
            <p:nvPr/>
          </p:nvSpPr>
          <p:spPr>
            <a:xfrm>
              <a:off x="2199490" y="1733719"/>
              <a:ext cx="586799" cy="31369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YR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​ </a:t>
              </a: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1F1277AD-FE6D-4609-34B1-63C689D0495C}"/>
                </a:ext>
              </a:extLst>
            </p:cNvPr>
            <p:cNvSpPr/>
            <p:nvPr/>
          </p:nvSpPr>
          <p:spPr>
            <a:xfrm>
              <a:off x="2782679" y="2918763"/>
              <a:ext cx="586799" cy="31369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XR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​ 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74BEAAD6-BE6D-65BC-9921-7ECF59B3F084}"/>
                </a:ext>
              </a:extLst>
            </p:cNvPr>
            <p:cNvSpPr/>
            <p:nvPr/>
          </p:nvSpPr>
          <p:spPr>
            <a:xfrm>
              <a:off x="621180" y="2001989"/>
              <a:ext cx="648369" cy="325088"/>
            </a:xfrm>
            <a:prstGeom prst="roundRect">
              <a:avLst>
                <a:gd name="adj" fmla="val 0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ZR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​ 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C935A117-3223-FAFC-483A-B955AD3E1DA3}"/>
                </a:ext>
              </a:extLst>
            </p:cNvPr>
            <p:cNvSpPr/>
            <p:nvPr/>
          </p:nvSpPr>
          <p:spPr>
            <a:xfrm>
              <a:off x="2268854" y="2185013"/>
              <a:ext cx="648369" cy="270277"/>
            </a:xfrm>
            <a:prstGeom prst="roundRect">
              <a:avLst>
                <a:gd name="adj" fmla="val 0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YR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​ 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7DDD54F2-C89B-7621-3104-8FFEFB0EB974}"/>
                </a:ext>
              </a:extLst>
            </p:cNvPr>
            <p:cNvSpPr/>
            <p:nvPr/>
          </p:nvSpPr>
          <p:spPr>
            <a:xfrm>
              <a:off x="4622269" y="1542672"/>
              <a:ext cx="586799" cy="31369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ZA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​ </a:t>
              </a: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04AD9B36-A260-FA70-BD41-5C0264C28358}"/>
                </a:ext>
              </a:extLst>
            </p:cNvPr>
            <p:cNvSpPr/>
            <p:nvPr/>
          </p:nvSpPr>
          <p:spPr>
            <a:xfrm>
              <a:off x="5430995" y="1774147"/>
              <a:ext cx="586799" cy="31369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YA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​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01DC030-24A7-8CAF-78CB-3F4EB2430AD0}"/>
                </a:ext>
              </a:extLst>
            </p:cNvPr>
            <p:cNvSpPr/>
            <p:nvPr/>
          </p:nvSpPr>
          <p:spPr>
            <a:xfrm>
              <a:off x="5957774" y="3063875"/>
              <a:ext cx="1452465" cy="2369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Shaft C.G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8F60EC63-B42A-3531-892D-29A0349FC941}"/>
                </a:ext>
              </a:extLst>
            </p:cNvPr>
            <p:cNvSpPr/>
            <p:nvPr/>
          </p:nvSpPr>
          <p:spPr>
            <a:xfrm>
              <a:off x="6323552" y="1601762"/>
              <a:ext cx="586799" cy="31369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16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6359CFC7-9356-D614-B76D-DB5C3D21A7E7}"/>
                </a:ext>
              </a:extLst>
            </p:cNvPr>
            <p:cNvSpPr/>
            <p:nvPr/>
          </p:nvSpPr>
          <p:spPr>
            <a:xfrm>
              <a:off x="9074551" y="1577803"/>
              <a:ext cx="586799" cy="31369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16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7790231-C936-E9CE-CB69-4BFF8C41583B}"/>
                </a:ext>
              </a:extLst>
            </p:cNvPr>
            <p:cNvCxnSpPr>
              <a:stCxn id="45" idx="4"/>
            </p:cNvCxnSpPr>
            <p:nvPr/>
          </p:nvCxnSpPr>
          <p:spPr>
            <a:xfrm flipH="1">
              <a:off x="1630818" y="2921938"/>
              <a:ext cx="1" cy="346953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92811D77-73F0-300B-9671-FA90187F0843}"/>
                </a:ext>
              </a:extLst>
            </p:cNvPr>
            <p:cNvCxnSpPr>
              <a:cxnSpLocks/>
            </p:cNvCxnSpPr>
            <p:nvPr/>
          </p:nvCxnSpPr>
          <p:spPr>
            <a:xfrm>
              <a:off x="1630818" y="5113176"/>
              <a:ext cx="339217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81E54C4-E913-7DFC-5276-BDE08DFE0E82}"/>
                </a:ext>
              </a:extLst>
            </p:cNvPr>
            <p:cNvSpPr txBox="1"/>
            <p:nvPr/>
          </p:nvSpPr>
          <p:spPr>
            <a:xfrm>
              <a:off x="3088691" y="4784873"/>
              <a:ext cx="719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4669083-73AA-E856-4919-3A63048069D9}"/>
                </a:ext>
              </a:extLst>
            </p:cNvPr>
            <p:cNvCxnSpPr>
              <a:cxnSpLocks/>
            </p:cNvCxnSpPr>
            <p:nvPr/>
          </p:nvCxnSpPr>
          <p:spPr>
            <a:xfrm>
              <a:off x="1656170" y="5497677"/>
              <a:ext cx="492814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012BF6D-D916-4109-7B8D-E02235E8E1D9}"/>
                </a:ext>
              </a:extLst>
            </p:cNvPr>
            <p:cNvSpPr txBox="1"/>
            <p:nvPr/>
          </p:nvSpPr>
          <p:spPr>
            <a:xfrm>
              <a:off x="4711673" y="5186976"/>
              <a:ext cx="719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FFB860E8-C6F5-E644-1C78-BBABD17B4A90}"/>
                </a:ext>
              </a:extLst>
            </p:cNvPr>
            <p:cNvCxnSpPr>
              <a:cxnSpLocks/>
            </p:cNvCxnSpPr>
            <p:nvPr/>
          </p:nvCxnSpPr>
          <p:spPr>
            <a:xfrm>
              <a:off x="1614193" y="5865845"/>
              <a:ext cx="782061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56B366C-231D-419D-7766-BAA6362618F2}"/>
                </a:ext>
              </a:extLst>
            </p:cNvPr>
            <p:cNvSpPr txBox="1"/>
            <p:nvPr/>
          </p:nvSpPr>
          <p:spPr>
            <a:xfrm>
              <a:off x="7754753" y="5413830"/>
              <a:ext cx="719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FE7DA0BE-B8BF-2161-2B10-44EB0F22F8C8}"/>
                </a:ext>
              </a:extLst>
            </p:cNvPr>
            <p:cNvSpPr/>
            <p:nvPr/>
          </p:nvSpPr>
          <p:spPr>
            <a:xfrm>
              <a:off x="1903887" y="3207192"/>
              <a:ext cx="648369" cy="270277"/>
            </a:xfrm>
            <a:prstGeom prst="roundRect">
              <a:avLst>
                <a:gd name="adj" fmla="val 0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XR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​ </a:t>
              </a:r>
            </a:p>
          </p:txBody>
        </p: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4031F2F2-F960-44C2-09D9-1C4FF12A79EF}"/>
                </a:ext>
              </a:extLst>
            </p:cNvPr>
            <p:cNvCxnSpPr>
              <a:cxnSpLocks/>
            </p:cNvCxnSpPr>
            <p:nvPr/>
          </p:nvCxnSpPr>
          <p:spPr>
            <a:xfrm>
              <a:off x="5039727" y="2843649"/>
              <a:ext cx="112900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1BF0B66-9B13-A691-5271-EBC421C84932}"/>
                </a:ext>
              </a:extLst>
            </p:cNvPr>
            <p:cNvSpPr/>
            <p:nvPr/>
          </p:nvSpPr>
          <p:spPr>
            <a:xfrm>
              <a:off x="5248172" y="2924629"/>
              <a:ext cx="586799" cy="31369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XA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​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5014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6F81E-7F78-A89F-865F-1DA74AAB5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5E3BC4-D473-FE8A-A109-D0E0B2BB3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299"/>
            <a:ext cx="105156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39D203-CB7F-8BE6-44A5-C8AAE6A0D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5" y="339308"/>
            <a:ext cx="113538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Loads equilibrium of 3-point suspension system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995D1-D676-111E-98AA-6A71515908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6341"/>
            <a:ext cx="1111370" cy="365125"/>
          </a:xfrm>
        </p:spPr>
        <p:txBody>
          <a:bodyPr/>
          <a:lstStyle/>
          <a:p>
            <a:r>
              <a:rPr lang="en-GB" dirty="0"/>
              <a:t>14/10/2025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07143-EFAF-F658-D3D8-CCBF802B8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9D51DF-B35A-22AF-BA77-CA961E6530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259" y="6564313"/>
            <a:ext cx="5596085" cy="365125"/>
          </a:xfrm>
        </p:spPr>
        <p:txBody>
          <a:bodyPr/>
          <a:lstStyle/>
          <a:p>
            <a:r>
              <a:rPr lang="de-DE" dirty="0"/>
              <a:t>Divyesh Mistry</a:t>
            </a:r>
            <a:endParaRPr lang="en-US" dirty="0"/>
          </a:p>
        </p:txBody>
      </p:sp>
      <p:sp>
        <p:nvSpPr>
          <p:cNvPr id="9" name="Fußzeilenplatzhalter 23">
            <a:extLst>
              <a:ext uri="{FF2B5EF4-FFF2-40B4-BE49-F238E27FC236}">
                <a16:creationId xmlns:a16="http://schemas.microsoft.com/office/drawing/2014/main" id="{5AA46616-6CA3-4F53-0040-8471AADB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74075" y="6564313"/>
            <a:ext cx="2879725" cy="365125"/>
          </a:xfrm>
        </p:spPr>
        <p:txBody>
          <a:bodyPr/>
          <a:lstStyle/>
          <a:p>
            <a:r>
              <a:rPr lang="it-IT" dirty="0"/>
              <a:t>Rotor Bearing System</a:t>
            </a:r>
            <a:r>
              <a:rPr lang="en-GB" dirty="0"/>
              <a:t> / Optimus Syria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DDD64-6E54-4339-6665-7B363D76BB99}"/>
              </a:ext>
            </a:extLst>
          </p:cNvPr>
          <p:cNvSpPr txBox="1"/>
          <p:nvPr/>
        </p:nvSpPr>
        <p:spPr>
          <a:xfrm>
            <a:off x="1393885" y="1956215"/>
            <a:ext cx="82949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- 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- 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RZ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RZ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- 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BA6254-09D4-4706-B706-F7CCA1DAB55A}"/>
              </a:ext>
            </a:extLst>
          </p:cNvPr>
          <p:cNvSpPr txBox="1"/>
          <p:nvPr/>
        </p:nvSpPr>
        <p:spPr>
          <a:xfrm>
            <a:off x="838200" y="1552299"/>
            <a:ext cx="356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Equilibrium for forces: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3CFD0C7B-FD32-27C8-766B-04F0E9EF39ED}"/>
              </a:ext>
            </a:extLst>
          </p:cNvPr>
          <p:cNvSpPr txBox="1">
            <a:spLocks/>
          </p:cNvSpPr>
          <p:nvPr/>
        </p:nvSpPr>
        <p:spPr>
          <a:xfrm>
            <a:off x="7120813" y="1921631"/>
            <a:ext cx="59371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14350" indent="-514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romanLcPeriod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:Shaft gravitational force.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Gearbox gravitational force.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Radial Forces in (Y, Z) direction for Bearing A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 : Force in X-direction at the hub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Force in Y-direction at the hub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Force in Z-direction at the hub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Moment in X-direction at hub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Moment in Y-direction at hub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Moment in Z-direction at hub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+mj-lt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879C40-5389-67D2-ACFE-4781A299AB6D}"/>
                  </a:ext>
                </a:extLst>
              </p:cNvPr>
              <p:cNvSpPr txBox="1"/>
              <p:nvPr/>
            </p:nvSpPr>
            <p:spPr>
              <a:xfrm>
                <a:off x="838200" y="3429000"/>
                <a:ext cx="620641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Moment equilibrium about A</a:t>
                </a:r>
              </a:p>
              <a:p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nary>
                    <m:r>
                      <a:rPr lang="ar-AE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ar-A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879C40-5389-67D2-ACFE-4781A299A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29000"/>
                <a:ext cx="6206413" cy="923330"/>
              </a:xfrm>
              <a:prstGeom prst="rect">
                <a:avLst/>
              </a:prstGeom>
              <a:blipFill>
                <a:blip r:embed="rId2"/>
                <a:stretch>
                  <a:fillRect l="-884" t="-3974" b="-74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416B9F43-46DC-488A-28A7-E06CD45F4001}"/>
              </a:ext>
            </a:extLst>
          </p:cNvPr>
          <p:cNvSpPr txBox="1"/>
          <p:nvPr/>
        </p:nvSpPr>
        <p:spPr>
          <a:xfrm>
            <a:off x="1393885" y="4412841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- 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*l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939456-08A5-AE9B-EED9-105E33DCEAB9}"/>
              </a:ext>
            </a:extLst>
          </p:cNvPr>
          <p:cNvSpPr txBox="1"/>
          <p:nvPr/>
        </p:nvSpPr>
        <p:spPr>
          <a:xfrm>
            <a:off x="561393" y="5084087"/>
            <a:ext cx="6559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Resulting force 𝐹𝐴,𝑟𝑒𝑠 acting at the main bearing point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BF17F88-1FBE-1C22-216F-CF5018402E0F}"/>
                  </a:ext>
                </a:extLst>
              </p:cNvPr>
              <p:cNvSpPr txBox="1"/>
              <p:nvPr/>
            </p:nvSpPr>
            <p:spPr>
              <a:xfrm>
                <a:off x="2414049" y="5568656"/>
                <a:ext cx="2034073" cy="6263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000" b="0" i="1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𝐴𝑍</m:t>
                              </m:r>
                            </m:e>
                            <m:sub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000" b="0" i="1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𝐴𝑌</m:t>
                              </m:r>
                            </m:e>
                            <m:sup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BF17F88-1FBE-1C22-216F-CF5018402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049" y="5568656"/>
                <a:ext cx="2034073" cy="626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914A5B63-DC60-B50C-4089-73934C285B2D}"/>
              </a:ext>
            </a:extLst>
          </p:cNvPr>
          <p:cNvSpPr txBox="1"/>
          <p:nvPr/>
        </p:nvSpPr>
        <p:spPr>
          <a:xfrm>
            <a:off x="1691389" y="5718971"/>
            <a:ext cx="92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F82D36F-1319-4E36-D203-4ACEB3AEB897}"/>
              </a:ext>
            </a:extLst>
          </p:cNvPr>
          <p:cNvSpPr/>
          <p:nvPr/>
        </p:nvSpPr>
        <p:spPr>
          <a:xfrm>
            <a:off x="1543175" y="5499419"/>
            <a:ext cx="3187446" cy="89622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29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917A5-96F1-AC8F-4164-E81452097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9DCAB9-C3C4-6426-E611-CBA391525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71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B5CED7-CB3D-AB47-FF7E-28ECEC54D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11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Rotor Shaft Design Procedure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C9DC-09EE-7C84-8378-26554DC2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14/10/2025</a:t>
            </a:r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A3E39-7214-F8EF-AB7F-5DB2572D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3500AB-A128-9761-F1A7-0BC8856B4E4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259" y="6564313"/>
            <a:ext cx="5596085" cy="365125"/>
          </a:xfrm>
        </p:spPr>
        <p:txBody>
          <a:bodyPr/>
          <a:lstStyle/>
          <a:p>
            <a:r>
              <a:rPr lang="de-DE" dirty="0"/>
              <a:t>Divyesh Mistry</a:t>
            </a:r>
            <a:endParaRPr lang="en-US" dirty="0"/>
          </a:p>
        </p:txBody>
      </p:sp>
      <p:sp>
        <p:nvSpPr>
          <p:cNvPr id="9" name="Fußzeilenplatzhalter 23">
            <a:extLst>
              <a:ext uri="{FF2B5EF4-FFF2-40B4-BE49-F238E27FC236}">
                <a16:creationId xmlns:a16="http://schemas.microsoft.com/office/drawing/2014/main" id="{D7D84544-0B90-2D75-CCED-065A54ED2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74075" y="6564313"/>
            <a:ext cx="2879725" cy="365125"/>
          </a:xfrm>
        </p:spPr>
        <p:txBody>
          <a:bodyPr/>
          <a:lstStyle/>
          <a:p>
            <a:r>
              <a:rPr lang="it-IT" dirty="0"/>
              <a:t>Rotor Bearing System</a:t>
            </a:r>
            <a:r>
              <a:rPr lang="en-GB" dirty="0"/>
              <a:t> / Optimus Syria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DFE49-A5E4-3BB6-988F-B81670EDFA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882642"/>
                  </p:ext>
                </p:extLst>
              </p:nvPr>
            </p:nvGraphicFramePr>
            <p:xfrm>
              <a:off x="438538" y="1408183"/>
              <a:ext cx="11504646" cy="5016203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3116425">
                      <a:extLst>
                        <a:ext uri="{9D8B030D-6E8A-4147-A177-3AD203B41FA5}">
                          <a16:colId xmlns:a16="http://schemas.microsoft.com/office/drawing/2014/main" val="4147883714"/>
                        </a:ext>
                      </a:extLst>
                    </a:gridCol>
                    <a:gridCol w="8388221">
                      <a:extLst>
                        <a:ext uri="{9D8B030D-6E8A-4147-A177-3AD203B41FA5}">
                          <a16:colId xmlns:a16="http://schemas.microsoft.com/office/drawing/2014/main" val="479185139"/>
                        </a:ext>
                      </a:extLst>
                    </a:gridCol>
                  </a:tblGrid>
                  <a:tr h="301981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1" dirty="0">
                              <a:solidFill>
                                <a:srgbClr val="7030A0"/>
                              </a:solidFill>
                            </a:rPr>
                            <a:t>Step</a:t>
                          </a:r>
                          <a:endParaRPr lang="en-US" sz="1400" dirty="0">
                            <a:solidFill>
                              <a:srgbClr val="7030A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278" marR="42278" marT="21139" marB="21139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1" dirty="0">
                              <a:solidFill>
                                <a:srgbClr val="7030A0"/>
                              </a:solidFill>
                            </a:rPr>
                            <a:t>Description, Symbols, and Key Formulas</a:t>
                          </a:r>
                          <a:endParaRPr lang="en-US" sz="1400" dirty="0">
                            <a:solidFill>
                              <a:srgbClr val="7030A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278" marR="42278" marT="21139" marB="21139" anchor="ctr"/>
                    </a:tc>
                    <a:extLst>
                      <a:ext uri="{0D108BD9-81ED-4DB2-BD59-A6C34878D82A}">
                        <a16:rowId xmlns:a16="http://schemas.microsoft.com/office/drawing/2014/main" val="2454191202"/>
                      </a:ext>
                    </a:extLst>
                  </a:tr>
                  <a:tr h="2138940">
                    <a:tc>
                      <a:txBody>
                        <a:bodyPr/>
                        <a:lstStyle/>
                        <a:p>
                          <a:pPr algn="l">
                            <a:buNone/>
                          </a:pPr>
                          <a:r>
                            <a:rPr lang="en-US" sz="1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– Define Input Data</a:t>
                          </a:r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278" marR="42278" marT="21139" marB="21139" anchor="ctr"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Loads:</a:t>
                          </a:r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oMath>
                          </a14:m>
                          <a:r>
                            <a:rPr lang="ar-AE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</a:t>
                          </a:r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bending moments about Y &amp; Z axes [</a:t>
                          </a:r>
                          <a:r>
                            <a:rPr lang="en-US" sz="16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N·m</a:t>
                          </a:r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];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ar-AE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</a:t>
                          </a:r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torque (torsional moment) [</a:t>
                          </a:r>
                          <a:r>
                            <a:rPr lang="en-US" sz="16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N·m</a:t>
                          </a:r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].</a:t>
                          </a:r>
                          <a:b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Material:</a:t>
                          </a:r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oMath>
                          </a14:m>
                          <a:r>
                            <a:rPr lang="ar-AE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</a:t>
                          </a:r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yield strength [MPa]; 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oMath>
                          </a14:m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Young’s modulus [MPa]; 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  <m:d>
                                <m:d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</m:d>
                            </m:oMath>
                          </a14:m>
                          <a:r>
                            <a:rPr lang="ar-AE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</a:t>
                          </a:r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shear modulus [MPa]; 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≈0.3</m:t>
                              </m:r>
                            </m:oMath>
                          </a14:m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(Poisson’s ratio for steel).</a:t>
                          </a:r>
                          <a:b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Safety factors:</a:t>
                          </a:r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≈1.1</m:t>
                              </m:r>
                              <m:r>
                                <m:rPr>
                                  <m:nor/>
                                </m:rPr>
                                <a:rPr lang="ar-AE" sz="1600" b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–</m:t>
                              </m:r>
                              <m:r>
                                <a:rPr lang="ar-AE" sz="1600" b="0">
                                  <a:latin typeface="Cambria Math" panose="02040503050406030204" pitchFamily="18" charset="0"/>
                                </a:rPr>
                                <m:t>1.3</m:t>
                              </m:r>
                            </m:oMath>
                          </a14:m>
                          <a:r>
                            <a:rPr lang="ar-AE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</a:t>
                          </a:r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material partial factor;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r>
                            <a:rPr lang="ar-AE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</a:t>
                          </a:r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size factor for yield.</a:t>
                          </a:r>
                          <a:b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Fatigue data:</a:t>
                          </a:r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𝑧𝑑</m:t>
                                  </m:r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oMath>
                          </a14:m>
                          <a:r>
                            <a:rPr lang="ar-AE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</a:t>
                          </a:r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fatigue limit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≈</m:t>
                              </m:r>
                              <m:sSup>
                                <m:sSup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cycles; 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≈5</m:t>
                              </m:r>
                            </m:oMath>
                          </a14:m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S–N slope.</a:t>
                          </a:r>
                        </a:p>
                      </a:txBody>
                      <a:tcPr marL="42278" marR="42278" marT="21139" marB="21139" anchor="ctr"/>
                    </a:tc>
                    <a:extLst>
                      <a:ext uri="{0D108BD9-81ED-4DB2-BD59-A6C34878D82A}">
                        <a16:rowId xmlns:a16="http://schemas.microsoft.com/office/drawing/2014/main" val="3228744244"/>
                      </a:ext>
                    </a:extLst>
                  </a:tr>
                  <a:tr h="2575282">
                    <a:tc>
                      <a:txBody>
                        <a:bodyPr/>
                        <a:lstStyle/>
                        <a:p>
                          <a:pPr algn="l">
                            <a:buNone/>
                          </a:pPr>
                          <a:r>
                            <a:rPr lang="en-US" sz="1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 – Select Shaft Geometry</a:t>
                          </a:r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278" marR="42278" marT="21139" marB="21139" anchor="ctr"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Assume hollow circular shaft: 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oMath>
                          </a14:m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outer diameter [m], 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oMath>
                          </a14:m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inner diameter [m].</a:t>
                          </a:r>
                          <a:b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:r>
                            <a:rPr lang="en-US" sz="16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Section properties:</a:t>
                          </a:r>
                          <a:b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– 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64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ar-A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AE" sz="160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ar-AE" sz="160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ar-A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AE" sz="160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ar-AE" sz="160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ar-AE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→ </a:t>
                          </a:r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second moment of area [m⁴]</a:t>
                          </a:r>
                          <a:b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– 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ar-A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AE" sz="160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ar-AE" sz="160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ar-A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AE" sz="160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ar-AE" sz="160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ar-AE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→ </a:t>
                          </a:r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polar moment of inertia [m⁴]</a:t>
                          </a:r>
                          <a:b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– 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num>
                                <m:den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den>
                              </m:f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ar-A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AE" sz="160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ar-AE" sz="160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ar-A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AE" sz="160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ar-AE" sz="160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den>
                              </m:f>
                            </m:oMath>
                          </a14:m>
                          <a:r>
                            <a:rPr lang="ar-AE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→ </a:t>
                          </a:r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section modulus for bending [m³]</a:t>
                          </a:r>
                          <a:b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–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num>
                                <m:den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den>
                              </m:f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ar-A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AE" sz="160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ar-AE" sz="160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ar-A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AE" sz="160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ar-AE" sz="160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den>
                              </m:f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oMath>
                          </a14:m>
                          <a:r>
                            <a:rPr lang="ar-AE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→ </a:t>
                          </a:r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polar section modulus for torsion [m³].</a:t>
                          </a:r>
                        </a:p>
                      </a:txBody>
                      <a:tcPr marL="42278" marR="42278" marT="21139" marB="21139" anchor="ctr"/>
                    </a:tc>
                    <a:extLst>
                      <a:ext uri="{0D108BD9-81ED-4DB2-BD59-A6C34878D82A}">
                        <a16:rowId xmlns:a16="http://schemas.microsoft.com/office/drawing/2014/main" val="28095008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DFE49-A5E4-3BB6-988F-B81670EDFA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882642"/>
                  </p:ext>
                </p:extLst>
              </p:nvPr>
            </p:nvGraphicFramePr>
            <p:xfrm>
              <a:off x="438538" y="1408183"/>
              <a:ext cx="11504646" cy="5016203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3116425">
                      <a:extLst>
                        <a:ext uri="{9D8B030D-6E8A-4147-A177-3AD203B41FA5}">
                          <a16:colId xmlns:a16="http://schemas.microsoft.com/office/drawing/2014/main" val="4147883714"/>
                        </a:ext>
                      </a:extLst>
                    </a:gridCol>
                    <a:gridCol w="8388221">
                      <a:extLst>
                        <a:ext uri="{9D8B030D-6E8A-4147-A177-3AD203B41FA5}">
                          <a16:colId xmlns:a16="http://schemas.microsoft.com/office/drawing/2014/main" val="479185139"/>
                        </a:ext>
                      </a:extLst>
                    </a:gridCol>
                  </a:tblGrid>
                  <a:tr h="301981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1" dirty="0">
                              <a:solidFill>
                                <a:srgbClr val="7030A0"/>
                              </a:solidFill>
                            </a:rPr>
                            <a:t>Step</a:t>
                          </a:r>
                          <a:endParaRPr lang="en-US" sz="1400" dirty="0">
                            <a:solidFill>
                              <a:srgbClr val="7030A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278" marR="42278" marT="21139" marB="21139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1" dirty="0">
                              <a:solidFill>
                                <a:srgbClr val="7030A0"/>
                              </a:solidFill>
                            </a:rPr>
                            <a:t>Description, Symbols, and Key Formulas</a:t>
                          </a:r>
                          <a:endParaRPr lang="en-US" sz="1400" dirty="0">
                            <a:solidFill>
                              <a:srgbClr val="7030A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278" marR="42278" marT="21139" marB="21139" anchor="ctr"/>
                    </a:tc>
                    <a:extLst>
                      <a:ext uri="{0D108BD9-81ED-4DB2-BD59-A6C34878D82A}">
                        <a16:rowId xmlns:a16="http://schemas.microsoft.com/office/drawing/2014/main" val="2454191202"/>
                      </a:ext>
                    </a:extLst>
                  </a:tr>
                  <a:tr h="2138940">
                    <a:tc>
                      <a:txBody>
                        <a:bodyPr/>
                        <a:lstStyle/>
                        <a:p>
                          <a:pPr algn="l">
                            <a:buNone/>
                          </a:pPr>
                          <a:r>
                            <a:rPr lang="en-US" sz="1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– Define Input Data</a:t>
                          </a:r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278" marR="42278" marT="21139" marB="21139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2278" marR="42278" marT="21139" marB="21139" anchor="ctr">
                        <a:blipFill>
                          <a:blip r:embed="rId2"/>
                          <a:stretch>
                            <a:fillRect l="-37255" t="-14857" r="-145" b="-12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8744244"/>
                      </a:ext>
                    </a:extLst>
                  </a:tr>
                  <a:tr h="2575282">
                    <a:tc>
                      <a:txBody>
                        <a:bodyPr/>
                        <a:lstStyle/>
                        <a:p>
                          <a:pPr algn="l">
                            <a:buNone/>
                          </a:pPr>
                          <a:r>
                            <a:rPr lang="en-US" sz="18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 – Select Shaft Geometry</a:t>
                          </a:r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2278" marR="42278" marT="21139" marB="21139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2278" marR="42278" marT="21139" marB="21139" anchor="ctr">
                        <a:blipFill>
                          <a:blip r:embed="rId2"/>
                          <a:stretch>
                            <a:fillRect l="-37255" t="-95035" r="-145" b="-4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950082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67978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51AB7-BFAB-F303-B2C5-ACC69F139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E2BA57-44C5-9108-0507-35030334C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71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C79589-6FFB-EA76-8851-F5BF90FC0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11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Rotor Shaft Design Procedure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90C42-D621-EF2A-28D3-B6A9BC43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14/10/2025</a:t>
            </a:r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8A225-2D76-47D0-3104-4E4B43674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E35974-6729-A158-DFC2-2D9ED06594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259" y="6564313"/>
            <a:ext cx="5596085" cy="365125"/>
          </a:xfrm>
        </p:spPr>
        <p:txBody>
          <a:bodyPr/>
          <a:lstStyle/>
          <a:p>
            <a:r>
              <a:rPr lang="de-DE" dirty="0"/>
              <a:t>Divyesh Mistry</a:t>
            </a:r>
            <a:endParaRPr lang="en-US" dirty="0"/>
          </a:p>
        </p:txBody>
      </p:sp>
      <p:sp>
        <p:nvSpPr>
          <p:cNvPr id="9" name="Fußzeilenplatzhalter 23">
            <a:extLst>
              <a:ext uri="{FF2B5EF4-FFF2-40B4-BE49-F238E27FC236}">
                <a16:creationId xmlns:a16="http://schemas.microsoft.com/office/drawing/2014/main" id="{0B49EDC9-6628-3D02-3E38-6059BEF25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74075" y="6564313"/>
            <a:ext cx="2879725" cy="365125"/>
          </a:xfrm>
        </p:spPr>
        <p:txBody>
          <a:bodyPr/>
          <a:lstStyle/>
          <a:p>
            <a:r>
              <a:rPr lang="it-IT" dirty="0"/>
              <a:t>Rotor Bearing System</a:t>
            </a:r>
            <a:r>
              <a:rPr lang="en-GB" dirty="0"/>
              <a:t> / Optimus Syria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FABA26F-96FA-24A8-A302-F3DFE42DC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640951"/>
              </p:ext>
            </p:extLst>
          </p:nvPr>
        </p:nvGraphicFramePr>
        <p:xfrm>
          <a:off x="5335555" y="1926609"/>
          <a:ext cx="4037045" cy="365760"/>
        </p:xfrm>
        <a:graphic>
          <a:graphicData uri="http://schemas.openxmlformats.org/drawingml/2006/table">
            <a:tbl>
              <a:tblPr/>
              <a:tblGrid>
                <a:gridCol w="4037045">
                  <a:extLst>
                    <a:ext uri="{9D8B030D-6E8A-4147-A177-3AD203B41FA5}">
                      <a16:colId xmlns:a16="http://schemas.microsoft.com/office/drawing/2014/main" val="38245148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19435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00A57B21-2BDD-CCD5-4EF5-8AC9CD0F13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7453379"/>
                  </p:ext>
                </p:extLst>
              </p:nvPr>
            </p:nvGraphicFramePr>
            <p:xfrm>
              <a:off x="759668" y="1718680"/>
              <a:ext cx="10515600" cy="97650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77238">
                      <a:extLst>
                        <a:ext uri="{9D8B030D-6E8A-4147-A177-3AD203B41FA5}">
                          <a16:colId xmlns:a16="http://schemas.microsoft.com/office/drawing/2014/main" val="1068287254"/>
                        </a:ext>
                      </a:extLst>
                    </a:gridCol>
                    <a:gridCol w="5238362">
                      <a:extLst>
                        <a:ext uri="{9D8B030D-6E8A-4147-A177-3AD203B41FA5}">
                          <a16:colId xmlns:a16="http://schemas.microsoft.com/office/drawing/2014/main" val="3231099127"/>
                        </a:ext>
                      </a:extLst>
                    </a:gridCol>
                  </a:tblGrid>
                  <a:tr h="44038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 – Resultant Bending Moment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Combine bending axes:</a:t>
                          </a:r>
                          <a:b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ar-AE" i="1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</m:sub>
                              </m:sSub>
                              <m:r>
                                <a:rPr lang="ar-AE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ar-AE" b="0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√</m:t>
                              </m:r>
                              <m:d>
                                <m:dPr>
                                  <m:ctrlPr>
                                    <a:rPr lang="ar-AE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ar-AE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ar-AE" b="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ar-AE" b="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ar-AE" b="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ar-AE" b="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ar-AE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ar-AE" b="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ar-AE" b="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  <m:sup>
                                      <m:r>
                                        <a:rPr lang="ar-AE" b="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oMath>
                          </a14:m>
                          <a:r>
                            <a:rPr lang="ar-AE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[</a:t>
                          </a:r>
                          <a:r>
                            <a:rPr lang="en-US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N·m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]. </a:t>
                          </a:r>
                          <a:b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ar-AE" i="1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ar-AE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equivalent bending moment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16332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00A57B21-2BDD-CCD5-4EF5-8AC9CD0F13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7453379"/>
                  </p:ext>
                </p:extLst>
              </p:nvPr>
            </p:nvGraphicFramePr>
            <p:xfrm>
              <a:off x="759668" y="1718680"/>
              <a:ext cx="10515600" cy="97307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77238">
                      <a:extLst>
                        <a:ext uri="{9D8B030D-6E8A-4147-A177-3AD203B41FA5}">
                          <a16:colId xmlns:a16="http://schemas.microsoft.com/office/drawing/2014/main" val="1068287254"/>
                        </a:ext>
                      </a:extLst>
                    </a:gridCol>
                    <a:gridCol w="5238362">
                      <a:extLst>
                        <a:ext uri="{9D8B030D-6E8A-4147-A177-3AD203B41FA5}">
                          <a16:colId xmlns:a16="http://schemas.microsoft.com/office/drawing/2014/main" val="3231099127"/>
                        </a:ext>
                      </a:extLst>
                    </a:gridCol>
                  </a:tblGrid>
                  <a:tr h="97307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 – Resultant Bending Moment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814" t="-3106" r="-233" b="-99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163327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9EAD7671-AD42-5A71-22E6-CA1F02D700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3428888"/>
                  </p:ext>
                </p:extLst>
              </p:nvPr>
            </p:nvGraphicFramePr>
            <p:xfrm>
              <a:off x="759668" y="2691754"/>
              <a:ext cx="10515600" cy="3734054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1926471791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2497327739"/>
                        </a:ext>
                      </a:extLst>
                    </a:gridCol>
                  </a:tblGrid>
                  <a:tr h="1232626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 – Nominal Stresses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𝑟𝑒𝑠</m:t>
                                  </m:r>
                                </m:sub>
                              </m:s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oMath>
                          </a14:m>
                          <a:r>
                            <a:rPr lang="ar-AE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MPa) = nominal bending stress. </a:t>
                          </a:r>
                          <a:b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ar-AE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MPa) = nominal torsional shear stress.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29897513"/>
                      </a:ext>
                    </a:extLst>
                  </a:tr>
                  <a:tr h="1256165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 – Apply Stress Concentration Factors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oMath>
                          </a14:m>
                          <a:r>
                            <a:rPr lang="ar-AE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ar-AE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 </a:t>
                          </a:r>
                          <a:br>
                            <a:rPr lang="ar-AE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=1.5</m:t>
                              </m:r>
                              <m:r>
                                <m:rPr>
                                  <m:nor/>
                                </m:rPr>
                                <a:rPr lang="ar-AE" b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–</m:t>
                              </m:r>
                              <m:r>
                                <a:rPr lang="ar-AE" b="0">
                                  <a:latin typeface="Cambria Math" panose="02040503050406030204" pitchFamily="18" charset="0"/>
                                </a:rPr>
                                <m:t>3.0</m:t>
                              </m:r>
                            </m:oMath>
                          </a14:m>
                          <a:r>
                            <a:rPr lang="ar-AE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=1.2</m:t>
                              </m:r>
                              <m:r>
                                <m:rPr>
                                  <m:nor/>
                                </m:rPr>
                                <a:rPr lang="ar-AE" b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–</m:t>
                              </m:r>
                              <m:r>
                                <a:rPr lang="ar-AE" b="0">
                                  <a:latin typeface="Cambria Math" panose="02040503050406030204" pitchFamily="18" charset="0"/>
                                </a:rPr>
                                <m:t>2.5</m:t>
                              </m:r>
                            </m:oMath>
                          </a14:m>
                          <a:r>
                            <a:rPr lang="ar-AE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 </a:t>
                          </a:r>
                          <a:br>
                            <a:rPr lang="ar-AE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:r>
                            <a:rPr lang="en-US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These produce local peak stresses.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23894207"/>
                      </a:ext>
                    </a:extLst>
                  </a:tr>
                  <a:tr h="1245263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 – Combined von Mises Stress (ULS)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Equivalent stress:</a:t>
                          </a:r>
                          <a:b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ar-AE" b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√</m:t>
                              </m:r>
                              <m:d>
                                <m:dPr>
                                  <m:ctrlPr>
                                    <a:rPr lang="ar-AE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ar-AE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ar-AE" b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ar-AE" b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  <m:sup>
                                      <m:r>
                                        <a:rPr lang="ar-AE" b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ar-AE" b="0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  <m:sSup>
                                    <m:sSupPr>
                                      <m:ctrlPr>
                                        <a:rPr lang="ar-AE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AE" b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ar-AE" b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ar-AE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MPa). </a:t>
                          </a:r>
                          <a:b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oMath>
                          </a14:m>
                          <a:r>
                            <a:rPr lang="ar-AE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combined bending + torsion stress for ULS.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037401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9EAD7671-AD42-5A71-22E6-CA1F02D700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3428888"/>
                  </p:ext>
                </p:extLst>
              </p:nvPr>
            </p:nvGraphicFramePr>
            <p:xfrm>
              <a:off x="759668" y="2691754"/>
              <a:ext cx="10515600" cy="3734054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1926471791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2497327739"/>
                        </a:ext>
                      </a:extLst>
                    </a:gridCol>
                  </a:tblGrid>
                  <a:tr h="1232626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 – Nominal Stresses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16" t="-493" r="-232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9897513"/>
                      </a:ext>
                    </a:extLst>
                  </a:tr>
                  <a:tr h="1256165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 – Apply Stress Concentration Factors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16" t="-99029" r="-232" b="-1004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3894207"/>
                      </a:ext>
                    </a:extLst>
                  </a:tr>
                  <a:tr h="1245263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 – Combined von Mises Stress (ULS)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16" t="-200000" r="-232" b="-9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37401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47328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489382AE-0E20-4DDB-AC58-6881343BCB06}" vid="{12EB4CDA-A9DA-4F07-A373-8B888615A84A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3" id="{489382AE-0E20-4DDB-AC58-6881343BCB06}" vid="{BC3BCC29-301C-4D70-A384-97DBC337907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 /><Relationship Id="rId1" Type="http://schemas.microsoft.com/office/2011/relationships/webextension" Target="webextension1.xml" 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438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831</TotalTime>
  <Words>1808</Words>
  <Application>Microsoft Office PowerPoint</Application>
  <PresentationFormat>Widescreen</PresentationFormat>
  <Paragraphs>214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</vt:lpstr>
      <vt:lpstr>Benutzerdefiniertes Design</vt:lpstr>
      <vt:lpstr>Weekly Presentation: Rotor Bearing System</vt:lpstr>
      <vt:lpstr>Agenda</vt:lpstr>
      <vt:lpstr>Task of the week</vt:lpstr>
      <vt:lpstr>Comparing the opinions</vt:lpstr>
      <vt:lpstr>Three point suspension system</vt:lpstr>
      <vt:lpstr>Loads equilibrium of 3-point suspension system</vt:lpstr>
      <vt:lpstr>Loads equilibrium of 3-point suspension system</vt:lpstr>
      <vt:lpstr>Rotor Shaft Design Procedure</vt:lpstr>
      <vt:lpstr>Rotor Shaft Design Procedure</vt:lpstr>
      <vt:lpstr>Rotor Shaft Design Procedure</vt:lpstr>
      <vt:lpstr>Rotor Shaft Design Procedure</vt:lpstr>
      <vt:lpstr>Solution for Negative Aspects in Journal Bearings</vt:lpstr>
      <vt:lpstr>Solution for Negative Aspects in Journal Bearings</vt:lpstr>
      <vt:lpstr>GL Standards for Rotor Lock</vt:lpstr>
      <vt:lpstr>Rotor Lock </vt:lpstr>
      <vt:lpstr>Bibiliography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Josef Remberger</dc:creator>
  <cp:lastModifiedBy>Divyesh Satishkumar Mistry</cp:lastModifiedBy>
  <cp:revision>41</cp:revision>
  <dcterms:created xsi:type="dcterms:W3CDTF">2025-09-27T21:56:31Z</dcterms:created>
  <dcterms:modified xsi:type="dcterms:W3CDTF">2025-10-13T09:44:05Z</dcterms:modified>
</cp:coreProperties>
</file>