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71" r:id="rId3"/>
    <p:sldId id="263" r:id="rId4"/>
    <p:sldId id="259" r:id="rId5"/>
    <p:sldId id="264" r:id="rId6"/>
    <p:sldId id="272" r:id="rId7"/>
    <p:sldId id="273" r:id="rId8"/>
    <p:sldId id="274" r:id="rId9"/>
    <p:sldId id="275" r:id="rId10"/>
    <p:sldId id="276" r:id="rId11"/>
    <p:sldId id="279" r:id="rId12"/>
    <p:sldId id="278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1"/>
            <p14:sldId id="263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72"/>
            <p14:sldId id="273"/>
            <p14:sldId id="274"/>
            <p14:sldId id="275"/>
            <p14:sldId id="276"/>
            <p14:sldId id="279"/>
            <p14:sldId id="278"/>
            <p14:sldId id="277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handoutMaster" Target="handoutMasters/handoutMaster1.xml" /><Relationship Id="rId2" Type="http://schemas.openxmlformats.org/officeDocument/2006/relationships/slideMaster" Target="slideMasters/slideMaster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viewProps" Target="view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9B92D8-576F-E2EC-294B-2558F9D8C6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647B16-EA31-6786-DA18-D9B47CB286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dirty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 dirty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Rotor Bearing System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Rotor Bearing System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9.xml" /><Relationship Id="rId5" Type="http://schemas.openxmlformats.org/officeDocument/2006/relationships/theme" Target="../theme/theme2.xml" /><Relationship Id="rId4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5F882E33-D020-7E7B-7744-FA472C533769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Sreehari</a:t>
            </a:r>
            <a:r>
              <a:rPr lang="en-US" dirty="0"/>
              <a:t> </a:t>
            </a:r>
            <a:r>
              <a:rPr lang="en-US" dirty="0" err="1"/>
              <a:t>Padachery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83DE9D-3043-CD58-EF37-FD7A4639229C}"/>
              </a:ext>
            </a:extLst>
          </p:cNvPr>
          <p:cNvSpPr txBox="1"/>
          <p:nvPr userDrawn="1"/>
        </p:nvSpPr>
        <p:spPr>
          <a:xfrm>
            <a:off x="8505523" y="6616896"/>
            <a:ext cx="2817365" cy="25955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Rotor Bearing System/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Rotor Bearing System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kf.com/ch/de/products/rolling-bearings/roller-bearings/spherical-roller-bearings/productid-240%2F710%20ECA%2FW33" TargetMode="External" /><Relationship Id="rId2" Type="http://schemas.openxmlformats.org/officeDocument/2006/relationships/hyperlink" Target="https://www.nrel.gov/docs/fy15osti/63008.pdf" TargetMode="External" /><Relationship Id="rId1" Type="http://schemas.openxmlformats.org/officeDocument/2006/relationships/slideLayout" Target="../slideLayouts/slideLayout11.xml" /><Relationship Id="rId4" Type="http://schemas.openxmlformats.org/officeDocument/2006/relationships/hyperlink" Target="https://www.aramfix.com/product/iso-4014-hex-bolt-m42x350mm-grade-10-9-plain-metric-partially-hex-2-pcs-box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1.png" /><Relationship Id="rId7" Type="http://schemas.openxmlformats.org/officeDocument/2006/relationships/image" Target="../media/image1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2.png" /><Relationship Id="rId5" Type="http://schemas.openxmlformats.org/officeDocument/2006/relationships/image" Target="../media/image1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FC7EDF-25D6-28E8-DCE0-52ED50209C25}"/>
              </a:ext>
            </a:extLst>
          </p:cNvPr>
          <p:cNvSpPr txBox="1"/>
          <p:nvPr/>
        </p:nvSpPr>
        <p:spPr>
          <a:xfrm>
            <a:off x="3913526" y="4104491"/>
            <a:ext cx="414263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</a:t>
            </a:r>
            <a:r>
              <a:rPr lang="it-IT" dirty="0">
                <a:solidFill>
                  <a:srgbClr val="0E2841">
                    <a:lumMod val="90000"/>
                    <a:lumOff val="10000"/>
                  </a:srgbClr>
                </a:solidFill>
                <a:latin typeface="Aptos (Textkörper)"/>
                <a:cs typeface="Times New Roman" panose="02020603050405020304" pitchFamily="18" charset="0"/>
              </a:rPr>
              <a:t>28 October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88679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BE29-7059-434A-7355-170C6BE7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Journal Bearing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CF60-ADC4-1A5E-391E-E30D0D9C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1" y="1600071"/>
            <a:ext cx="10899709" cy="4351338"/>
          </a:xfrm>
        </p:spPr>
        <p:txBody>
          <a:bodyPr/>
          <a:lstStyle/>
          <a:p>
            <a:r>
              <a:rPr lang="en-US" dirty="0"/>
              <a:t>No response has been received from Renk so far.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68C2-73B2-CB84-90EB-AB5F21A8D42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B1ED0-EFA8-1761-B195-7DB92F050BC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AF0248-E865-86E4-062F-2A77C728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13" y="1267464"/>
            <a:ext cx="1928027" cy="10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F45C-0525-728E-5787-997524E9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3" y="325281"/>
            <a:ext cx="1164149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Bolted Flange Connection between Rotor Shaft and Rotor 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EBFF-37CE-3050-8934-AF15FC9E2D6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B719F-EBBE-05E9-6FC5-F75EF2DA0C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E65F5-30B4-BEDF-1A3F-347CC0DA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91" y="1832927"/>
            <a:ext cx="6721595" cy="4369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F5210-EFC2-F22A-ACE8-61335800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186" y="1832928"/>
            <a:ext cx="4833623" cy="4369711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3C7D846-CDF9-3FFD-492E-8994FF027B0D}"/>
              </a:ext>
            </a:extLst>
          </p:cNvPr>
          <p:cNvCxnSpPr>
            <a:cxnSpLocks/>
          </p:cNvCxnSpPr>
          <p:nvPr/>
        </p:nvCxnSpPr>
        <p:spPr>
          <a:xfrm rot="5400000">
            <a:off x="7084829" y="5128538"/>
            <a:ext cx="902001" cy="4905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5C5733-793F-B14C-3FAD-EFCFF27C23B2}"/>
              </a:ext>
            </a:extLst>
          </p:cNvPr>
          <p:cNvSpPr txBox="1"/>
          <p:nvPr/>
        </p:nvSpPr>
        <p:spPr>
          <a:xfrm>
            <a:off x="6785132" y="5787140"/>
            <a:ext cx="2582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Flange thickness (t) = 150mm 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7DA75-DE5A-A45B-E896-F0059BA8F412}"/>
              </a:ext>
            </a:extLst>
          </p:cNvPr>
          <p:cNvSpPr txBox="1"/>
          <p:nvPr/>
        </p:nvSpPr>
        <p:spPr>
          <a:xfrm>
            <a:off x="10242430" y="6289804"/>
            <a:ext cx="209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/>
              <a:t>All dimensions are in mm</a:t>
            </a:r>
            <a:r>
              <a:rPr lang="en-US" sz="9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6003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35E9-EF8A-54B7-4ABA-EB26A022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0" y="305142"/>
            <a:ext cx="1159795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Bolted Flange Connection between Rotor Shaft and Rotor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5820-AE0D-4D39-C8C2-BF2D56B5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048"/>
            <a:ext cx="10515600" cy="4351338"/>
          </a:xfrm>
        </p:spPr>
        <p:txBody>
          <a:bodyPr/>
          <a:lstStyle/>
          <a:p>
            <a:r>
              <a:rPr lang="en-US" dirty="0"/>
              <a:t>We conducted a meeting with the system integrator and the rotor hub team to decide the flange dimensions. We are scaling the design based on “Shakti.”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671A-5BED-31D6-1E6F-1FDCB05710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15D68-31F5-F6FD-DCE0-C15FF5A3AE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640835-33D5-73FA-86C1-28889BDFA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1011"/>
              </p:ext>
            </p:extLst>
          </p:nvPr>
        </p:nvGraphicFramePr>
        <p:xfrm>
          <a:off x="3788415" y="2065404"/>
          <a:ext cx="7372129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1">
                  <a:extLst>
                    <a:ext uri="{9D8B030D-6E8A-4147-A177-3AD203B41FA5}">
                      <a16:colId xmlns:a16="http://schemas.microsoft.com/office/drawing/2014/main" val="3947823516"/>
                    </a:ext>
                  </a:extLst>
                </a:gridCol>
                <a:gridCol w="1500992">
                  <a:extLst>
                    <a:ext uri="{9D8B030D-6E8A-4147-A177-3AD203B41FA5}">
                      <a16:colId xmlns:a16="http://schemas.microsoft.com/office/drawing/2014/main" val="2488531351"/>
                    </a:ext>
                  </a:extLst>
                </a:gridCol>
                <a:gridCol w="2457376">
                  <a:extLst>
                    <a:ext uri="{9D8B030D-6E8A-4147-A177-3AD203B41FA5}">
                      <a16:colId xmlns:a16="http://schemas.microsoft.com/office/drawing/2014/main" val="2609819911"/>
                    </a:ext>
                  </a:extLst>
                </a:gridCol>
              </a:tblGrid>
              <a:tr h="19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Shakti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4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Rotor shaft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1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 between Outer Flange bolt holes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8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 Inner Flange bolt holes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1940mm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6787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0228C4B-BBB1-EF2C-3139-C0C17377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813" y="4192132"/>
            <a:ext cx="2304662" cy="1732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E2BB38-D62F-CB96-A29F-D04A265B5D8E}"/>
              </a:ext>
            </a:extLst>
          </p:cNvPr>
          <p:cNvSpPr txBox="1"/>
          <p:nvPr/>
        </p:nvSpPr>
        <p:spPr>
          <a:xfrm>
            <a:off x="9807177" y="5937761"/>
            <a:ext cx="15142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:ARAMFIX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42899-E333-B901-2375-80A46976FAF6}"/>
              </a:ext>
            </a:extLst>
          </p:cNvPr>
          <p:cNvSpPr txBox="1"/>
          <p:nvPr/>
        </p:nvSpPr>
        <p:spPr>
          <a:xfrm>
            <a:off x="859019" y="4054214"/>
            <a:ext cx="73198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/>
              <a:t>Bolt</a:t>
            </a:r>
          </a:p>
          <a:p>
            <a:endParaRPr lang="en-US" u="sng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1E3DD3C-77D1-01D3-1FA8-DDBA314BA24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868827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3559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561631-002D-D2C9-64F4-FA2CB731B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02458"/>
              </p:ext>
            </p:extLst>
          </p:nvPr>
        </p:nvGraphicFramePr>
        <p:xfrm>
          <a:off x="855802" y="4692390"/>
          <a:ext cx="3583142" cy="365760"/>
        </p:xfrm>
        <a:graphic>
          <a:graphicData uri="http://schemas.openxmlformats.org/drawingml/2006/table">
            <a:tbl>
              <a:tblPr/>
              <a:tblGrid>
                <a:gridCol w="3583142">
                  <a:extLst>
                    <a:ext uri="{9D8B030D-6E8A-4147-A177-3AD203B41FA5}">
                      <a16:colId xmlns:a16="http://schemas.microsoft.com/office/drawing/2014/main" val="923618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Hex Head Bolt ,M39 × 350 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9831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3C5FD65-7164-B0F5-47BE-1A0E2F19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313"/>
          <a:stretch>
            <a:fillRect/>
          </a:stretch>
        </p:blipFill>
        <p:spPr>
          <a:xfrm>
            <a:off x="4532541" y="4107532"/>
            <a:ext cx="4121932" cy="2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2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 – Rotor Bearing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98804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342900" indent="-342900">
              <a:buFont typeface="+mj-lt"/>
              <a:buAutoNum type="arabicParenR"/>
            </a:pPr>
            <a:r>
              <a:rPr lang="en-US" b="1" dirty="0"/>
              <a:t>Guo, Y., Parsons, T., King, R., Dykes, K., &amp; Veers, P. (2015).</a:t>
            </a:r>
            <a:r>
              <a:rPr lang="en-US" dirty="0"/>
              <a:t> </a:t>
            </a:r>
            <a:r>
              <a:rPr lang="en-US" i="1" dirty="0"/>
              <a:t>An analytical formulation for sizing and estimating the dimensions and weight of wind turbine hub and drivetrain components</a:t>
            </a:r>
            <a:r>
              <a:rPr lang="en-US" dirty="0"/>
              <a:t> (NREL/TP-5000-63008). National Renewable Energy Laboratory (NREL). Retrieved October 25, 2025, from </a:t>
            </a:r>
            <a:r>
              <a:rPr lang="en-US" dirty="0">
                <a:hlinkClick r:id="rId2"/>
              </a:rPr>
              <a:t>https://www.nrel.gov/docs/fy15osti/63008.pdf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b="1" dirty="0"/>
              <a:t>SKF. (n.d.).</a:t>
            </a:r>
            <a:r>
              <a:rPr lang="en-US" dirty="0"/>
              <a:t> </a:t>
            </a:r>
            <a:r>
              <a:rPr lang="en-US" i="1" dirty="0"/>
              <a:t>Spherical Roller Bearing 240/710 ECA/W33.</a:t>
            </a:r>
            <a:r>
              <a:rPr lang="en-US" dirty="0"/>
              <a:t> SKF. Retrieved October 25, 2025, from </a:t>
            </a:r>
            <a:r>
              <a:rPr lang="en-US" dirty="0">
                <a:hlinkClick r:id="rId3"/>
              </a:rPr>
              <a:t>https://www.skf.com/ch/de/products/rolling-bearings/roller-bearings/spherical-roller-bearings/productid-240%2F710%20ECA%2FW33</a:t>
            </a:r>
            <a:r>
              <a:rPr lang="en-US" dirty="0"/>
              <a:t> (accessed : 26/10/2025)</a:t>
            </a:r>
            <a:endParaRPr lang="en-GB" dirty="0"/>
          </a:p>
          <a:p>
            <a:pPr marL="342900" lvl="0" indent="-342900">
              <a:buFont typeface="+mj-lt"/>
              <a:buAutoNum type="arabicParenR"/>
              <a:defRPr/>
            </a:pPr>
            <a:r>
              <a:rPr lang="en-US" b="1" dirty="0" err="1"/>
              <a:t>Aramfix</a:t>
            </a:r>
            <a:r>
              <a:rPr lang="en-US" b="1" dirty="0"/>
              <a:t>. (n.d.).</a:t>
            </a:r>
            <a:r>
              <a:rPr lang="en-US" dirty="0"/>
              <a:t> </a:t>
            </a:r>
            <a:r>
              <a:rPr lang="en-US" i="1" dirty="0"/>
              <a:t>ISO 4014 Hex Bolt M42×350 mm Grade 10.9 Plain Metric (Partially Threaded).</a:t>
            </a:r>
            <a:r>
              <a:rPr lang="en-US" dirty="0"/>
              <a:t> </a:t>
            </a:r>
            <a:r>
              <a:rPr lang="en-US" dirty="0" err="1"/>
              <a:t>Aramfix</a:t>
            </a:r>
            <a:r>
              <a:rPr lang="en-US" dirty="0"/>
              <a:t>. Retrieved October 27, 2025, from </a:t>
            </a:r>
            <a:r>
              <a:rPr lang="en-US" dirty="0">
                <a:hlinkClick r:id="rId4"/>
              </a:rPr>
              <a:t>https://www.aramfix.com/product/iso-4014-hex-bolt-m42x350mm-grade-10-9-plain-metric-partially-hex-2-pcs-box</a:t>
            </a:r>
            <a:r>
              <a:rPr lang="en-US" dirty="0"/>
              <a:t> (accessed : 26/10/2025)</a:t>
            </a:r>
          </a:p>
          <a:p>
            <a:pPr marL="342900" indent="-342900">
              <a:buFont typeface="+mj-lt"/>
              <a:buAutoNum type="arabicParenR"/>
              <a:defRPr/>
            </a:pPr>
            <a:r>
              <a:rPr lang="en-GB" dirty="0">
                <a:cs typeface="Times New Roman" panose="02020603050405020304" pitchFamily="18" charset="0"/>
              </a:rPr>
              <a:t>Optimus Shakti</a:t>
            </a:r>
          </a:p>
          <a:p>
            <a:pPr marL="342900" lvl="0" indent="-342900">
              <a:buFont typeface="+mj-lt"/>
              <a:buAutoNum type="arabicParenR"/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 dirty="0"/>
          </a:p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Rotor Bearing System / Optimus Syria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158240" y="2516402"/>
            <a:ext cx="1041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 dirty="0"/>
              <a:t>Weekly Presentation : Rotor Bearing System</a:t>
            </a:r>
            <a:endParaRPr lang="en-GB" sz="4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 dirty="0">
                <a:latin typeface="Aptos (Textkörper)"/>
              </a:rPr>
              <a:t>Week number: 05</a:t>
            </a:r>
          </a:p>
          <a:p>
            <a:pPr algn="ctr"/>
            <a:r>
              <a:rPr lang="it-IT" sz="2000" dirty="0">
                <a:latin typeface="Aptos (Textkörper)"/>
              </a:rPr>
              <a:t>Date: 28/10/2025</a:t>
            </a:r>
          </a:p>
          <a:p>
            <a:pPr algn="ctr"/>
            <a:r>
              <a:rPr lang="it-IT" sz="2000" dirty="0">
                <a:latin typeface="Aptos (Textkörper)"/>
              </a:rPr>
              <a:t>Supervisor: </a:t>
            </a:r>
            <a:r>
              <a:rPr lang="it-IT" sz="2000" dirty="0"/>
              <a:t>Prof.  Peter Quell </a:t>
            </a:r>
            <a:endParaRPr lang="it-IT" sz="2000" dirty="0">
              <a:latin typeface="Aptos (Textkörper)"/>
            </a:endParaRPr>
          </a:p>
          <a:p>
            <a:endParaRPr lang="en-GB" dirty="0"/>
          </a:p>
        </p:txBody>
      </p:sp>
      <p:sp>
        <p:nvSpPr>
          <p:cNvPr id="5" name="Textfeld 12">
            <a:extLst>
              <a:ext uri="{FF2B5EF4-FFF2-40B4-BE49-F238E27FC236}">
                <a16:creationId xmlns:a16="http://schemas.microsoft.com/office/drawing/2014/main" id="{D9A567B7-3E99-FE45-F4F9-8DF602E8F987}"/>
              </a:ext>
            </a:extLst>
          </p:cNvPr>
          <p:cNvSpPr txBox="1">
            <a:spLocks/>
          </p:cNvSpPr>
          <p:nvPr/>
        </p:nvSpPr>
        <p:spPr>
          <a:xfrm>
            <a:off x="1393885" y="4570995"/>
            <a:ext cx="10450286" cy="3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Divyesh Mistry,  Venkata Sreekanth .K , Sreehari Padachery, Jill Sadariya 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BEA2004-2B46-4FBB-0674-B520F411077A}"/>
              </a:ext>
            </a:extLst>
          </p:cNvPr>
          <p:cNvSpPr txBox="1">
            <a:spLocks/>
          </p:cNvSpPr>
          <p:nvPr/>
        </p:nvSpPr>
        <p:spPr>
          <a:xfrm>
            <a:off x="4801762" y="4942122"/>
            <a:ext cx="3136092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Sreehari Padachery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en-US" sz="2400" dirty="0"/>
              <a:t>Task of the week.</a:t>
            </a:r>
          </a:p>
          <a:p>
            <a:pPr lvl="0"/>
            <a:r>
              <a:rPr lang="en-US" sz="2400" dirty="0"/>
              <a:t>Flowchart: Main Shaft and Bearing Sizing Model.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Load Equilibrium in a 3-Point Suspension System.</a:t>
            </a:r>
          </a:p>
          <a:p>
            <a:pPr lvl="0"/>
            <a:r>
              <a:rPr lang="en-US" sz="2400" dirty="0"/>
              <a:t>Reference : SKF Spherical Roller Bearing (Cylindrical Bore).</a:t>
            </a:r>
          </a:p>
          <a:p>
            <a:pPr lvl="0"/>
            <a:r>
              <a:rPr lang="en-US" sz="2400" dirty="0"/>
              <a:t>Bolted Flange Connection between Rotor Shaft and Rotor Hub.</a:t>
            </a:r>
          </a:p>
          <a:p>
            <a:pPr lvl="0"/>
            <a:r>
              <a:rPr lang="en-US" sz="2400" dirty="0"/>
              <a:t>Bibliography.</a:t>
            </a:r>
          </a:p>
          <a:p>
            <a:pPr lvl="1"/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Task of the week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Analyzed Force-Momentum diagram of current rotor bearing system.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Studied Rotor Shaft calculation and Solution from previous year projects.</a:t>
            </a:r>
          </a:p>
          <a:p>
            <a:r>
              <a:rPr lang="en-US" sz="2400" dirty="0"/>
              <a:t>We conducted a meeting with the system integrator and the rotor hub team to decide the flange dimensions.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636E1-E724-0670-1766-AD5C8D3A3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A11E403-FF49-9FF0-ADAE-A6AA9614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365125"/>
            <a:ext cx="10886440" cy="1325563"/>
          </a:xfrm>
        </p:spPr>
        <p:txBody>
          <a:bodyPr/>
          <a:lstStyle/>
          <a:p>
            <a:r>
              <a:rPr lang="de-DE" dirty="0"/>
              <a:t> </a:t>
            </a:r>
            <a:r>
              <a:rPr lang="en-US" sz="4000" dirty="0"/>
              <a:t>Flowchart: Main Shaft and Bearing Sizing Model</a:t>
            </a:r>
            <a:endParaRPr lang="en-GB" sz="4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068B73-6BE7-22CF-C70C-C842DB0D5F9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35786-9446-C9E0-5E4D-9C0BADA683C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52736-C6A6-43EC-FB0C-AA7DF32C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610" y="1301066"/>
            <a:ext cx="6584478" cy="5239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44D2D-C4D0-5177-378E-8DE3F4D84A52}"/>
              </a:ext>
            </a:extLst>
          </p:cNvPr>
          <p:cNvSpPr txBox="1"/>
          <p:nvPr/>
        </p:nvSpPr>
        <p:spPr>
          <a:xfrm>
            <a:off x="10865207" y="6309261"/>
            <a:ext cx="4649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NREL</a:t>
            </a:r>
          </a:p>
        </p:txBody>
      </p:sp>
    </p:spTree>
    <p:extLst>
      <p:ext uri="{BB962C8B-B14F-4D97-AF65-F5344CB8AC3E}">
        <p14:creationId xmlns:p14="http://schemas.microsoft.com/office/powerpoint/2010/main" val="410316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FA9F-154D-E8F6-E30F-619A2A100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F195E5-CEF5-B62B-87FF-700C3BCC2A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DDA6FD-A925-BEF1-6CAB-65A0F04A786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40722F7-4A7F-08D0-165D-96140D888ED7}"/>
              </a:ext>
            </a:extLst>
          </p:cNvPr>
          <p:cNvSpPr txBox="1">
            <a:spLocks/>
          </p:cNvSpPr>
          <p:nvPr/>
        </p:nvSpPr>
        <p:spPr>
          <a:xfrm>
            <a:off x="838200" y="375516"/>
            <a:ext cx="11496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anose="02020603050405020304" pitchFamily="18" charset="0"/>
              </a:rPr>
              <a:t>Load Equilibrium in a 3-Point Suspension System</a:t>
            </a: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7B4E0E5-339E-6FE6-55B5-913F19D5AEE2}"/>
              </a:ext>
            </a:extLst>
          </p:cNvPr>
          <p:cNvSpPr/>
          <p:nvPr/>
        </p:nvSpPr>
        <p:spPr>
          <a:xfrm>
            <a:off x="2332071" y="2561124"/>
            <a:ext cx="254065" cy="53184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69E4A449-86FF-872A-B92A-40F6FED27D73}"/>
              </a:ext>
            </a:extLst>
          </p:cNvPr>
          <p:cNvSpPr/>
          <p:nvPr/>
        </p:nvSpPr>
        <p:spPr>
          <a:xfrm>
            <a:off x="1844526" y="2210710"/>
            <a:ext cx="354964" cy="27027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BF606-99D9-DFFA-FCC3-50DA420E1E2B}"/>
              </a:ext>
            </a:extLst>
          </p:cNvPr>
          <p:cNvCxnSpPr>
            <a:cxnSpLocks/>
          </p:cNvCxnSpPr>
          <p:nvPr/>
        </p:nvCxnSpPr>
        <p:spPr>
          <a:xfrm>
            <a:off x="1614196" y="2841171"/>
            <a:ext cx="10418477" cy="14818"/>
          </a:xfrm>
          <a:prstGeom prst="line">
            <a:avLst/>
          </a:prstGeom>
          <a:ln w="1143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89EB366-7818-A2B5-7CD3-2579301DC706}"/>
              </a:ext>
            </a:extLst>
          </p:cNvPr>
          <p:cNvSpPr/>
          <p:nvPr/>
        </p:nvSpPr>
        <p:spPr>
          <a:xfrm>
            <a:off x="4478694" y="2922772"/>
            <a:ext cx="1038987" cy="928392"/>
          </a:xfrm>
          <a:prstGeom prst="triangle">
            <a:avLst>
              <a:gd name="adj" fmla="val 51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4BFB29-051D-C72F-DB44-FC1044710955}"/>
              </a:ext>
            </a:extLst>
          </p:cNvPr>
          <p:cNvCxnSpPr>
            <a:cxnSpLocks/>
          </p:cNvCxnSpPr>
          <p:nvPr/>
        </p:nvCxnSpPr>
        <p:spPr>
          <a:xfrm flipV="1">
            <a:off x="1614193" y="1810754"/>
            <a:ext cx="0" cy="100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8E632-BEE8-C8BE-853B-8E2042405087}"/>
              </a:ext>
            </a:extLst>
          </p:cNvPr>
          <p:cNvSpPr/>
          <p:nvPr/>
        </p:nvSpPr>
        <p:spPr>
          <a:xfrm>
            <a:off x="9782357" y="3077684"/>
            <a:ext cx="1452465" cy="408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Gear 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53F53F-8003-F23B-795E-18FA98C45D0F}"/>
              </a:ext>
            </a:extLst>
          </p:cNvPr>
          <p:cNvSpPr/>
          <p:nvPr/>
        </p:nvSpPr>
        <p:spPr>
          <a:xfrm>
            <a:off x="4296755" y="3950471"/>
            <a:ext cx="1452465" cy="365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DDBF2-C159-EFFE-EB71-9B7AA863DB86}"/>
              </a:ext>
            </a:extLst>
          </p:cNvPr>
          <p:cNvCxnSpPr>
            <a:cxnSpLocks/>
          </p:cNvCxnSpPr>
          <p:nvPr/>
        </p:nvCxnSpPr>
        <p:spPr>
          <a:xfrm flipV="1">
            <a:off x="1614196" y="2043714"/>
            <a:ext cx="544375" cy="796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5D927B-64DC-ED61-A537-D440C848981F}"/>
              </a:ext>
            </a:extLst>
          </p:cNvPr>
          <p:cNvCxnSpPr>
            <a:cxnSpLocks/>
          </p:cNvCxnSpPr>
          <p:nvPr/>
        </p:nvCxnSpPr>
        <p:spPr>
          <a:xfrm flipV="1">
            <a:off x="5004326" y="1872648"/>
            <a:ext cx="0" cy="100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DE1DFE-6F7D-1DD1-CCDD-BA08BFEE93CC}"/>
              </a:ext>
            </a:extLst>
          </p:cNvPr>
          <p:cNvCxnSpPr>
            <a:cxnSpLocks/>
          </p:cNvCxnSpPr>
          <p:nvPr/>
        </p:nvCxnSpPr>
        <p:spPr>
          <a:xfrm flipV="1">
            <a:off x="5004326" y="2074811"/>
            <a:ext cx="544375" cy="796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81FE49-6C41-ACCF-C1CD-B26C7EF8B7BE}"/>
              </a:ext>
            </a:extLst>
          </p:cNvPr>
          <p:cNvCxnSpPr>
            <a:cxnSpLocks/>
          </p:cNvCxnSpPr>
          <p:nvPr/>
        </p:nvCxnSpPr>
        <p:spPr>
          <a:xfrm>
            <a:off x="6590545" y="1894111"/>
            <a:ext cx="0" cy="892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486B3A-4A8F-BCB8-07A6-919A0D0371E6}"/>
              </a:ext>
            </a:extLst>
          </p:cNvPr>
          <p:cNvCxnSpPr>
            <a:cxnSpLocks/>
          </p:cNvCxnSpPr>
          <p:nvPr/>
        </p:nvCxnSpPr>
        <p:spPr>
          <a:xfrm>
            <a:off x="10605222" y="1883547"/>
            <a:ext cx="0" cy="892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D6362D-4837-C877-B5F1-7DAF724B9671}"/>
              </a:ext>
            </a:extLst>
          </p:cNvPr>
          <p:cNvCxnSpPr>
            <a:cxnSpLocks/>
          </p:cNvCxnSpPr>
          <p:nvPr/>
        </p:nvCxnSpPr>
        <p:spPr>
          <a:xfrm>
            <a:off x="1614195" y="2834014"/>
            <a:ext cx="1129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B98A990-FBD6-E66E-4EA4-56AE0E641810}"/>
              </a:ext>
            </a:extLst>
          </p:cNvPr>
          <p:cNvSpPr/>
          <p:nvPr/>
        </p:nvSpPr>
        <p:spPr>
          <a:xfrm>
            <a:off x="1548980" y="2746090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0381C34-F275-30B7-0974-B983DF462C42}"/>
              </a:ext>
            </a:extLst>
          </p:cNvPr>
          <p:cNvSpPr/>
          <p:nvPr/>
        </p:nvSpPr>
        <p:spPr>
          <a:xfrm>
            <a:off x="4941150" y="2739123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916785-C4F0-F1E4-93E4-8DB7913B736C}"/>
              </a:ext>
            </a:extLst>
          </p:cNvPr>
          <p:cNvSpPr/>
          <p:nvPr/>
        </p:nvSpPr>
        <p:spPr>
          <a:xfrm>
            <a:off x="6502476" y="2739123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6C22F1B-45A3-564B-5343-2AF51F3F687C}"/>
              </a:ext>
            </a:extLst>
          </p:cNvPr>
          <p:cNvSpPr/>
          <p:nvPr/>
        </p:nvSpPr>
        <p:spPr>
          <a:xfrm>
            <a:off x="10541134" y="2737962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043DD46E-D99B-BE9D-D0A1-0F4FC0861B4F}"/>
              </a:ext>
            </a:extLst>
          </p:cNvPr>
          <p:cNvSpPr/>
          <p:nvPr/>
        </p:nvSpPr>
        <p:spPr>
          <a:xfrm>
            <a:off x="1357693" y="2043714"/>
            <a:ext cx="354964" cy="270278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D3A43E-79F2-620E-26E6-FFA39F7E1C0D}"/>
              </a:ext>
            </a:extLst>
          </p:cNvPr>
          <p:cNvSpPr/>
          <p:nvPr/>
        </p:nvSpPr>
        <p:spPr>
          <a:xfrm>
            <a:off x="1362771" y="1464920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B74CD0-21AB-7777-A178-087AFD2E7E02}"/>
              </a:ext>
            </a:extLst>
          </p:cNvPr>
          <p:cNvSpPr/>
          <p:nvPr/>
        </p:nvSpPr>
        <p:spPr>
          <a:xfrm>
            <a:off x="2199490" y="1733719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34D52E-0777-4BA5-10E8-BA3E29F9F2E8}"/>
              </a:ext>
            </a:extLst>
          </p:cNvPr>
          <p:cNvSpPr/>
          <p:nvPr/>
        </p:nvSpPr>
        <p:spPr>
          <a:xfrm>
            <a:off x="2782679" y="2918763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00D56C6-9369-2E78-31A7-326ED8E98794}"/>
              </a:ext>
            </a:extLst>
          </p:cNvPr>
          <p:cNvSpPr/>
          <p:nvPr/>
        </p:nvSpPr>
        <p:spPr>
          <a:xfrm>
            <a:off x="621180" y="2001989"/>
            <a:ext cx="648369" cy="32508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7B2E62-A362-C52C-B93F-1E17FD242175}"/>
              </a:ext>
            </a:extLst>
          </p:cNvPr>
          <p:cNvSpPr/>
          <p:nvPr/>
        </p:nvSpPr>
        <p:spPr>
          <a:xfrm>
            <a:off x="2268854" y="2185013"/>
            <a:ext cx="648369" cy="27027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A4B8895-F695-ED9E-F2DD-BBA1BA58976A}"/>
              </a:ext>
            </a:extLst>
          </p:cNvPr>
          <p:cNvSpPr/>
          <p:nvPr/>
        </p:nvSpPr>
        <p:spPr>
          <a:xfrm>
            <a:off x="4622269" y="1542672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0EBC37-2431-E9C0-20F2-DB33262E58DD}"/>
              </a:ext>
            </a:extLst>
          </p:cNvPr>
          <p:cNvSpPr/>
          <p:nvPr/>
        </p:nvSpPr>
        <p:spPr>
          <a:xfrm>
            <a:off x="5430995" y="1774147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220557-8B34-E049-F13F-A854BF7F1CBE}"/>
              </a:ext>
            </a:extLst>
          </p:cNvPr>
          <p:cNvSpPr/>
          <p:nvPr/>
        </p:nvSpPr>
        <p:spPr>
          <a:xfrm>
            <a:off x="5957774" y="3063875"/>
            <a:ext cx="1452465" cy="2369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Shaft C.G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56AA18-2BDF-0552-C949-338EDAF4CC25}"/>
              </a:ext>
            </a:extLst>
          </p:cNvPr>
          <p:cNvSpPr/>
          <p:nvPr/>
        </p:nvSpPr>
        <p:spPr>
          <a:xfrm>
            <a:off x="6323552" y="1560198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7A2F6E-1AD3-8363-1507-25FD488E4D5B}"/>
              </a:ext>
            </a:extLst>
          </p:cNvPr>
          <p:cNvSpPr/>
          <p:nvPr/>
        </p:nvSpPr>
        <p:spPr>
          <a:xfrm>
            <a:off x="10369847" y="1484576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1FC2A6-9585-44F7-43B0-022D579B02D4}"/>
              </a:ext>
            </a:extLst>
          </p:cNvPr>
          <p:cNvCxnSpPr>
            <a:stCxn id="23" idx="4"/>
          </p:cNvCxnSpPr>
          <p:nvPr/>
        </p:nvCxnSpPr>
        <p:spPr>
          <a:xfrm flipH="1">
            <a:off x="1630818" y="2921938"/>
            <a:ext cx="1" cy="3469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524601-A225-DC0F-27E1-23E3E838394C}"/>
              </a:ext>
            </a:extLst>
          </p:cNvPr>
          <p:cNvCxnSpPr>
            <a:cxnSpLocks/>
          </p:cNvCxnSpPr>
          <p:nvPr/>
        </p:nvCxnSpPr>
        <p:spPr>
          <a:xfrm>
            <a:off x="1630818" y="4718318"/>
            <a:ext cx="33921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8263C5A-AEF7-45C5-4B6D-DB92981975E2}"/>
              </a:ext>
            </a:extLst>
          </p:cNvPr>
          <p:cNvSpPr txBox="1"/>
          <p:nvPr/>
        </p:nvSpPr>
        <p:spPr>
          <a:xfrm>
            <a:off x="5964684" y="4737547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A2A09C-7F2C-45B6-CF19-FDCA88973D21}"/>
              </a:ext>
            </a:extLst>
          </p:cNvPr>
          <p:cNvCxnSpPr>
            <a:cxnSpLocks/>
          </p:cNvCxnSpPr>
          <p:nvPr/>
        </p:nvCxnSpPr>
        <p:spPr>
          <a:xfrm>
            <a:off x="1656170" y="5622369"/>
            <a:ext cx="4928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F76DA5-05FF-61AC-B0E5-26F59F9805BF}"/>
              </a:ext>
            </a:extLst>
          </p:cNvPr>
          <p:cNvSpPr txBox="1"/>
          <p:nvPr/>
        </p:nvSpPr>
        <p:spPr>
          <a:xfrm>
            <a:off x="5795819" y="5290633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63FC50-1A77-2973-D9F2-C5143A572B4B}"/>
              </a:ext>
            </a:extLst>
          </p:cNvPr>
          <p:cNvCxnSpPr>
            <a:cxnSpLocks/>
          </p:cNvCxnSpPr>
          <p:nvPr/>
        </p:nvCxnSpPr>
        <p:spPr>
          <a:xfrm>
            <a:off x="1614193" y="6000928"/>
            <a:ext cx="9090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C3ABEF-7F0E-8CF2-BF68-55F5C98C693C}"/>
              </a:ext>
            </a:extLst>
          </p:cNvPr>
          <p:cNvSpPr txBox="1"/>
          <p:nvPr/>
        </p:nvSpPr>
        <p:spPr>
          <a:xfrm>
            <a:off x="8440713" y="5662374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EA68988-D027-2F1A-470E-E1A8746CFCE8}"/>
              </a:ext>
            </a:extLst>
          </p:cNvPr>
          <p:cNvSpPr/>
          <p:nvPr/>
        </p:nvSpPr>
        <p:spPr>
          <a:xfrm>
            <a:off x="1903887" y="3207192"/>
            <a:ext cx="648369" cy="27027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7A1C299-F27A-828B-8B1C-8DD671EC2298}"/>
              </a:ext>
            </a:extLst>
          </p:cNvPr>
          <p:cNvSpPr/>
          <p:nvPr/>
        </p:nvSpPr>
        <p:spPr>
          <a:xfrm>
            <a:off x="5260645" y="2891012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7B12534-92A4-47F0-9F26-7908DF420AEC}"/>
              </a:ext>
            </a:extLst>
          </p:cNvPr>
          <p:cNvSpPr/>
          <p:nvPr/>
        </p:nvSpPr>
        <p:spPr>
          <a:xfrm>
            <a:off x="7761387" y="2871022"/>
            <a:ext cx="1038987" cy="928392"/>
          </a:xfrm>
          <a:prstGeom prst="triangle">
            <a:avLst>
              <a:gd name="adj" fmla="val 51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CFCA10-8CDE-2F42-62E8-C3A36001E365}"/>
              </a:ext>
            </a:extLst>
          </p:cNvPr>
          <p:cNvCxnSpPr>
            <a:cxnSpLocks/>
          </p:cNvCxnSpPr>
          <p:nvPr/>
        </p:nvCxnSpPr>
        <p:spPr>
          <a:xfrm flipV="1">
            <a:off x="8308722" y="1816047"/>
            <a:ext cx="0" cy="1007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52C587-0F3A-34D4-BB44-3151B983EBB2}"/>
              </a:ext>
            </a:extLst>
          </p:cNvPr>
          <p:cNvCxnSpPr>
            <a:cxnSpLocks/>
          </p:cNvCxnSpPr>
          <p:nvPr/>
        </p:nvCxnSpPr>
        <p:spPr>
          <a:xfrm flipV="1">
            <a:off x="8308722" y="2018210"/>
            <a:ext cx="544375" cy="796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08F9903-7B59-7F28-02C3-262B4602CD3C}"/>
              </a:ext>
            </a:extLst>
          </p:cNvPr>
          <p:cNvSpPr/>
          <p:nvPr/>
        </p:nvSpPr>
        <p:spPr>
          <a:xfrm>
            <a:off x="8235152" y="2724086"/>
            <a:ext cx="163677" cy="1758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D2D821F-52E3-91C5-85C7-76E473AF3F43}"/>
              </a:ext>
            </a:extLst>
          </p:cNvPr>
          <p:cNvSpPr/>
          <p:nvPr/>
        </p:nvSpPr>
        <p:spPr>
          <a:xfrm>
            <a:off x="7902334" y="1466470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51F1F2A-86BA-6D9C-D5FF-94C4B6A8E95E}"/>
              </a:ext>
            </a:extLst>
          </p:cNvPr>
          <p:cNvSpPr/>
          <p:nvPr/>
        </p:nvSpPr>
        <p:spPr>
          <a:xfrm>
            <a:off x="8711060" y="1697945"/>
            <a:ext cx="586799" cy="3136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3C2D9-8065-A9BF-CC92-F33A6921198C}"/>
              </a:ext>
            </a:extLst>
          </p:cNvPr>
          <p:cNvSpPr/>
          <p:nvPr/>
        </p:nvSpPr>
        <p:spPr>
          <a:xfrm>
            <a:off x="7688923" y="3940894"/>
            <a:ext cx="1452465" cy="3651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96A3A9-402D-3A35-B0C3-207B51A22065}"/>
              </a:ext>
            </a:extLst>
          </p:cNvPr>
          <p:cNvSpPr txBox="1"/>
          <p:nvPr/>
        </p:nvSpPr>
        <p:spPr>
          <a:xfrm>
            <a:off x="3077890" y="4315597"/>
            <a:ext cx="71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B8F015-B93C-FB50-9CDD-183EB17C5D08}"/>
              </a:ext>
            </a:extLst>
          </p:cNvPr>
          <p:cNvCxnSpPr>
            <a:cxnSpLocks/>
          </p:cNvCxnSpPr>
          <p:nvPr/>
        </p:nvCxnSpPr>
        <p:spPr>
          <a:xfrm flipV="1">
            <a:off x="1624069" y="5123427"/>
            <a:ext cx="6720054" cy="42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3FF800-EF22-D9F1-CD81-811148041C3D}"/>
              </a:ext>
            </a:extLst>
          </p:cNvPr>
          <p:cNvCxnSpPr>
            <a:cxnSpLocks/>
          </p:cNvCxnSpPr>
          <p:nvPr/>
        </p:nvCxnSpPr>
        <p:spPr>
          <a:xfrm>
            <a:off x="5022988" y="2823752"/>
            <a:ext cx="11290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2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BD46-3899-7D81-2637-DB655738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3DB3A10-7241-A8EA-802C-665C998E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365125"/>
            <a:ext cx="1124712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en-US" sz="4900" dirty="0">
                <a:cs typeface="Times New Roman" panose="02020603050405020304" pitchFamily="18" charset="0"/>
              </a:rPr>
              <a:t>Load Equilibrium in a 3-Point Suspension System</a:t>
            </a:r>
            <a:br>
              <a:rPr lang="en-US" dirty="0"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8A18A6-238F-1B92-1D04-1B40C2C1FD1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70DA0E-955C-5364-F2F4-4B52391BF4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8B42EE3-12DB-9F1E-5B98-937FF8724FE3}"/>
              </a:ext>
            </a:extLst>
          </p:cNvPr>
          <p:cNvSpPr txBox="1">
            <a:spLocks/>
          </p:cNvSpPr>
          <p:nvPr/>
        </p:nvSpPr>
        <p:spPr>
          <a:xfrm>
            <a:off x="6350000" y="1921631"/>
            <a:ext cx="5841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:Shaft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Gearbox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Radial Forces in (Y, Z) direction for Bearing 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: Force in X-direction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Y-direction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Z-direction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X-direction at hub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Y-direction at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Z-direction at hub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BB503-9885-2E10-FB5A-618543DF972C}"/>
              </a:ext>
            </a:extLst>
          </p:cNvPr>
          <p:cNvSpPr txBox="1"/>
          <p:nvPr/>
        </p:nvSpPr>
        <p:spPr>
          <a:xfrm>
            <a:off x="551295" y="2318374"/>
            <a:ext cx="65670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Forces at Bearing (B):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𝑭𝑩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𝑿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(𝐵) = 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𝑩𝒀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𝑭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𝑩𝒁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EAC86-6225-2D25-330A-CB31912E6A88}"/>
              </a:ext>
            </a:extLst>
          </p:cNvPr>
          <p:cNvSpPr txBox="1"/>
          <p:nvPr/>
        </p:nvSpPr>
        <p:spPr>
          <a:xfrm>
            <a:off x="551295" y="1543663"/>
            <a:ext cx="752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Bearing Reaction Forces</a:t>
            </a:r>
          </a:p>
          <a:p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2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C41E-E71B-75D3-1DB8-D5F11BC3E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956225-7F8A-AEA0-9460-D518E7BAB63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DFAD6D-49B3-FA7B-741F-E3039306C33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117D0-5A2B-C729-A8C4-36B177B5A7F7}"/>
              </a:ext>
            </a:extLst>
          </p:cNvPr>
          <p:cNvSpPr txBox="1"/>
          <p:nvPr/>
        </p:nvSpPr>
        <p:spPr>
          <a:xfrm>
            <a:off x="687825" y="1594634"/>
            <a:ext cx="5517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of Moments at Bearing (B):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∑𝐌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𝑌𝑅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130E96-513F-1F67-B753-3F42EF1BC6D6}"/>
                  </a:ext>
                </a:extLst>
              </p:cNvPr>
              <p:cNvSpPr txBox="1"/>
              <p:nvPr/>
            </p:nvSpPr>
            <p:spPr>
              <a:xfrm>
                <a:off x="788217" y="4252775"/>
                <a:ext cx="8264236" cy="871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sz="2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𝑀𝑌𝑅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𝐹𝑍𝑅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𝐹𝑠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𝐹𝑔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𝑙𝑔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/>
              </a:p>
              <a:p>
                <a:pPr marL="171450" indent="-171450" algn="l">
                  <a:buFont typeface="Wingdings" panose="05000000000000000000" pitchFamily="2" charset="2"/>
                  <a:buChar char="§"/>
                </a:pP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130E96-513F-1F67-B753-3F42EF1B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7" y="4252775"/>
                <a:ext cx="8264236" cy="871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709617-8B4B-2016-9E88-383E960206FF}"/>
                  </a:ext>
                </a:extLst>
              </p:cNvPr>
              <p:cNvSpPr txBox="1"/>
              <p:nvPr/>
            </p:nvSpPr>
            <p:spPr>
              <a:xfrm>
                <a:off x="788217" y="2812932"/>
                <a:ext cx="4461621" cy="550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m:rPr>
                        <m:nor/>
                      </m:rP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𝑨𝒀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FYR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709617-8B4B-2016-9E88-383E9602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7" y="2812932"/>
                <a:ext cx="4461621" cy="550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E4BB5E3-247C-FACB-CE7C-F8C70F33F99D}"/>
              </a:ext>
            </a:extLst>
          </p:cNvPr>
          <p:cNvSpPr txBox="1"/>
          <p:nvPr/>
        </p:nvSpPr>
        <p:spPr>
          <a:xfrm>
            <a:off x="687825" y="3545188"/>
            <a:ext cx="8375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∑𝐌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𝐘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(𝑩)=M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𝑍𝑅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∗l2+𝐹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)−𝐹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)+𝐹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𝑔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∗(l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C125B8-7DC8-0958-3596-727D03500B09}"/>
                  </a:ext>
                </a:extLst>
              </p:cNvPr>
              <p:cNvSpPr txBox="1"/>
              <p:nvPr/>
            </p:nvSpPr>
            <p:spPr>
              <a:xfrm>
                <a:off x="6729326" y="2779275"/>
                <a:ext cx="6146222" cy="587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𝑭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𝑩𝒀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−𝐹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𝑌𝑅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ZR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FYR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C125B8-7DC8-0958-3596-727D03500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6" y="2779275"/>
                <a:ext cx="6146222" cy="587918"/>
              </a:xfrm>
              <a:prstGeom prst="rect">
                <a:avLst/>
              </a:prstGeom>
              <a:blipFill>
                <a:blip r:embed="rId5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C2B9DB6-DADD-C164-554A-AD158C4643ED}"/>
              </a:ext>
            </a:extLst>
          </p:cNvPr>
          <p:cNvGrpSpPr/>
          <p:nvPr/>
        </p:nvGrpSpPr>
        <p:grpSpPr>
          <a:xfrm>
            <a:off x="5350959" y="5297305"/>
            <a:ext cx="2756733" cy="626325"/>
            <a:chOff x="986414" y="5235553"/>
            <a:chExt cx="2756733" cy="626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360B6AE-8E4D-3794-092A-65CE8D32E8EC}"/>
                    </a:ext>
                  </a:extLst>
                </p:cNvPr>
                <p:cNvSpPr txBox="1"/>
                <p:nvPr/>
              </p:nvSpPr>
              <p:spPr>
                <a:xfrm>
                  <a:off x="1709074" y="5235553"/>
                  <a:ext cx="2034073" cy="6263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𝐵𝑍</m:t>
                                </m:r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 baseline="-250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baseline="-2500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360B6AE-8E4D-3794-092A-65CE8D32E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074" y="5235553"/>
                  <a:ext cx="2034073" cy="6263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C0771B-2EBA-8692-7EFC-BBE54E3B1873}"/>
                </a:ext>
              </a:extLst>
            </p:cNvPr>
            <p:cNvSpPr txBox="1"/>
            <p:nvPr/>
          </p:nvSpPr>
          <p:spPr>
            <a:xfrm>
              <a:off x="986414" y="5385868"/>
              <a:ext cx="928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8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endParaRPr lang="en-US" dirty="0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C3AB7E-73E2-F453-6F31-DB99E1259686}"/>
              </a:ext>
            </a:extLst>
          </p:cNvPr>
          <p:cNvSpPr/>
          <p:nvPr/>
        </p:nvSpPr>
        <p:spPr>
          <a:xfrm>
            <a:off x="838200" y="5171040"/>
            <a:ext cx="3187446" cy="8962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7D4EEB-2CEF-B25B-75C1-7550653739AE}"/>
              </a:ext>
            </a:extLst>
          </p:cNvPr>
          <p:cNvGrpSpPr/>
          <p:nvPr/>
        </p:nvGrpSpPr>
        <p:grpSpPr>
          <a:xfrm>
            <a:off x="1138814" y="5387953"/>
            <a:ext cx="2756733" cy="626325"/>
            <a:chOff x="986414" y="5235553"/>
            <a:chExt cx="2756733" cy="6263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016B752-498B-E8C0-D75D-1A0415079107}"/>
                    </a:ext>
                  </a:extLst>
                </p:cNvPr>
                <p:cNvSpPr txBox="1"/>
                <p:nvPr/>
              </p:nvSpPr>
              <p:spPr>
                <a:xfrm>
                  <a:off x="1709074" y="5235553"/>
                  <a:ext cx="2034073" cy="6263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𝐴𝑍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  <m:sup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000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𝐴𝑌</m:t>
                                </m:r>
                              </m:e>
                              <m:sup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016B752-498B-E8C0-D75D-1A0415079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074" y="5235553"/>
                  <a:ext cx="2034073" cy="6263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0143BA-68AB-D8DB-153F-502D1B6A8373}"/>
                </a:ext>
              </a:extLst>
            </p:cNvPr>
            <p:cNvSpPr txBox="1"/>
            <p:nvPr/>
          </p:nvSpPr>
          <p:spPr>
            <a:xfrm>
              <a:off x="986414" y="5385868"/>
              <a:ext cx="928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8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E51EB35-1836-937C-DB29-1E282710D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5679" y="5243875"/>
            <a:ext cx="3200677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6F19-F779-4D04-107C-D153515D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125"/>
            <a:ext cx="1186688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Reference : SKF Spherical Roller Bearing (Cylindrical Bore)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7E51-5104-9CBD-516F-910EEA248DB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9C9E3-5AD5-2EA8-1A6F-AE86C3D78D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F251E-3A61-D34E-25F7-34371C0B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7" y="1502071"/>
            <a:ext cx="3619342" cy="3853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DA3BC-EBE7-4050-6663-3B107562CB41}"/>
              </a:ext>
            </a:extLst>
          </p:cNvPr>
          <p:cNvSpPr txBox="1"/>
          <p:nvPr/>
        </p:nvSpPr>
        <p:spPr>
          <a:xfrm>
            <a:off x="528320" y="6295394"/>
            <a:ext cx="47696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:SKF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36BD0-301A-3C1C-88BE-1B213FE5C927}"/>
              </a:ext>
            </a:extLst>
          </p:cNvPr>
          <p:cNvSpPr txBox="1"/>
          <p:nvPr/>
        </p:nvSpPr>
        <p:spPr>
          <a:xfrm>
            <a:off x="-737497" y="5550076"/>
            <a:ext cx="5066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Model: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240/710 ECA/W33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985DB7-007A-EA44-8FAB-C9527A84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5" r="1581"/>
          <a:stretch>
            <a:fillRect/>
          </a:stretch>
        </p:blipFill>
        <p:spPr>
          <a:xfrm>
            <a:off x="3605435" y="1486429"/>
            <a:ext cx="8424005" cy="4808965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FEFB3C-3A36-B08C-DACF-CBFFA098DFDA}"/>
              </a:ext>
            </a:extLst>
          </p:cNvPr>
          <p:cNvSpPr/>
          <p:nvPr/>
        </p:nvSpPr>
        <p:spPr>
          <a:xfrm>
            <a:off x="7995920" y="3890911"/>
            <a:ext cx="3952240" cy="2645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template final.pptx" id="{035502AD-7CD3-43A3-812C-A08912B73661}" vid="{2F211972-A5F6-4C5A-812C-358509A8F2F3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 template final.pptx" id="{035502AD-7CD3-43A3-812C-A08912B73661}" vid="{EEC5F849-3D6F-4317-9095-D7FC4779F1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750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</vt:lpstr>
      <vt:lpstr>Benutzerdefiniertes Design</vt:lpstr>
      <vt:lpstr>PowerPoint Presentation</vt:lpstr>
      <vt:lpstr>PowerPoint Presentation</vt:lpstr>
      <vt:lpstr>Agenda</vt:lpstr>
      <vt:lpstr>1. Task of the week</vt:lpstr>
      <vt:lpstr> Flowchart: Main Shaft and Bearing Sizing Model</vt:lpstr>
      <vt:lpstr>PowerPoint Presentation</vt:lpstr>
      <vt:lpstr> Load Equilibrium in a 3-Point Suspension System </vt:lpstr>
      <vt:lpstr>PowerPoint Presentation</vt:lpstr>
      <vt:lpstr>Reference : SKF Spherical Roller Bearing (Cylindrical Bore)</vt:lpstr>
      <vt:lpstr>Spherical Journal Bearing</vt:lpstr>
      <vt:lpstr>Bolted Flange Connection between Rotor Shaft and Rotor Hub</vt:lpstr>
      <vt:lpstr>Bolted Flange Connection between Rotor Shaft and Rotor Hub</vt:lpstr>
      <vt:lpstr>Bibliography – Rotor Bearing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Divyesh Satishkumar Mistry</cp:lastModifiedBy>
  <cp:revision>16</cp:revision>
  <dcterms:created xsi:type="dcterms:W3CDTF">2025-10-24T16:53:52Z</dcterms:created>
  <dcterms:modified xsi:type="dcterms:W3CDTF">2025-10-27T09:34:25Z</dcterms:modified>
</cp:coreProperties>
</file>