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9" r:id="rId4"/>
    <p:sldId id="261" r:id="rId5"/>
    <p:sldId id="267" r:id="rId6"/>
    <p:sldId id="264" r:id="rId7"/>
    <p:sldId id="266" r:id="rId8"/>
    <p:sldId id="269" r:id="rId9"/>
    <p:sldId id="270" r:id="rId10"/>
    <p:sldId id="268" r:id="rId11"/>
    <p:sldId id="27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  <p14:sldId id="267"/>
            <p14:sldId id="264"/>
            <p14:sldId id="266"/>
            <p14:sldId id="269"/>
            <p14:sldId id="270"/>
            <p14:sldId id="268"/>
            <p14:sldId id="271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01FB-17C5-5159-290A-E82C23844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E4933-B972-16AD-DD87-CD37DFEE3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40971-EAF2-DBEF-E74B-A21D2E2D7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4E13-A132-3259-0C43-BD21D9A59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58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3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2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8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5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1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17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9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400" dirty="0"/>
              <a:t>Weekly report: Load &amp; Dynamics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795324"/>
          </a:xfrm>
        </p:spPr>
        <p:txBody>
          <a:bodyPr>
            <a:normAutofit/>
          </a:bodyPr>
          <a:lstStyle/>
          <a:p>
            <a:r>
              <a:rPr lang="it-IT" sz="2000" dirty="0"/>
              <a:t>Week number: 03</a:t>
            </a:r>
          </a:p>
          <a:p>
            <a:r>
              <a:rPr lang="it-IT" sz="2000" dirty="0"/>
              <a:t>Date: 14/10/2025</a:t>
            </a:r>
          </a:p>
          <a:p>
            <a:r>
              <a:rPr lang="it-IT" sz="2000" dirty="0"/>
              <a:t>Supervisor: Mr. </a:t>
            </a:r>
            <a:r>
              <a:rPr lang="en-US" sz="2000" dirty="0" err="1"/>
              <a:t>Manjock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members:  </a:t>
            </a:r>
            <a:r>
              <a:rPr lang="en-US" sz="1400" dirty="0"/>
              <a:t>Md Aman, Arham Memon, Paresh </a:t>
            </a:r>
            <a:r>
              <a:rPr lang="en-US" sz="1400" dirty="0" err="1"/>
              <a:t>Nakum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Presented By - Paresh </a:t>
            </a:r>
            <a:r>
              <a:rPr lang="en-US" sz="1400" dirty="0" err="1"/>
              <a:t>Nakum</a:t>
            </a:r>
            <a:endParaRPr lang="en-US" sz="1400" dirty="0"/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377946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3304" y="6538183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5FE85-99F3-27E8-5CBF-44E0008EEEDF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F47E-3A0A-ECB9-FD0E-ABA07059CAA3}"/>
              </a:ext>
            </a:extLst>
          </p:cNvPr>
          <p:cNvSpPr txBox="1"/>
          <p:nvPr/>
        </p:nvSpPr>
        <p:spPr>
          <a:xfrm>
            <a:off x="4788085" y="6565448"/>
            <a:ext cx="307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Md Aman, Arham Memon, 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26A0-56D2-A25C-6223-88C5F72E508E}"/>
              </a:ext>
            </a:extLst>
          </p:cNvPr>
          <p:cNvSpPr txBox="1"/>
          <p:nvPr/>
        </p:nvSpPr>
        <p:spPr>
          <a:xfrm>
            <a:off x="10533589" y="6549897"/>
            <a:ext cx="124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Optimus Syria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C211B-7B2E-A082-4B84-D687C71B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5A399D15-0934-3270-9D73-7E30EBD2B2A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76F72EC3-6497-7FDC-DC32-E77AFFF86F8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BEACCDA-9407-04E4-15EE-12AE08D26BC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953EE94-8FCA-27BB-F9DE-8DCAA02E4DE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A5EA8B-0442-BCB0-7E37-6699291B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en-GB" dirty="0"/>
              <a:t>Future Plan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1E7B79-68B2-ABAF-3FD0-7C3257A1E0B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20F316-34A4-1816-9D82-069E5EBE6B00}"/>
              </a:ext>
            </a:extLst>
          </p:cNvPr>
          <p:cNvSpPr txBox="1"/>
          <p:nvPr/>
        </p:nvSpPr>
        <p:spPr>
          <a:xfrm>
            <a:off x="484417" y="1634333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next week We’ll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</a:t>
            </a:r>
            <a:r>
              <a:rPr lang="en-US" dirty="0" err="1"/>
              <a:t>OpenFast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Turbulent wind Field (precise data) with </a:t>
            </a:r>
            <a:r>
              <a:rPr lang="en-US" dirty="0" err="1"/>
              <a:t>TurbSim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Other parameters DLC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with controller group for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33537-D3DB-AD02-30C8-6AE090A96F78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C036FB-0734-5663-C66F-325E0E0E1100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38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B1980-3ADE-1436-5287-8C1347EE4326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D21A3-019E-10F0-590A-361630D1479B}"/>
              </a:ext>
            </a:extLst>
          </p:cNvPr>
          <p:cNvSpPr txBox="1"/>
          <p:nvPr/>
        </p:nvSpPr>
        <p:spPr>
          <a:xfrm>
            <a:off x="5270299" y="6556231"/>
            <a:ext cx="164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9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401679"/>
            <a:ext cx="1054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Reports of the OPTIMUS projects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and site conditions for wind turbines, DNVGL-ST-437,Edition November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TurbSim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OpenFAST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NREL 5 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Simulation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2025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Mr.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Manjock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0B4C1C-527A-83A2-90B3-666A056F7C49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129FCA-49E1-C2AD-B541-FCEDEF0BB603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376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63EE5-B3E5-55A6-0898-3C96C1BE7B95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AB7E-47B0-C99E-AB0B-E38AB0507EA7}"/>
              </a:ext>
            </a:extLst>
          </p:cNvPr>
          <p:cNvSpPr txBox="1"/>
          <p:nvPr/>
        </p:nvSpPr>
        <p:spPr>
          <a:xfrm>
            <a:off x="5354092" y="6559591"/>
            <a:ext cx="145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Inputs (Syria-Relevant)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OpenFAST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Simulation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TurbSim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File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XY.inp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OpenFAST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Inflow File (XY_Inflow.dat)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Time Series Variations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Illustration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6154" y="6492875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568D94-AF6A-68C5-CAEA-EBE1FF802F45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E810C-6C17-B4BE-B68E-E8F18C7174DF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602E4-8F4A-9280-7BE1-85FF598097E5}"/>
              </a:ext>
            </a:extLst>
          </p:cNvPr>
          <p:cNvSpPr txBox="1"/>
          <p:nvPr/>
        </p:nvSpPr>
        <p:spPr>
          <a:xfrm>
            <a:off x="5347840" y="6576994"/>
            <a:ext cx="120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556647" cy="712728"/>
          </a:xfrm>
        </p:spPr>
        <p:txBody>
          <a:bodyPr>
            <a:normAutofit/>
          </a:bodyPr>
          <a:lstStyle/>
          <a:p>
            <a:r>
              <a:rPr lang="en-US" dirty="0"/>
              <a:t>Environmental Inputs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B8D9D8-77C3-F2DA-2BFE-23095E91483D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99B379-0D69-1E4D-3793-1489781A594C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6F913-CAD1-B63C-EE8F-919774190938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B3C4F-4F49-3536-B004-E542A65E0738}"/>
              </a:ext>
            </a:extLst>
          </p:cNvPr>
          <p:cNvSpPr txBox="1"/>
          <p:nvPr/>
        </p:nvSpPr>
        <p:spPr>
          <a:xfrm>
            <a:off x="5189493" y="6542215"/>
            <a:ext cx="130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5D432B1-A419-DFA0-49E1-FC9383550833}"/>
              </a:ext>
            </a:extLst>
          </p:cNvPr>
          <p:cNvSpPr txBox="1">
            <a:spLocks/>
          </p:cNvSpPr>
          <p:nvPr/>
        </p:nvSpPr>
        <p:spPr>
          <a:xfrm>
            <a:off x="7083401" y="5915441"/>
            <a:ext cx="3190659" cy="26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*</a:t>
            </a:r>
            <a:r>
              <a:rPr lang="en-US" sz="1100" dirty="0"/>
              <a:t>data and research from wind farm group</a:t>
            </a:r>
          </a:p>
          <a:p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EED9A7-B2C7-4A19-6269-53E2162E0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91655"/>
              </p:ext>
            </p:extLst>
          </p:nvPr>
        </p:nvGraphicFramePr>
        <p:xfrm>
          <a:off x="1412841" y="1594283"/>
          <a:ext cx="8861220" cy="399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0610">
                  <a:extLst>
                    <a:ext uri="{9D8B030D-6E8A-4147-A177-3AD203B41FA5}">
                      <a16:colId xmlns:a16="http://schemas.microsoft.com/office/drawing/2014/main" val="164969979"/>
                    </a:ext>
                  </a:extLst>
                </a:gridCol>
                <a:gridCol w="4430610">
                  <a:extLst>
                    <a:ext uri="{9D8B030D-6E8A-4147-A177-3AD203B41FA5}">
                      <a16:colId xmlns:a16="http://schemas.microsoft.com/office/drawing/2014/main" val="2288154397"/>
                    </a:ext>
                  </a:extLst>
                </a:gridCol>
              </a:tblGrid>
              <a:tr h="5008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Typical Range / 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36436"/>
                  </a:ext>
                </a:extLst>
              </a:tr>
              <a:tr h="4132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Mean wind speed 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8-10 m/s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64859"/>
                  </a:ext>
                </a:extLst>
              </a:tr>
              <a:tr h="4132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Turbulence intensity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634059"/>
                  </a:ext>
                </a:extLst>
              </a:tr>
              <a:tr h="4132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Shear exponent (</a:t>
                      </a:r>
                      <a:r>
                        <a:rPr lang="el-GR" dirty="0"/>
                        <a:t>α)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0.10–0.25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270081"/>
                  </a:ext>
                </a:extLst>
              </a:tr>
              <a:tr h="4132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Extreme gusts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From ERA5 or IEC EOG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186575"/>
                  </a:ext>
                </a:extLst>
              </a:tr>
              <a:tr h="4132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Air 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1.25 kg/m³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582431"/>
                  </a:ext>
                </a:extLst>
              </a:tr>
              <a:tr h="7133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Seismic hazard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Moderate–high (Dead Sea / East Anatolian faults)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800696"/>
                  </a:ext>
                </a:extLst>
              </a:tr>
              <a:tr h="7133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Other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Dust storms, temperature swings, corrosion factors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20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869383" cy="712728"/>
          </a:xfrm>
        </p:spPr>
        <p:txBody>
          <a:bodyPr>
            <a:normAutofit/>
          </a:bodyPr>
          <a:lstStyle/>
          <a:p>
            <a:r>
              <a:rPr lang="en-US" dirty="0"/>
              <a:t>Simulated Loads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9C432E-A999-117C-8960-C6DC41E2C98C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7D9D832-FCA8-4A35-7370-75A96350130E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8169D-C072-2495-0A0A-5366B7E363F3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41149-C179-9E22-43C8-451B798D18E3}"/>
              </a:ext>
            </a:extLst>
          </p:cNvPr>
          <p:cNvSpPr txBox="1"/>
          <p:nvPr/>
        </p:nvSpPr>
        <p:spPr>
          <a:xfrm>
            <a:off x="8260080" y="5981937"/>
            <a:ext cx="1984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Source: DNVGL-ST-0437:2016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6FCA5-FA62-8BCE-4F81-07DA8B4CFF08}"/>
              </a:ext>
            </a:extLst>
          </p:cNvPr>
          <p:cNvSpPr txBox="1"/>
          <p:nvPr/>
        </p:nvSpPr>
        <p:spPr>
          <a:xfrm>
            <a:off x="5265150" y="6549503"/>
            <a:ext cx="130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FB73C-6615-5164-90C5-979982884741}"/>
              </a:ext>
            </a:extLst>
          </p:cNvPr>
          <p:cNvSpPr txBox="1"/>
          <p:nvPr/>
        </p:nvSpPr>
        <p:spPr>
          <a:xfrm>
            <a:off x="1738413" y="4969309"/>
            <a:ext cx="831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*DLC (“Design Load Case”) defines wind, wave, and control conditions to simulate.</a:t>
            </a:r>
            <a:endParaRPr lang="en-IN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3333DAB-7287-FC93-196D-E8866CA44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06171"/>
              </p:ext>
            </p:extLst>
          </p:nvPr>
        </p:nvGraphicFramePr>
        <p:xfrm>
          <a:off x="1738413" y="1542711"/>
          <a:ext cx="8127999" cy="296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2034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7505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6418911"/>
                    </a:ext>
                  </a:extLst>
                </a:gridCol>
              </a:tblGrid>
              <a:tr h="517937">
                <a:tc>
                  <a:txBody>
                    <a:bodyPr/>
                    <a:lstStyle/>
                    <a:p>
                      <a:r>
                        <a:rPr lang="en-US" dirty="0"/>
                        <a:t>Simulation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IEC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21821"/>
                  </a:ext>
                </a:extLst>
              </a:tr>
              <a:tr h="893972">
                <a:tc>
                  <a:txBody>
                    <a:bodyPr/>
                    <a:lstStyle/>
                    <a:p>
                      <a:r>
                        <a:rPr lang="en-US" dirty="0"/>
                        <a:t>Normal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 fatigue and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DLC 1.1, 1.2,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13274"/>
                  </a:ext>
                </a:extLst>
              </a:tr>
              <a:tr h="517937">
                <a:tc>
                  <a:txBody>
                    <a:bodyPr/>
                    <a:lstStyle/>
                    <a:p>
                      <a:r>
                        <a:rPr lang="en-US" dirty="0"/>
                        <a:t>Extreme Wind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survival 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DLC 1.3, 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0806"/>
                  </a:ext>
                </a:extLst>
              </a:tr>
              <a:tr h="517937">
                <a:tc>
                  <a:txBody>
                    <a:bodyPr/>
                    <a:lstStyle/>
                    <a:p>
                      <a:r>
                        <a:rPr lang="en-US" dirty="0"/>
                        <a:t>Startup/ Shutdown/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transient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DLC 2.1, 2.2, 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6484"/>
                  </a:ext>
                </a:extLst>
              </a:tr>
              <a:tr h="517937">
                <a:tc>
                  <a:txBody>
                    <a:bodyPr/>
                    <a:lstStyle/>
                    <a:p>
                      <a:r>
                        <a:rPr lang="en-US" dirty="0"/>
                        <a:t>Parked/ Standby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Idle or a storm survival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DLC 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7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4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dirty="0" err="1"/>
              <a:t>OpenFAST</a:t>
            </a:r>
            <a:r>
              <a:rPr lang="en-US" dirty="0"/>
              <a:t> Load Simulations 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EFBA60-2288-805A-D885-0008BC5741DF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F4F1E83-13E2-E3FE-3F56-FF665F5BA863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4EB21-BE18-1893-A48B-77A35309A93C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6B727-1399-914A-4228-27D1DB480339}"/>
              </a:ext>
            </a:extLst>
          </p:cNvPr>
          <p:cNvSpPr txBox="1"/>
          <p:nvPr/>
        </p:nvSpPr>
        <p:spPr>
          <a:xfrm>
            <a:off x="5439952" y="6549503"/>
            <a:ext cx="130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37FA9E-95EA-47D6-0CB6-5ADB37C52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83" y="2273682"/>
            <a:ext cx="8602202" cy="3334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78670-9CE7-897A-6ABF-1AF82C8A73B9}"/>
              </a:ext>
            </a:extLst>
          </p:cNvPr>
          <p:cNvSpPr txBox="1"/>
          <p:nvPr/>
        </p:nvSpPr>
        <p:spPr>
          <a:xfrm>
            <a:off x="912778" y="1465091"/>
            <a:ext cx="4634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 needs to be analyzed</a:t>
            </a:r>
          </a:p>
        </p:txBody>
      </p:sp>
    </p:spTree>
    <p:extLst>
      <p:ext uri="{BB962C8B-B14F-4D97-AF65-F5344CB8AC3E}">
        <p14:creationId xmlns:p14="http://schemas.microsoft.com/office/powerpoint/2010/main" val="41914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de-DE" dirty="0"/>
              <a:t>TurbSim Input File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451FE-4B08-C2CB-92D7-21119A7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593" y="1336181"/>
            <a:ext cx="8436634" cy="440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Changes in the reference NREL </a:t>
            </a:r>
            <a:r>
              <a:rPr lang="en-US" sz="2000" dirty="0" err="1"/>
              <a:t>TurbSim</a:t>
            </a:r>
            <a:r>
              <a:rPr lang="en-US" sz="2000" dirty="0"/>
              <a:t> according to Optimus Syria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7EB12-DC77-5E60-9557-9A514B7BFFA7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1333B3-246E-8FFB-CD26-3065E66C1A6E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D3E73-B3DF-D036-6AB5-EF7CB967784F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BB932-AD47-E3D4-2F14-A2924BEB51AC}"/>
              </a:ext>
            </a:extLst>
          </p:cNvPr>
          <p:cNvSpPr txBox="1"/>
          <p:nvPr/>
        </p:nvSpPr>
        <p:spPr>
          <a:xfrm>
            <a:off x="5419017" y="6557490"/>
            <a:ext cx="130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648E82B-9395-133A-93B2-A7A59F08C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61137"/>
              </p:ext>
            </p:extLst>
          </p:nvPr>
        </p:nvGraphicFramePr>
        <p:xfrm>
          <a:off x="1095534" y="1932572"/>
          <a:ext cx="995488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294">
                  <a:extLst>
                    <a:ext uri="{9D8B030D-6E8A-4147-A177-3AD203B41FA5}">
                      <a16:colId xmlns:a16="http://schemas.microsoft.com/office/drawing/2014/main" val="825037344"/>
                    </a:ext>
                  </a:extLst>
                </a:gridCol>
                <a:gridCol w="3318294">
                  <a:extLst>
                    <a:ext uri="{9D8B030D-6E8A-4147-A177-3AD203B41FA5}">
                      <a16:colId xmlns:a16="http://schemas.microsoft.com/office/drawing/2014/main" val="1450444745"/>
                    </a:ext>
                  </a:extLst>
                </a:gridCol>
                <a:gridCol w="3318294">
                  <a:extLst>
                    <a:ext uri="{9D8B030D-6E8A-4147-A177-3AD203B41FA5}">
                      <a16:colId xmlns:a16="http://schemas.microsoft.com/office/drawing/2014/main" val="2168222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NREL 5 MW (126 m)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Optimus Syria 5 MW (160 m)</a:t>
                      </a:r>
                      <a:endParaRPr lang="pt-B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398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 Height (m)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41021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Diameter (m)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90975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Wind Speed,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(m/s)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 – 11.4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0447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Turbulence Intensity (TI)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98323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Shear Exponent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 – 0.18)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4549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Roughness Length, Z₀ (m)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 (Not Fixed)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05008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Turbulence Model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IECKAI (Kaimal)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IECKAI / Mann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19625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 Scale, Lᵤ (m)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(85 – 100)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41280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Step, DT (s)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6118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 Time (s)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49928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 Size (vertical × lateral)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× 41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(41 × 41 or 51 × 51)(Not Fixed)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85344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5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en-GB" dirty="0" err="1"/>
              <a:t>OpenFAST</a:t>
            </a:r>
            <a:r>
              <a:rPr lang="en-GB" dirty="0"/>
              <a:t> 3.0 Inflow File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BFFC21-6B1C-CF74-A82E-B13A4AA6A870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D081DA-A8A5-C1CB-77AD-9C29071B50B6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4B089-517F-9707-5747-4D96B259C748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9AB18-6FFB-F71E-7D7B-D073357347AB}"/>
              </a:ext>
            </a:extLst>
          </p:cNvPr>
          <p:cNvSpPr txBox="1"/>
          <p:nvPr/>
        </p:nvSpPr>
        <p:spPr>
          <a:xfrm>
            <a:off x="5419017" y="6565449"/>
            <a:ext cx="130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34246A-8FF5-6F64-AE80-D38ADA23A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18120"/>
              </p:ext>
            </p:extLst>
          </p:nvPr>
        </p:nvGraphicFramePr>
        <p:xfrm>
          <a:off x="1413429" y="2152467"/>
          <a:ext cx="9365142" cy="409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714">
                  <a:extLst>
                    <a:ext uri="{9D8B030D-6E8A-4147-A177-3AD203B41FA5}">
                      <a16:colId xmlns:a16="http://schemas.microsoft.com/office/drawing/2014/main" val="3446419128"/>
                    </a:ext>
                  </a:extLst>
                </a:gridCol>
                <a:gridCol w="3121714">
                  <a:extLst>
                    <a:ext uri="{9D8B030D-6E8A-4147-A177-3AD203B41FA5}">
                      <a16:colId xmlns:a16="http://schemas.microsoft.com/office/drawing/2014/main" val="1453780849"/>
                    </a:ext>
                  </a:extLst>
                </a:gridCol>
                <a:gridCol w="3121714">
                  <a:extLst>
                    <a:ext uri="{9D8B030D-6E8A-4147-A177-3AD203B41FA5}">
                      <a16:colId xmlns:a16="http://schemas.microsoft.com/office/drawing/2014/main" val="3995420920"/>
                    </a:ext>
                  </a:extLst>
                </a:gridCol>
              </a:tblGrid>
              <a:tr h="32579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NREL 5-MW (126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Optimus Syria 5-MW (160 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224123"/>
                  </a:ext>
                </a:extLst>
              </a:tr>
              <a:tr h="32579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Rated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756186"/>
                  </a:ext>
                </a:extLst>
              </a:tr>
              <a:tr h="32579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511015"/>
                  </a:ext>
                </a:extLst>
              </a:tr>
              <a:tr h="32579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 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88049"/>
                  </a:ext>
                </a:extLst>
              </a:tr>
              <a:tr h="32579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Rated Wind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 m/s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 m/s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114215"/>
                  </a:ext>
                </a:extLst>
              </a:tr>
              <a:tr h="32579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Rated Rotor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 rpm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9–10 rpm (Not Fixed)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110253"/>
                  </a:ext>
                </a:extLst>
              </a:tr>
              <a:tr h="47171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XY.inp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83086"/>
                  </a:ext>
                </a:extLst>
              </a:tr>
              <a:tr h="32579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5-10 degree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102724"/>
                  </a:ext>
                </a:extLst>
              </a:tr>
              <a:tr h="47171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Gearbox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97:1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~100:1 (varies by design)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2356"/>
                  </a:ext>
                </a:extLst>
              </a:tr>
              <a:tr h="47171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m/s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m/s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096363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Coefficient (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Cₚ,max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~0.48–0.50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01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en-GB" dirty="0"/>
              <a:t>Wind Time Series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034D57-B046-5989-5494-64E20836D109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E5AA1D-B3E7-F1D8-2555-F787F8997A41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9F187-CB0B-622A-90FF-9689F65C8FC1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2F24E-048A-1202-1F94-D08EA5410040}"/>
              </a:ext>
            </a:extLst>
          </p:cNvPr>
          <p:cNvSpPr txBox="1"/>
          <p:nvPr/>
        </p:nvSpPr>
        <p:spPr>
          <a:xfrm>
            <a:off x="5361508" y="6558877"/>
            <a:ext cx="1422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971A6B-D270-E999-084A-FECB00BA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1" y="1242846"/>
            <a:ext cx="8824451" cy="25416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42C6EC-554C-5C81-ECD4-C46371EBBADE}"/>
              </a:ext>
            </a:extLst>
          </p:cNvPr>
          <p:cNvSpPr txBox="1"/>
          <p:nvPr/>
        </p:nvSpPr>
        <p:spPr>
          <a:xfrm>
            <a:off x="1681685" y="3939227"/>
            <a:ext cx="88244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Blue line:</a:t>
            </a:r>
            <a:r>
              <a:rPr lang="en-US" dirty="0"/>
              <a:t> normal wind - fluctuates gently around 10 m/s, representing typical turbulence.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Red line:</a:t>
            </a:r>
            <a:r>
              <a:rPr lang="en-US" dirty="0"/>
              <a:t> extreme wind - higher mean speed (≈12 m/s) with strong fluctuations and sudden gusts (spikes), representing rare or storm-like conditions.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You can clearly see how extreme wind files have both larger turbulence intensity and short-duration spikes, while normal wind remains relatively smooth.</a:t>
            </a:r>
          </a:p>
          <a:p>
            <a:r>
              <a:rPr lang="en-US" dirty="0"/>
              <a:t>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*Image from other source</a:t>
            </a:r>
          </a:p>
        </p:txBody>
      </p:sp>
    </p:spTree>
    <p:extLst>
      <p:ext uri="{BB962C8B-B14F-4D97-AF65-F5344CB8AC3E}">
        <p14:creationId xmlns:p14="http://schemas.microsoft.com/office/powerpoint/2010/main" val="328387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en-GB" dirty="0"/>
              <a:t>Conceptual Illustration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D5FFBEE-BBA1-6973-7F50-55DDD7487A85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14/10/2025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966721-BB58-D616-9482-6505CB92B3DC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132D0-732D-2834-D200-4BC657D7295E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73674-B56D-1CDC-14ED-FC74831B72D1}"/>
              </a:ext>
            </a:extLst>
          </p:cNvPr>
          <p:cNvSpPr txBox="1"/>
          <p:nvPr/>
        </p:nvSpPr>
        <p:spPr>
          <a:xfrm>
            <a:off x="5324426" y="6556183"/>
            <a:ext cx="153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EEE2396-F82A-A13E-B619-D5465C412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09672"/>
              </p:ext>
            </p:extLst>
          </p:nvPr>
        </p:nvGraphicFramePr>
        <p:xfrm>
          <a:off x="714359" y="1465091"/>
          <a:ext cx="5021472" cy="3332424"/>
        </p:xfrm>
        <a:graphic>
          <a:graphicData uri="http://schemas.openxmlformats.org/drawingml/2006/table">
            <a:tbl>
              <a:tblPr/>
              <a:tblGrid>
                <a:gridCol w="1673824">
                  <a:extLst>
                    <a:ext uri="{9D8B030D-6E8A-4147-A177-3AD203B41FA5}">
                      <a16:colId xmlns:a16="http://schemas.microsoft.com/office/drawing/2014/main" val="721213117"/>
                    </a:ext>
                  </a:extLst>
                </a:gridCol>
                <a:gridCol w="1673824">
                  <a:extLst>
                    <a:ext uri="{9D8B030D-6E8A-4147-A177-3AD203B41FA5}">
                      <a16:colId xmlns:a16="http://schemas.microsoft.com/office/drawing/2014/main" val="2142143815"/>
                    </a:ext>
                  </a:extLst>
                </a:gridCol>
                <a:gridCol w="1673824">
                  <a:extLst>
                    <a:ext uri="{9D8B030D-6E8A-4147-A177-3AD203B41FA5}">
                      <a16:colId xmlns:a16="http://schemas.microsoft.com/office/drawing/2014/main" val="2450427213"/>
                    </a:ext>
                  </a:extLst>
                </a:gridCol>
              </a:tblGrid>
              <a:tr h="416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wind (m/s)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wind (m/s)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412833"/>
                  </a:ext>
                </a:extLst>
              </a:tr>
              <a:tr h="416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0580"/>
                  </a:ext>
                </a:extLst>
              </a:tr>
              <a:tr h="416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765088"/>
                  </a:ext>
                </a:extLst>
              </a:tr>
              <a:tr h="416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586160"/>
                  </a:ext>
                </a:extLst>
              </a:tr>
              <a:tr h="416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18.5 (gust)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805626"/>
                  </a:ext>
                </a:extLst>
              </a:tr>
              <a:tr h="416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047707"/>
                  </a:ext>
                </a:extLst>
              </a:tr>
              <a:tr h="416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 (gust)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832972"/>
                  </a:ext>
                </a:extLst>
              </a:tr>
              <a:tr h="416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01448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2D8C01E4-0D33-95E5-28B8-1E9D53F2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44" y="5047025"/>
            <a:ext cx="5150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71450" indent="-171450" defTabSz="9144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Normal wind file: looks like a slightly wavy signal around 10 m/s, with small, random fluctuations (turbulence intensity ≈ 10–15%).</a:t>
            </a:r>
          </a:p>
          <a:p>
            <a:pPr marL="171450" indent="-171450" defTabSz="9144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Extreme wind file: shows violent spikes and sharp transitions — gusts up to +80% of the mean wind speed, with short correlation times.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41DF93-E730-70E4-3EA5-532B9187C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53" y="1499009"/>
            <a:ext cx="5150587" cy="3548016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D748D8A0-6978-F7D4-8E7A-A9173F8A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171" y="5056224"/>
            <a:ext cx="49306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Blue line (Normal Wind): smooth variations around 10 m/s - typical design conditions.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Red Line (Extreme Wind): sharp peaks &amp; strong fluctuations representing gusts&amp; severe turbulence events.</a:t>
            </a:r>
          </a:p>
        </p:txBody>
      </p:sp>
    </p:spTree>
    <p:extLst>
      <p:ext uri="{BB962C8B-B14F-4D97-AF65-F5344CB8AC3E}">
        <p14:creationId xmlns:p14="http://schemas.microsoft.com/office/powerpoint/2010/main" val="306747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889</Words>
  <Application>Microsoft Office PowerPoint</Application>
  <PresentationFormat>Widescreen</PresentationFormat>
  <Paragraphs>231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Custom Design</vt:lpstr>
      <vt:lpstr>Weekly report: Load &amp; Dynamics</vt:lpstr>
      <vt:lpstr>Agenda</vt:lpstr>
      <vt:lpstr>Environmental Inputs</vt:lpstr>
      <vt:lpstr>Simulated Loads</vt:lpstr>
      <vt:lpstr>OpenFAST Load Simulations </vt:lpstr>
      <vt:lpstr>TurbSim Input File</vt:lpstr>
      <vt:lpstr>OpenFAST 3.0 Inflow File</vt:lpstr>
      <vt:lpstr>Wind Time Series</vt:lpstr>
      <vt:lpstr>Conceptual Illustration</vt:lpstr>
      <vt:lpstr>Future Plan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Md Aman</cp:lastModifiedBy>
  <cp:revision>41</cp:revision>
  <dcterms:created xsi:type="dcterms:W3CDTF">2025-07-21T13:11:31Z</dcterms:created>
  <dcterms:modified xsi:type="dcterms:W3CDTF">2025-10-13T09:49:17Z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  <property fmtid="{D5CDD505-2E9C-101B-9397-08002B2CF9AE}" pid="3" name="MSIP_Label_48141450-2387-4aca-b41f-19cd6be9dd3c_Enabled">
    <vt:lpwstr>true</vt:lpwstr>
  </property>
  <property fmtid="{D5CDD505-2E9C-101B-9397-08002B2CF9AE}" pid="4" name="MSIP_Label_48141450-2387-4aca-b41f-19cd6be9dd3c_SetDate">
    <vt:lpwstr>2025-09-28T13:19:16Z</vt:lpwstr>
  </property>
  <property fmtid="{D5CDD505-2E9C-101B-9397-08002B2CF9AE}" pid="5" name="MSIP_Label_48141450-2387-4aca-b41f-19cd6be9dd3c_Method">
    <vt:lpwstr>Standard</vt:lpwstr>
  </property>
  <property fmtid="{D5CDD505-2E9C-101B-9397-08002B2CF9AE}" pid="6" name="MSIP_Label_48141450-2387-4aca-b41f-19cd6be9dd3c_Name">
    <vt:lpwstr>Restricted_Unprotected</vt:lpwstr>
  </property>
  <property fmtid="{D5CDD505-2E9C-101B-9397-08002B2CF9AE}" pid="7" name="MSIP_Label_48141450-2387-4aca-b41f-19cd6be9dd3c_SiteId">
    <vt:lpwstr>adf10e2b-b6e9-41d6-be2f-c12bb566019c</vt:lpwstr>
  </property>
  <property fmtid="{D5CDD505-2E9C-101B-9397-08002B2CF9AE}" pid="8" name="MSIP_Label_48141450-2387-4aca-b41f-19cd6be9dd3c_ActionId">
    <vt:lpwstr>2ebed701-3566-4ac7-9aa9-92359fcb4805</vt:lpwstr>
  </property>
  <property fmtid="{D5CDD505-2E9C-101B-9397-08002B2CF9AE}" pid="9" name="MSIP_Label_48141450-2387-4aca-b41f-19cd6be9dd3c_ContentBits">
    <vt:lpwstr>0</vt:lpwstr>
  </property>
  <property fmtid="{D5CDD505-2E9C-101B-9397-08002B2CF9AE}" pid="10" name="MSIP_Label_48141450-2387-4aca-b41f-19cd6be9dd3c_Tag">
    <vt:lpwstr>10, 3, 0, 1</vt:lpwstr>
  </property>
</Properties>
</file>