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</p:sldMasterIdLst>
  <p:notesMasterIdLst>
    <p:notesMasterId r:id="rId16"/>
  </p:notesMasterIdLst>
  <p:sldIdLst>
    <p:sldId id="257" r:id="rId3"/>
    <p:sldId id="259" r:id="rId4"/>
    <p:sldId id="261" r:id="rId5"/>
    <p:sldId id="283" r:id="rId6"/>
    <p:sldId id="286" r:id="rId7"/>
    <p:sldId id="288" r:id="rId8"/>
    <p:sldId id="285" r:id="rId9"/>
    <p:sldId id="290" r:id="rId10"/>
    <p:sldId id="281" r:id="rId11"/>
    <p:sldId id="282" r:id="rId12"/>
    <p:sldId id="284" r:id="rId13"/>
    <p:sldId id="28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5036" autoAdjust="0"/>
  </p:normalViewPr>
  <p:slideViewPr>
    <p:cSldViewPr snapToGrid="0">
      <p:cViewPr varScale="1">
        <p:scale>
          <a:sx n="91" d="100"/>
          <a:sy n="91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3C7D5-49C9-4310-99B0-74BF8F98F62E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34A5A-C299-4527-A106-DBD1B288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6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4A5A-C299-4527-A106-DBD1B2885A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4A5A-C299-4527-A106-DBD1B2885A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9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28/10/2025</a:t>
            </a:r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4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4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50291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32093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78992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88053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1413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9885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55202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07005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8792-EDF0-A005-2CE2-24C261AC6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3DE22-B4B9-EA44-EF61-D733C53BE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83C22-FDA0-3E63-68DD-4A6E7DD4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04B19-AF55-A977-1451-9DC5DC1F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61A8-50FB-0E57-BC6B-11987F02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8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 and short, concise bullet points) </a:t>
            </a:r>
            <a:br>
              <a:rPr lang="it-IT" dirty="0"/>
            </a:b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for the 4 min </a:t>
            </a:r>
            <a:r>
              <a:rPr lang="it-IT" dirty="0" err="1"/>
              <a:t>timeslot</a:t>
            </a:r>
            <a:r>
              <a:rPr lang="it-IT" dirty="0"/>
              <a:t>!</a:t>
            </a:r>
            <a:endParaRPr lang="en-GB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28/10/2025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35032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91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First slide for groups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28/10/2025</a:t>
            </a:r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Feedback Controller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1956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28/10/2025</a:t>
            </a:r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Feedback Controller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20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6662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[1], [2], [3] for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from a source (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same</a:t>
            </a:r>
            <a:r>
              <a:rPr lang="it-IT" dirty="0"/>
              <a:t> like in the </a:t>
            </a:r>
            <a:r>
              <a:rPr lang="it-IT" dirty="0" err="1"/>
              <a:t>bibliography</a:t>
            </a:r>
            <a:r>
              <a:rPr lang="it-IT" dirty="0"/>
              <a:t>) (</a:t>
            </a:r>
            <a:r>
              <a:rPr lang="it-IT" dirty="0" err="1"/>
              <a:t>incl</a:t>
            </a:r>
            <a:r>
              <a:rPr lang="it-IT" dirty="0"/>
              <a:t>. pictures /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,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you’ve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) [Style </a:t>
            </a:r>
            <a:r>
              <a:rPr lang="it-IT" dirty="0" err="1"/>
              <a:t>Aptos</a:t>
            </a:r>
            <a:r>
              <a:rPr lang="it-IT" dirty="0"/>
              <a:t>/14]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style,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more text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(short, concise bullet points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657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28/10/2025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23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BUT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underpoints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 with the i, ii, iii….</a:t>
            </a:r>
            <a:endParaRPr lang="en-GB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6663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534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946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2466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Feedback Controller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28/10/2025</a:t>
            </a:r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459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Feedback Controller / Optimus Syria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28/10/2025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519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13D3613-1229-23C4-BBAC-0C4D5D552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Weekly report: Feedback Controller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11943A6-016A-175F-ED49-9090C8C309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noProof="0" dirty="0"/>
              <a:t>Week number: 05</a:t>
            </a:r>
          </a:p>
          <a:p>
            <a:r>
              <a:rPr lang="en-US" sz="2000" noProof="0" dirty="0"/>
              <a:t>Date: 28/10/2025</a:t>
            </a:r>
          </a:p>
          <a:p>
            <a:r>
              <a:rPr lang="en-US" sz="2000" noProof="0" dirty="0"/>
              <a:t>Supervisor: Prof. Dr.-Ing. David Schlipf</a:t>
            </a:r>
          </a:p>
          <a:p>
            <a:endParaRPr lang="en-US" sz="2000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1D66077-75E8-B72F-9B4E-64E062858EC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420430" y="4909741"/>
            <a:ext cx="5128821" cy="758312"/>
          </a:xfrm>
        </p:spPr>
        <p:txBody>
          <a:bodyPr/>
          <a:lstStyle/>
          <a:p>
            <a:r>
              <a:rPr lang="en-US" noProof="0" dirty="0"/>
              <a:t>Group members: Mirza Dincer, Saurabh Pankaj Jha</a:t>
            </a:r>
          </a:p>
          <a:p>
            <a:r>
              <a:rPr lang="en-US" noProof="0" dirty="0"/>
              <a:t>Presenter: Saurabh Pankaj Jha</a:t>
            </a:r>
          </a:p>
          <a:p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51974-AA80-93E7-DE29-6B240912C06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 dirty="0"/>
              <a:t>28/10/2025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1378A-4F01-6B30-CC0C-0D06C211A4C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D90F1C-B0AB-81E1-63B6-F10AE37370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111454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CEFAAB-8B86-349C-BA26-2E2A49F7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EOG @ 12 m/s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CF239-D409-0F33-5007-7AB9F6E1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28/10/2025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CA43C-59FD-A476-70C4-5576C7C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A6121-C61F-E275-949E-BB773597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5D263C-5D58-D0B5-A43F-ED81ED171B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25D9A08-FA4D-A8A0-1605-7163FD2B8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63" y="1320017"/>
            <a:ext cx="9625874" cy="524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0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3C5693-A0E2-198C-5DB4-96A3F7B1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EOG @ 25 m/s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4112D-0FD6-9A88-2363-2F8BD52D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28/10/2025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38C0C-1BCC-0332-EB58-3C9D5C87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6DF2D-5071-9261-A1BD-A66EA996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CAC3EF-DCB6-F3C8-00EF-23207B131A2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73FC71-6FA0-FE04-528A-1E942D549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954" y="1236675"/>
            <a:ext cx="9737422" cy="530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7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EB408B-BC94-FA60-82DD-DFE1767D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D01C9-9E75-EF79-9A24-4A20ACFE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28/10/2025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9FC65-91D0-C814-C644-7F7F07AC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EFADC-7BA4-7476-343D-F2C5B17B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E7F2A8-4848-02E1-927A-3BF428AF25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AD3036-DB4A-E3F8-CCF9-88398C9BE5B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4234910"/>
            <a:ext cx="10515600" cy="435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No change; EOG@12m/s cost = 1.15, 			EOG@25m/s cost = 1.64</a:t>
            </a:r>
          </a:p>
          <a:p>
            <a:endParaRPr lang="en-US" noProof="0" dirty="0"/>
          </a:p>
          <a:p>
            <a:r>
              <a:rPr lang="en-US" noProof="0" dirty="0"/>
              <a:t>Decrease;   EOG@12m/s cost = 1.29, 			EOG@25m/s cost = 1.81</a:t>
            </a:r>
          </a:p>
          <a:p>
            <a:endParaRPr lang="en-US" noProof="0" dirty="0"/>
          </a:p>
          <a:p>
            <a:r>
              <a:rPr lang="en-US" noProof="0" dirty="0"/>
              <a:t>Increase;      EOG@12m/s cost = 1.3, 			EOG@25m/s cost = 1.86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57A948-87D6-658C-652E-665E0C18B0AF}"/>
              </a:ext>
            </a:extLst>
          </p:cNvPr>
          <p:cNvSpPr txBox="1"/>
          <p:nvPr/>
        </p:nvSpPr>
        <p:spPr>
          <a:xfrm>
            <a:off x="838200" y="1690688"/>
            <a:ext cx="8805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noProof="0" dirty="0"/>
              <a:t>Cost shows controller performance depending on the rated values. Lower is better.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DEE9E0-040A-2B8B-4AF8-DCE00AC395D5}"/>
                  </a:ext>
                </a:extLst>
              </p:cNvPr>
              <p:cNvSpPr txBox="1"/>
              <p:nvPr/>
            </p:nvSpPr>
            <p:spPr>
              <a:xfrm>
                <a:off x="5618988" y="3694176"/>
                <a:ext cx="134331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sz="1200" i="1" noProof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sz="1200" noProof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DEE9E0-040A-2B8B-4AF8-DCE00AC39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988" y="3694176"/>
                <a:ext cx="1343316" cy="184666"/>
              </a:xfrm>
              <a:prstGeom prst="rect">
                <a:avLst/>
              </a:prstGeom>
              <a:blipFill>
                <a:blip r:embed="rId3"/>
                <a:stretch>
                  <a:fillRect l="-3636" r="-227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4F6F6D-B0AF-B91C-EB46-9A1DF54F92A8}"/>
                  </a:ext>
                </a:extLst>
              </p:cNvPr>
              <p:cNvSpPr txBox="1"/>
              <p:nvPr/>
            </p:nvSpPr>
            <p:spPr>
              <a:xfrm>
                <a:off x="5676569" y="2980944"/>
                <a:ext cx="574738" cy="182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noProof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200" i="1" noProof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noProof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1200" i="1" noProof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 noProof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200" i="1" noProof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noProof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4F6F6D-B0AF-B91C-EB46-9A1DF54F9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569" y="2980944"/>
                <a:ext cx="574738" cy="182880"/>
              </a:xfrm>
              <a:prstGeom prst="rect">
                <a:avLst/>
              </a:prstGeom>
              <a:blipFill>
                <a:blip r:embed="rId4"/>
                <a:stretch>
                  <a:fillRect l="-6383" r="-319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774BD3E-8CDD-E637-E599-BD52A379DB9B}"/>
              </a:ext>
            </a:extLst>
          </p:cNvPr>
          <p:cNvSpPr txBox="1"/>
          <p:nvPr/>
        </p:nvSpPr>
        <p:spPr>
          <a:xfrm>
            <a:off x="-176973" y="3136670"/>
            <a:ext cx="65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1669FC-FE50-0399-7BF5-728F0D8289FD}"/>
                  </a:ext>
                </a:extLst>
              </p:cNvPr>
              <p:cNvSpPr txBox="1"/>
              <p:nvPr/>
            </p:nvSpPr>
            <p:spPr>
              <a:xfrm>
                <a:off x="122860" y="2889021"/>
                <a:ext cx="11946279" cy="803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i="0" noProof="0">
                              <a:latin typeface="Cambria Math" panose="02040503050406030204" pitchFamily="18" charset="0"/>
                            </a:rPr>
                            <m:t>Cost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FB</m:t>
                          </m:r>
                        </m:sub>
                      </m:sSub>
                      <m:r>
                        <a:rPr lang="en-US" i="1" noProof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 noProof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noProof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1" noProof="0" smtClean="0">
                                          <a:latin typeface="Cambria Math" panose="02040503050406030204" pitchFamily="18" charset="0"/>
                                        </a:rPr>
                                        <m:t>RotSpeed</m:t>
                                      </m:r>
                                      <m:d>
                                        <m:dPr>
                                          <m:ctrlPr>
                                            <a:rPr lang="en-US" i="1" noProof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noProof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 noProof="0">
                                              <a:latin typeface="Cambria Math" panose="02040503050406030204" pitchFamily="18" charset="0"/>
                                            </a:rPr>
                                            <m:t>≥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noProof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noProof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i="0" noProof="0">
                                                  <a:latin typeface="Cambria Math" panose="02040503050406030204" pitchFamily="18" charset="0"/>
                                                </a:rPr>
                                                <m:t>Start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i="0" noProof="0">
                                          <a:latin typeface="Cambria Math" panose="02040503050406030204" pitchFamily="18" charset="0"/>
                                        </a:rPr>
                                        <m:t>RotSpeed</m:t>
                                      </m:r>
                                    </m:e>
                                    <m:sub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i="0" noProof="0">
                                  <a:latin typeface="Cambria Math" panose="02040503050406030204" pitchFamily="18" charset="0"/>
                                </a:rPr>
                                <m:t>RotSpeed</m:t>
                              </m:r>
                            </m:e>
                            <m:sub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 noProof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 noProof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noProof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noProof="0">
                                          <a:latin typeface="Cambria Math" panose="02040503050406030204" pitchFamily="18" charset="0"/>
                                        </a:rPr>
                                        <m:t>TwrBsMyt</m:t>
                                      </m:r>
                                      <m:d>
                                        <m:dPr>
                                          <m:ctrlPr>
                                            <a:rPr lang="en-US" i="1" noProof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noProof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 noProof="0">
                                              <a:latin typeface="Cambria Math" panose="02040503050406030204" pitchFamily="18" charset="0"/>
                                            </a:rPr>
                                            <m:t>≥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noProof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noProof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i="0" noProof="0">
                                                  <a:latin typeface="Cambria Math" panose="02040503050406030204" pitchFamily="18" charset="0"/>
                                                </a:rPr>
                                                <m:t>Start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i="0" noProof="0">
                                          <a:latin typeface="Cambria Math" panose="02040503050406030204" pitchFamily="18" charset="0"/>
                                        </a:rPr>
                                        <m:t>TwrBsMyt</m:t>
                                      </m:r>
                                    </m:e>
                                    <m:sub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i="0" noProof="0">
                                  <a:latin typeface="Cambria Math" panose="02040503050406030204" pitchFamily="18" charset="0"/>
                                </a:rPr>
                                <m:t>TwrBsMyt</m:t>
                              </m:r>
                            </m:e>
                            <m:sub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noProof="0" dirty="0">
                  <a:latin typeface="Arial" panose="020B0604020202020204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noProof="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1669FC-FE50-0399-7BF5-728F0D828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60" y="2889021"/>
                <a:ext cx="11946279" cy="803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331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FF05-E4FA-0C0D-C7B9-03579DF8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35A5-984A-3432-0D9F-CBB831617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17925"/>
          </a:xfrm>
        </p:spPr>
        <p:txBody>
          <a:bodyPr/>
          <a:lstStyle/>
          <a:p>
            <a:r>
              <a:rPr lang="en-US" noProof="0" dirty="0"/>
              <a:t>Being able to evaluate control response in step responses.</a:t>
            </a:r>
            <a:endParaRPr lang="tr-TR" noProof="0" dirty="0"/>
          </a:p>
          <a:p>
            <a:r>
              <a:rPr lang="tr-TR" noProof="0" dirty="0"/>
              <a:t> </a:t>
            </a:r>
            <a:r>
              <a:rPr lang="en-US" noProof="0" dirty="0"/>
              <a:t>Being able to evaluate control performance in </a:t>
            </a:r>
            <a:r>
              <a:rPr lang="en-US" noProof="0"/>
              <a:t>EOG.</a:t>
            </a:r>
            <a:endParaRPr lang="en-US" noProof="0" dirty="0"/>
          </a:p>
          <a:p>
            <a:endParaRPr lang="en-US" noProof="0" dirty="0"/>
          </a:p>
          <a:p>
            <a:r>
              <a:rPr lang="en-US" b="1" noProof="0" dirty="0"/>
              <a:t>Next weeks:</a:t>
            </a:r>
          </a:p>
          <a:p>
            <a:pPr marL="0" indent="0">
              <a:buNone/>
            </a:pPr>
            <a:r>
              <a:rPr lang="en-US" noProof="0" dirty="0"/>
              <a:t>    Brute force optimization over DLC 1.2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57715-04AD-1733-D6EE-3ED2075EF0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E55E15D-A89A-0E88-0C10-DCC57A70042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 dirty="0"/>
              <a:t>28/10/2025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0AAE9-4FCB-81C8-9E6C-E44698F413F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4600388-DD13-10AE-D6E8-C3B2B3F898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222365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96C42-5C8A-4DF6-469E-AA02488B5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Tasks of the Week</a:t>
            </a:r>
          </a:p>
          <a:p>
            <a:r>
              <a:rPr lang="en-US" noProof="0" dirty="0"/>
              <a:t>Step Responses</a:t>
            </a:r>
          </a:p>
          <a:p>
            <a:r>
              <a:rPr lang="en-US" noProof="0" dirty="0"/>
              <a:t>Extreme Operational Gust Responses</a:t>
            </a:r>
          </a:p>
          <a:p>
            <a:r>
              <a:rPr lang="en-US" noProof="0" dirty="0"/>
              <a:t>Conclusion</a:t>
            </a:r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E0BEDA-D340-0E86-7B6A-D958296C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List of Contents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F26A6A-DC19-EFAF-AC42-F8701A3F5C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A55B5-D29A-D64C-52F3-986289E5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28/10/2025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052D8F-1675-605E-CB1B-9CD5E63E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B39CA5-143A-78A6-B398-AAF845BF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265776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D1F737-C9E5-D61C-802C-D8AA46A8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Tasks of the Week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CE80E-4A9A-B819-E481-DA6D7AC2F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noProof="0" dirty="0"/>
              <a:t>  Step Responses in a Wind Turbine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noProof="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noProof="0" dirty="0"/>
              <a:t>  Extreme Operational Gust for Pitch Controller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noProof="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noProof="0" dirty="0"/>
              <a:t>  Result and Cost Calculation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22DFD0-8551-3A05-D2F0-A2FEDE79CB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189547C-E522-4813-C302-A8977F7E796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 dirty="0"/>
              <a:t>28/10/2025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04BE1C-7C80-B8F9-3A23-EBD96702EEC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2FC9593-3854-FCA1-E2BE-010AAED06C6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324517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9FB7BB-3786-450A-5D39-1D07D0E6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Step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D4F91-C6CF-B740-E446-1651D153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28/10/2025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3EBF5-EA88-4503-AA54-928CF14F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71173-02FA-4CFB-641A-E34739CD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16A327-56B2-F916-CF46-0A34371F76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D7765477-F781-D13E-877D-1708B3016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 Step response is the output of a system when the input changes abruptly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 It shows how the system reacts to sudden changes in control input.</a:t>
            </a:r>
          </a:p>
          <a:p>
            <a:pPr marL="0" indent="0">
              <a:buNone/>
            </a:pPr>
            <a:endParaRPr lang="en-US" noProof="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noProof="0" dirty="0"/>
              <a:t>Why?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Evaluates system stability, dynamic performance and control responses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noProof="0" dirty="0"/>
              <a:t>Simulation Settings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noProof="0" dirty="0"/>
              <a:t>All DOFs enabled </a:t>
            </a:r>
            <a:r>
              <a:rPr lang="en-US" noProof="0" dirty="0"/>
              <a:t>except rotor-teeter, yaw and platform DOFs.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120 second of simulation to see the settling.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Simulation for </a:t>
            </a:r>
            <a:r>
              <a:rPr lang="en-US" b="1" noProof="0" dirty="0"/>
              <a:t>below rated</a:t>
            </a:r>
            <a:r>
              <a:rPr lang="en-US" noProof="0" dirty="0"/>
              <a:t>, </a:t>
            </a:r>
            <a:r>
              <a:rPr lang="en-US" b="1" noProof="0" dirty="0"/>
              <a:t>rated</a:t>
            </a:r>
            <a:r>
              <a:rPr lang="en-US" noProof="0" dirty="0"/>
              <a:t> and </a:t>
            </a:r>
            <a:r>
              <a:rPr lang="en-US" b="1" noProof="0" dirty="0"/>
              <a:t>above rated </a:t>
            </a:r>
            <a:r>
              <a:rPr lang="en-US" noProof="0" dirty="0"/>
              <a:t>wind speeds.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Running only </a:t>
            </a:r>
            <a:r>
              <a:rPr lang="en-US" b="1" noProof="0" dirty="0"/>
              <a:t>feedback controller</a:t>
            </a:r>
            <a:r>
              <a:rPr lang="en-US" noProof="0" dirty="0"/>
              <a:t>, no Lidar-assisted controller.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016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79AAD-C210-2610-D8AE-DE2922158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C6290C-73D7-3654-207C-749D2949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Step response at 5m/s to 6m/s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53DDF-01FD-7D35-F85A-820B122C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28/10/2025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E025F-48AA-61C9-2434-9118BE44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D3E5F-91AF-7F97-F9F5-60779098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ABAE63-4BAC-9B8C-3D38-6A037316E8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DB0FBE7-86D1-21B6-A16A-B6B523C01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579" y="1825625"/>
            <a:ext cx="85488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7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FED45A-3F46-A799-4D3C-F91DF31A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Step response at 17m/s to 18m/s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811FB-F216-F125-0AE3-67170A65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28/10/2025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99FD8-FA8C-8A22-76F6-82E0BB81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BFC51-610F-C26F-19F9-4513A4AA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3DE302-7C91-9C1C-AA66-31D919C035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E93C54A-7885-88CA-0E7C-E4A4DFA99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614" y="1825625"/>
            <a:ext cx="86147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8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D87DA-26EA-60D8-4DA3-7B72B7670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50067D-C9BE-0FEB-E68A-F20B439EA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EOG is a rapid and short-lived increase in wind speed, representing a worst-case scenario that wind turbines must be able to withstand safely. (Defined by the IEC 61400-1 )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The pitch controller adjusts the blade angles to manage rotor speed and structural loads during these sudden gusts.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It is important for control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Proper tuning of the pitch controller (</a:t>
            </a:r>
            <a:r>
              <a:rPr lang="en-US" noProof="0" dirty="0" err="1"/>
              <a:t>Kp</a:t>
            </a:r>
            <a:r>
              <a:rPr lang="en-US" noProof="0" dirty="0"/>
              <a:t>, Ki) is crucial for minimizing excessive loads and optimizing turbine lifespan without sacrificing energy production.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noProof="0" dirty="0"/>
              <a:t> </a:t>
            </a:r>
            <a:r>
              <a:rPr lang="en-US" b="1" noProof="0" dirty="0" err="1"/>
              <a:t>Kp</a:t>
            </a:r>
            <a:r>
              <a:rPr lang="en-US" b="1" noProof="0" dirty="0"/>
              <a:t> (Proportional Gain) </a:t>
            </a:r>
            <a:r>
              <a:rPr lang="en-US" noProof="0" dirty="0"/>
              <a:t>: It is how strongly the controller responds proportionally to the present error.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1" noProof="0" dirty="0"/>
              <a:t>Ki (Integral Gain): </a:t>
            </a:r>
            <a:r>
              <a:rPr lang="en-US" noProof="0" dirty="0"/>
              <a:t>It adjusts the controller’s output based on the accumulated error over time, aiming to eliminate steady-state errors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EEA205-1720-BB90-B3F3-04276B6D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0"/>
            <a:ext cx="10515600" cy="924560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 Extreme Operating Gust (EOG)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152F1-5CED-ED84-11DD-B1611422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28/10/2025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9D4D6-49F5-FF5D-288A-333E3B6B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A6A52-3536-B58E-0DF9-272B4789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E66076-C09E-799A-94DA-91FDDDE31A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</p:spTree>
    <p:extLst>
      <p:ext uri="{BB962C8B-B14F-4D97-AF65-F5344CB8AC3E}">
        <p14:creationId xmlns:p14="http://schemas.microsoft.com/office/powerpoint/2010/main" val="310072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CAF88D-D0C7-E177-E39E-062AC6C5E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noProof="0" dirty="0"/>
              <a:t>30 seconds </a:t>
            </a:r>
            <a:r>
              <a:rPr lang="en-US" noProof="0" dirty="0"/>
              <a:t>of simulation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   EOG wind fields for 12 m/s and 25 m/s, adjusted for IEA 3.4 MW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noProof="0" dirty="0"/>
              <a:t>  All DOFs enabled </a:t>
            </a:r>
            <a:r>
              <a:rPr lang="en-US" noProof="0" dirty="0"/>
              <a:t>except rotor-teeter, yaw and platform DOFs.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noProof="0" dirty="0"/>
              <a:t>Initial conditions of pitch angle </a:t>
            </a:r>
            <a:r>
              <a:rPr lang="en-US" noProof="0" dirty="0"/>
              <a:t>and </a:t>
            </a:r>
            <a:r>
              <a:rPr lang="en-US" b="1" noProof="0" dirty="0"/>
              <a:t>rotor speed </a:t>
            </a:r>
            <a:r>
              <a:rPr lang="en-US" noProof="0" dirty="0"/>
              <a:t>and </a:t>
            </a:r>
            <a:r>
              <a:rPr lang="en-US" b="1" noProof="0" dirty="0"/>
              <a:t>tower top displacement.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Running only </a:t>
            </a:r>
            <a:r>
              <a:rPr lang="en-US" b="1" noProof="0" dirty="0"/>
              <a:t>feedback controller </a:t>
            </a:r>
            <a:r>
              <a:rPr lang="en-US" noProof="0" dirty="0"/>
              <a:t>with</a:t>
            </a:r>
            <a:r>
              <a:rPr lang="en-US" b="1" noProof="0" dirty="0"/>
              <a:t> different </a:t>
            </a:r>
            <a:r>
              <a:rPr lang="en-US" b="1" noProof="0" dirty="0" err="1"/>
              <a:t>Kp</a:t>
            </a:r>
            <a:r>
              <a:rPr lang="en-US" b="1" noProof="0" dirty="0"/>
              <a:t> and Ki</a:t>
            </a:r>
            <a:r>
              <a:rPr lang="en-US" noProof="0" dirty="0"/>
              <a:t>, no Lidar-assisted controller.</a:t>
            </a:r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5AFA2A-9B6B-3AE6-038B-4DFCE937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Simulation Settings for EOG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33385-5B7E-9A97-E8C3-C3A21213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28/10/2025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F5B36-358D-D956-5D7F-5CE58D12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E1C47-3787-1C0A-71B4-BC6B9319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1ECF3E-8075-8B48-1376-BFA311D6A9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</p:spTree>
    <p:extLst>
      <p:ext uri="{BB962C8B-B14F-4D97-AF65-F5344CB8AC3E}">
        <p14:creationId xmlns:p14="http://schemas.microsoft.com/office/powerpoint/2010/main" val="73339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D33412-B1C9-0F80-AEDF-9AAAF706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Pitch Controller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4CC55-D30A-61D2-85C5-7C272C1D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28/10/2025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BDCBC-9F1A-0514-23F6-7B06C572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B4F6E-9F6E-21FF-0C31-A8A87A51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A9149-E6B9-D2FD-C1E6-6D4028B88C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C5F319-96E3-25BF-8A35-D4B01B127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439" y="1412530"/>
            <a:ext cx="9451122" cy="514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7630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E7258755-3B8A-428F-9B71-020BDB6F6014}" vid="{2CB19E59-5F41-4D40-98BC-C6D4E668C96F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489382AE-0E20-4DDB-AC58-6881343BCB06}" vid="{BC3BCC29-301C-4D70-A384-97DBC33790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3064</TotalTime>
  <Words>660</Words>
  <Application>Microsoft Office PowerPoint</Application>
  <PresentationFormat>Widescreen</PresentationFormat>
  <Paragraphs>127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Aptos</vt:lpstr>
      <vt:lpstr>Aptos (Textkörper)</vt:lpstr>
      <vt:lpstr>Aptos Display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Theme1</vt:lpstr>
      <vt:lpstr>Benutzerdefiniertes Design</vt:lpstr>
      <vt:lpstr>Weekly report: Feedback Controller</vt:lpstr>
      <vt:lpstr>List of Contents</vt:lpstr>
      <vt:lpstr>Tasks of the Week</vt:lpstr>
      <vt:lpstr>Step Response</vt:lpstr>
      <vt:lpstr>Step response at 5m/s to 6m/s</vt:lpstr>
      <vt:lpstr>Step response at 17m/s to 18m/s</vt:lpstr>
      <vt:lpstr> Extreme Operating Gust (EOG) </vt:lpstr>
      <vt:lpstr>Simulation Settings for EOG</vt:lpstr>
      <vt:lpstr>Pitch Controller</vt:lpstr>
      <vt:lpstr>EOG @ 12 m/s</vt:lpstr>
      <vt:lpstr>EOG @ 25 m/s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Mirza Dincer</dc:creator>
  <cp:lastModifiedBy>Mirza Dincer</cp:lastModifiedBy>
  <cp:revision>56</cp:revision>
  <dcterms:created xsi:type="dcterms:W3CDTF">2025-10-04T12:59:06Z</dcterms:created>
  <dcterms:modified xsi:type="dcterms:W3CDTF">2025-10-27T11:34:05Z</dcterms:modified>
</cp:coreProperties>
</file>