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8"/>
  </p:notesMasterIdLst>
  <p:handoutMasterIdLst>
    <p:handoutMasterId r:id="rId19"/>
  </p:handoutMasterIdLst>
  <p:sldIdLst>
    <p:sldId id="263" r:id="rId3"/>
    <p:sldId id="285" r:id="rId4"/>
    <p:sldId id="308" r:id="rId5"/>
    <p:sldId id="291" r:id="rId6"/>
    <p:sldId id="286" r:id="rId7"/>
    <p:sldId id="287" r:id="rId8"/>
    <p:sldId id="288" r:id="rId9"/>
    <p:sldId id="289" r:id="rId10"/>
    <p:sldId id="297" r:id="rId11"/>
    <p:sldId id="298" r:id="rId12"/>
    <p:sldId id="299" r:id="rId13"/>
    <p:sldId id="305" r:id="rId14"/>
    <p:sldId id="306" r:id="rId15"/>
    <p:sldId id="307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85"/>
            <p14:sldId id="308"/>
            <p14:sldId id="291"/>
            <p14:sldId id="286"/>
            <p14:sldId id="287"/>
            <p14:sldId id="288"/>
            <p14:sldId id="289"/>
            <p14:sldId id="297"/>
            <p14:sldId id="298"/>
            <p14:sldId id="299"/>
            <p14:sldId id="305"/>
            <p14:sldId id="306"/>
            <p14:sldId id="307"/>
            <p14:sldId id="290"/>
          </p14:sldIdLst>
        </p14:section>
        <p14:section name="Title, main slides" id="{B26F6679-C236-4D3D-BC2F-CAE5ED400718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nfiglioli.com/_default_upload_bucket/TR_CAT_WIND_STD_ENG_R05_0.pdf" TargetMode="External"/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bonfiglioli.com/_default_upload_bucket/TR_CAT_WIND_STD_ENG_R05_0.pdf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678" y="2216406"/>
            <a:ext cx="9718641" cy="912598"/>
          </a:xfrm>
        </p:spPr>
        <p:txBody>
          <a:bodyPr/>
          <a:lstStyle/>
          <a:p>
            <a:r>
              <a:rPr lang="en-GB" sz="4000" dirty="0"/>
              <a:t>Weekly report: Machine Bed &amp; Yaw System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475992" y="4582639"/>
            <a:ext cx="7240015" cy="365125"/>
          </a:xfrm>
        </p:spPr>
        <p:txBody>
          <a:bodyPr/>
          <a:lstStyle/>
          <a:p>
            <a:r>
              <a:rPr lang="en-GB" dirty="0" err="1"/>
              <a:t>Shoukat</a:t>
            </a:r>
            <a:r>
              <a:rPr lang="en-GB" dirty="0"/>
              <a:t> Abbas, </a:t>
            </a:r>
            <a:r>
              <a:rPr lang="en-GB" dirty="0" err="1"/>
              <a:t>Luksh</a:t>
            </a:r>
            <a:r>
              <a:rPr lang="en-GB" dirty="0"/>
              <a:t> Chawla, Sathishkumar Venkatachalam, Shrihari G Kadam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802836" y="6566802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Machine Bed &amp; Yaw System/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20553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dirty="0"/>
              <a:t>Week No - 5</a:t>
            </a:r>
          </a:p>
          <a:p>
            <a:r>
              <a:rPr lang="it-IT" sz="2000" dirty="0"/>
              <a:t>Date: 28.10.2025</a:t>
            </a:r>
          </a:p>
          <a:p>
            <a:r>
              <a:rPr lang="it-IT" sz="2000" dirty="0"/>
              <a:t>Supervisor: Prof. Peter Quell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08376D06-4672-9EF6-7B17-FCFA47C3FDDF}"/>
              </a:ext>
            </a:extLst>
          </p:cNvPr>
          <p:cNvSpPr txBox="1">
            <a:spLocks/>
          </p:cNvSpPr>
          <p:nvPr/>
        </p:nvSpPr>
        <p:spPr>
          <a:xfrm>
            <a:off x="2517233" y="5089851"/>
            <a:ext cx="7240015" cy="3651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Presented by –  </a:t>
            </a:r>
            <a:r>
              <a:rPr lang="en-GB" dirty="0"/>
              <a:t>Shrihari G Kadam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9FC99-CCF6-F319-18A2-F36FA5F9C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98FF74-5168-33FA-73A0-1B662E768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9AF93B-0679-70DA-0E37-82757E6F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14E4EE-7E6A-8B5F-CF41-9B3DC96D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10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75E85190-24B4-409B-28DC-CBECDCFCA3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0CF2B1C-D176-2C4A-F02C-0C71811F4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Hand-made Concept Sketches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8EE343-B581-C1FA-B9EF-9C76DD441736}"/>
              </a:ext>
            </a:extLst>
          </p:cNvPr>
          <p:cNvSpPr txBox="1"/>
          <p:nvPr/>
        </p:nvSpPr>
        <p:spPr>
          <a:xfrm>
            <a:off x="564444" y="1472401"/>
            <a:ext cx="11178522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Cross-section of the machine bed along with the Yaw system, yaw bearing, brake disk, and brake calipers </a:t>
            </a:r>
          </a:p>
        </p:txBody>
      </p:sp>
      <p:pic>
        <p:nvPicPr>
          <p:cNvPr id="18" name="Picture 17" descr="A drawing of a diagram&#10;&#10;AI-generated content may be incorrect.">
            <a:extLst>
              <a:ext uri="{FF2B5EF4-FFF2-40B4-BE49-F238E27FC236}">
                <a16:creationId xmlns:a16="http://schemas.microsoft.com/office/drawing/2014/main" id="{13AD9EFC-6B39-DDD6-A159-FF8394197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60" y="2640694"/>
            <a:ext cx="11718680" cy="360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12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9DC8-47A8-8CC5-74C3-A3D22F5EA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823BE8-DAE4-5A97-EB7F-DD2A608D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6C853-82EA-D897-2621-39B85C92D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21B1D4-DAF6-F5A8-4AAA-DAA70C7D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11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467B13D6-2DCC-9FF5-E95E-81E55D8B75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B6E6E0F-90FF-2885-4750-DA8BB064C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Based on 714 T4F Drive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966195-B285-09BF-5EF9-C57AE1F3D890}"/>
              </a:ext>
            </a:extLst>
          </p:cNvPr>
          <p:cNvSpPr txBox="1"/>
          <p:nvPr/>
        </p:nvSpPr>
        <p:spPr>
          <a:xfrm>
            <a:off x="1230084" y="1688890"/>
            <a:ext cx="7363409" cy="3002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200" b="1" dirty="0">
                <a:latin typeface="+mj-lt"/>
                <a:ea typeface="+mj-ea"/>
                <a:cs typeface="+mj-cs"/>
              </a:rPr>
              <a:t>Based on load estimations by Christian Bulling:</a:t>
            </a:r>
          </a:p>
          <a:p>
            <a:pPr marL="0" indent="0">
              <a:buNone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en-GB" sz="2000" dirty="0"/>
              <a:t>•</a:t>
            </a:r>
            <a:r>
              <a:rPr lang="en-US" sz="2000" dirty="0"/>
              <a:t> Maximum yaw moment (</a:t>
            </a:r>
            <a:r>
              <a:rPr lang="en-US" sz="2000" dirty="0" err="1"/>
              <a:t>MmaxMz</a:t>
            </a:r>
            <a:r>
              <a:rPr lang="en-US" sz="2000" dirty="0"/>
              <a:t>) = 23,000 </a:t>
            </a:r>
            <a:r>
              <a:rPr lang="en-US" sz="2000" dirty="0" err="1"/>
              <a:t>kNm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Operational yaw moment (</a:t>
            </a:r>
            <a:r>
              <a:rPr lang="en-US" sz="2000" dirty="0" err="1"/>
              <a:t>Mz</a:t>
            </a:r>
            <a:r>
              <a:rPr lang="en-US" sz="2000" dirty="0"/>
              <a:t>) = 8,300 </a:t>
            </a:r>
            <a:r>
              <a:rPr lang="en-US" sz="2000" dirty="0" err="1"/>
              <a:t>kNm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Maximum tilting moment (</a:t>
            </a:r>
            <a:r>
              <a:rPr lang="en-US" sz="2000" dirty="0" err="1"/>
              <a:t>Myz</a:t>
            </a:r>
            <a:r>
              <a:rPr lang="en-US" sz="2000" dirty="0"/>
              <a:t>) = 25,000 </a:t>
            </a:r>
            <a:r>
              <a:rPr lang="en-US" sz="2000" dirty="0" err="1"/>
              <a:t>kNm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Radial load (</a:t>
            </a:r>
            <a:r>
              <a:rPr lang="en-US" sz="2000" dirty="0" err="1"/>
              <a:t>Fyz</a:t>
            </a:r>
            <a:r>
              <a:rPr lang="en-US" sz="2000" dirty="0"/>
              <a:t>) = 2,000 </a:t>
            </a:r>
            <a:r>
              <a:rPr lang="en-US" sz="2000" dirty="0" err="1"/>
              <a:t>kN</a:t>
            </a:r>
            <a:endParaRPr lang="en-US" sz="2000" dirty="0"/>
          </a:p>
          <a:p>
            <a:pPr marL="0" indent="0" algn="l">
              <a:lnSpc>
                <a:spcPct val="150000"/>
              </a:lnSpc>
              <a:buClrTx/>
              <a:buSzTx/>
              <a:buNone/>
            </a:pPr>
            <a:r>
              <a:rPr lang="en-US" sz="2000" dirty="0"/>
              <a:t>• Axial load (</a:t>
            </a:r>
            <a:r>
              <a:rPr lang="en-US" sz="2000" dirty="0" err="1"/>
              <a:t>Fx</a:t>
            </a:r>
            <a:r>
              <a:rPr lang="en-US" sz="2000" dirty="0"/>
              <a:t>) = 700 </a:t>
            </a:r>
            <a:r>
              <a:rPr lang="en-US" sz="2000" dirty="0" err="1"/>
              <a:t>kN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45915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08AB0-A567-335F-A7F5-5C6537A7A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7BD36F-AA4C-F848-BDE4-0ED021475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C60FCA-24F7-6863-0D1D-A34CA2B0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816DF1-4412-BFC1-70B8-576CF75A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DA8D622-8566-0AD6-C1DA-6CED1598FC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9447FE6-6D37-F1F4-D2BA-6B0194EF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Based on 714 T4F Drive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5A290-638A-72F7-FC0B-2142AA369EAC}"/>
              </a:ext>
            </a:extLst>
          </p:cNvPr>
          <p:cNvSpPr txBox="1"/>
          <p:nvPr/>
        </p:nvSpPr>
        <p:spPr>
          <a:xfrm>
            <a:off x="1125232" y="1642237"/>
            <a:ext cx="7363409" cy="3094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2000" dirty="0"/>
              <a:t> </a:t>
            </a:r>
            <a:r>
              <a:rPr lang="en-US" sz="2200" b="1" dirty="0"/>
              <a:t>Input Parameters</a:t>
            </a:r>
          </a:p>
          <a:p>
            <a:endParaRPr lang="en-US" altLang="en-GB" sz="2000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• </a:t>
            </a:r>
            <a:r>
              <a:rPr lang="en-US" sz="2000" dirty="0"/>
              <a:t>Drive torque (</a:t>
            </a:r>
            <a:r>
              <a:rPr lang="en-US" sz="2000" dirty="0" err="1"/>
              <a:t>Mdrive</a:t>
            </a:r>
            <a:r>
              <a:rPr lang="en-US" sz="2000" dirty="0"/>
              <a:t>) = 150 </a:t>
            </a:r>
            <a:r>
              <a:rPr lang="en-US" sz="2000" dirty="0" err="1"/>
              <a:t>kNm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• Pinion pitch circle diameter (</a:t>
            </a:r>
            <a:r>
              <a:rPr lang="en-US" sz="2000" dirty="0" err="1"/>
              <a:t>PCDpinion</a:t>
            </a:r>
            <a:r>
              <a:rPr lang="en-US" sz="2000" dirty="0"/>
              <a:t>) = 288 mm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Bearing pitch circle diameter (</a:t>
            </a:r>
            <a:r>
              <a:rPr lang="en-US" sz="2000" dirty="0" err="1"/>
              <a:t>PCDbearing</a:t>
            </a:r>
            <a:r>
              <a:rPr lang="en-US" sz="2000" dirty="0"/>
              <a:t>) = 4008 mm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External gear ratio (</a:t>
            </a:r>
            <a:r>
              <a:rPr lang="en-US" sz="2000" dirty="0" err="1"/>
              <a:t>iex</a:t>
            </a:r>
            <a:r>
              <a:rPr lang="en-US" sz="2000" dirty="0"/>
              <a:t>) = </a:t>
            </a:r>
            <a:r>
              <a:rPr lang="en-US" sz="2000" dirty="0" err="1"/>
              <a:t>PCDbearing</a:t>
            </a:r>
            <a:r>
              <a:rPr lang="en-US" sz="2000" dirty="0"/>
              <a:t> / </a:t>
            </a:r>
            <a:r>
              <a:rPr lang="en-US" sz="2000" dirty="0" err="1"/>
              <a:t>PCDpinion</a:t>
            </a:r>
            <a:r>
              <a:rPr lang="en-US" sz="2000" dirty="0"/>
              <a:t> = 13.9167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 Braking torque per caliper (</a:t>
            </a:r>
            <a:r>
              <a:rPr lang="en-US" sz="2000" dirty="0" err="1"/>
              <a:t>Mcaliper</a:t>
            </a:r>
            <a:r>
              <a:rPr lang="en-US" sz="2000" dirty="0"/>
              <a:t>) ≈ 726 </a:t>
            </a:r>
            <a:r>
              <a:rPr lang="en-US" sz="2000" dirty="0" err="1"/>
              <a:t>kNm</a:t>
            </a:r>
            <a:endParaRPr lang="en-US" altLang="en-GB" sz="2000" dirty="0"/>
          </a:p>
        </p:txBody>
      </p:sp>
    </p:spTree>
    <p:extLst>
      <p:ext uri="{BB962C8B-B14F-4D97-AF65-F5344CB8AC3E}">
        <p14:creationId xmlns:p14="http://schemas.microsoft.com/office/powerpoint/2010/main" val="271857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99BD-99B9-01B1-EBF0-0C5283A6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56B70D-F23E-7770-3FC1-05038B24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88127B-1E3C-3111-8CC1-8C02A0AF5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871517-B6EF-051C-B580-2D076711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3665299-5A03-417B-932C-70227E2C23D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6CFE0A-B0B1-5A35-EB2B-39679A167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Based on 714 T4F Drive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0F7C2-20A4-78F7-274E-0011B700336F}"/>
              </a:ext>
            </a:extLst>
          </p:cNvPr>
          <p:cNvSpPr txBox="1"/>
          <p:nvPr/>
        </p:nvSpPr>
        <p:spPr>
          <a:xfrm>
            <a:off x="981716" y="1452918"/>
            <a:ext cx="10228568" cy="494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Number of Yaw Drives for Operational Yaw Moment</a:t>
            </a:r>
          </a:p>
          <a:p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Each drive torque at bearing = </a:t>
            </a:r>
            <a:r>
              <a:rPr lang="en-US" sz="2000" dirty="0" err="1"/>
              <a:t>Mdrive</a:t>
            </a:r>
            <a:r>
              <a:rPr lang="en-US" sz="2000" dirty="0"/>
              <a:t> × </a:t>
            </a:r>
            <a:r>
              <a:rPr lang="en-US" sz="2000" dirty="0" err="1"/>
              <a:t>iex</a:t>
            </a:r>
            <a:r>
              <a:rPr lang="en-US" sz="2000" dirty="0"/>
              <a:t> = 150 × 13.9167 = 2087.5 </a:t>
            </a:r>
            <a:r>
              <a:rPr lang="en-US" sz="2000" dirty="0" err="1"/>
              <a:t>kNm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 = </a:t>
            </a:r>
            <a:r>
              <a:rPr lang="en-US" sz="2000" dirty="0" err="1"/>
              <a:t>M_op</a:t>
            </a:r>
            <a:r>
              <a:rPr lang="en-US" sz="2000" dirty="0"/>
              <a:t> / (</a:t>
            </a:r>
            <a:r>
              <a:rPr lang="en-US" sz="2000" dirty="0" err="1"/>
              <a:t>M_drive</a:t>
            </a:r>
            <a:r>
              <a:rPr lang="en-US" sz="2000" dirty="0"/>
              <a:t> × </a:t>
            </a:r>
            <a:r>
              <a:rPr lang="en-US" sz="2000" dirty="0" err="1"/>
              <a:t>i_ex</a:t>
            </a:r>
            <a:r>
              <a:rPr lang="en-US" sz="2000" dirty="0"/>
              <a:t>) = 8300 / 2087.5 = </a:t>
            </a:r>
            <a:r>
              <a:rPr lang="en-US" sz="2000" b="1" dirty="0"/>
              <a:t>3.98 ≈ 4 drives (theoretical minimum)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practice,</a:t>
            </a:r>
            <a:r>
              <a:rPr lang="en-US" sz="2000" b="1" dirty="0"/>
              <a:t> 6 or 7</a:t>
            </a:r>
            <a:r>
              <a:rPr lang="en-US" sz="2000" dirty="0"/>
              <a:t> drives are used for redundancy and better load sharing.</a:t>
            </a:r>
          </a:p>
          <a:p>
            <a:endParaRPr lang="en-US" sz="2000" dirty="0"/>
          </a:p>
          <a:p>
            <a:r>
              <a:rPr lang="en-US" sz="2200" b="1" dirty="0"/>
              <a:t>Motor Brake Yaw Moment</a:t>
            </a:r>
          </a:p>
          <a:p>
            <a:endParaRPr lang="en-US" sz="2200" b="1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Total motor brake yaw moment (</a:t>
            </a:r>
            <a:r>
              <a:rPr lang="en-US" altLang="en-GB" sz="2000" dirty="0" err="1"/>
              <a:t>M_motor_yaw</a:t>
            </a:r>
            <a:r>
              <a:rPr lang="en-US" altLang="en-GB" sz="2000" dirty="0"/>
              <a:t>) = n </a:t>
            </a:r>
            <a:r>
              <a:rPr lang="en-US" altLang="en-US" sz="2000" dirty="0"/>
              <a:t>×</a:t>
            </a:r>
            <a:r>
              <a:rPr lang="en-US" altLang="en-GB" sz="2000" dirty="0"/>
              <a:t> (</a:t>
            </a:r>
            <a:r>
              <a:rPr lang="en-US" altLang="en-GB" sz="2000" dirty="0" err="1"/>
              <a:t>M_drive</a:t>
            </a:r>
            <a:r>
              <a:rPr lang="en-US" altLang="en-GB" sz="2000" dirty="0"/>
              <a:t> </a:t>
            </a:r>
            <a:r>
              <a:rPr lang="en-US" altLang="en-US" sz="2000" dirty="0"/>
              <a:t>×</a:t>
            </a:r>
            <a:r>
              <a:rPr lang="en-US" altLang="en-GB" sz="2000" dirty="0"/>
              <a:t> </a:t>
            </a:r>
            <a:r>
              <a:rPr lang="en-US" altLang="en-GB" sz="2000" dirty="0" err="1"/>
              <a:t>i_ex</a:t>
            </a:r>
            <a:r>
              <a:rPr lang="en-US" altLang="en-GB" sz="20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en-GB" sz="2000" dirty="0"/>
              <a:t>• For 4 drives: 4 </a:t>
            </a:r>
            <a:r>
              <a:rPr lang="en-US" altLang="en-US" sz="2000" dirty="0"/>
              <a:t>×</a:t>
            </a:r>
            <a:r>
              <a:rPr lang="en-US" altLang="en-GB" sz="2000" dirty="0"/>
              <a:t> 2087.5 = 8,350 </a:t>
            </a:r>
            <a:r>
              <a:rPr lang="en-US" altLang="en-GB" sz="2000" dirty="0" err="1"/>
              <a:t>kNm</a:t>
            </a:r>
            <a:endParaRPr lang="en-US" altLang="en-GB" sz="2000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• For 6 drives: 6 </a:t>
            </a:r>
            <a:r>
              <a:rPr lang="en-US" altLang="en-US" sz="2000" dirty="0"/>
              <a:t>×</a:t>
            </a:r>
            <a:r>
              <a:rPr lang="en-US" altLang="en-GB" sz="2000" dirty="0"/>
              <a:t> 2087.5 = 12,525 </a:t>
            </a:r>
            <a:r>
              <a:rPr lang="en-US" altLang="en-GB" sz="2000" dirty="0" err="1"/>
              <a:t>kNm</a:t>
            </a:r>
            <a:endParaRPr lang="en-US" altLang="en-GB" sz="2000" dirty="0"/>
          </a:p>
          <a:p>
            <a:pPr>
              <a:lnSpc>
                <a:spcPct val="150000"/>
              </a:lnSpc>
            </a:pPr>
            <a:r>
              <a:rPr lang="en-US" altLang="en-GB" sz="2000" dirty="0"/>
              <a:t>• For 7 drives: 7 </a:t>
            </a:r>
            <a:r>
              <a:rPr lang="en-US" altLang="en-US" sz="2000" dirty="0"/>
              <a:t>×</a:t>
            </a:r>
            <a:r>
              <a:rPr lang="en-US" altLang="en-GB" sz="2000" dirty="0"/>
              <a:t> 2087.5 = 14,612.5 </a:t>
            </a:r>
            <a:r>
              <a:rPr lang="en-US" altLang="en-GB" sz="2000" dirty="0" err="1"/>
              <a:t>kNm</a:t>
            </a:r>
            <a:endParaRPr lang="en-US" altLang="en-GB" sz="2000" dirty="0"/>
          </a:p>
        </p:txBody>
      </p:sp>
    </p:spTree>
    <p:extLst>
      <p:ext uri="{BB962C8B-B14F-4D97-AF65-F5344CB8AC3E}">
        <p14:creationId xmlns:p14="http://schemas.microsoft.com/office/powerpoint/2010/main" val="3017105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143DB-F454-904C-5F82-B5DDE8E68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B13A72-8785-36D3-F326-116EBB692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29B8F8-0CF8-F6CA-2911-249C5F56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4CDB8-7602-F993-3399-EBC6CCA1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36AD0D2-387C-13CD-7707-4CAD21E53A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A0A402-E814-D426-7E8E-76EEFD35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System Calculation – B</a:t>
            </a:r>
            <a:r>
              <a:rPr lang="en-IN" altLang="en-US" sz="4000" b="1" dirty="0"/>
              <a:t>earing Selection Note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963134-F544-ADD2-FCFF-0E8862CB9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9" y="1545708"/>
            <a:ext cx="6327710" cy="3016962"/>
          </a:xfrm>
        </p:spPr>
        <p:txBody>
          <a:bodyPr>
            <a:normAutofit/>
          </a:bodyPr>
          <a:lstStyle/>
          <a:p>
            <a:pPr marL="0" algn="l">
              <a:buClrTx/>
              <a:buSzTx/>
              <a:buNone/>
            </a:pPr>
            <a:r>
              <a:rPr lang="en-US" sz="2200" b="1" dirty="0"/>
              <a:t> Hydraulic Brake Torque Requirement</a:t>
            </a:r>
          </a:p>
          <a:p>
            <a:pPr marL="0" algn="l">
              <a:buClrTx/>
              <a:buSzTx/>
              <a:buNone/>
            </a:pPr>
            <a:endParaRPr lang="en-US" altLang="en-GB" sz="2000" dirty="0"/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M_hydraulic = M_max - M_motor_yaw</a:t>
            </a:r>
          </a:p>
          <a:p>
            <a:pPr marL="0" algn="l">
              <a:buClrTx/>
              <a:buSzTx/>
              <a:buNone/>
            </a:pPr>
            <a:endParaRPr lang="en-US" altLang="en-GB" sz="2000" dirty="0"/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• 4 drives: 23,000 - 8,350 = 14,650 kNm</a:t>
            </a:r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• 6 drives: 23,000 - 12,525 = 10,475 kNm</a:t>
            </a:r>
          </a:p>
          <a:p>
            <a:pPr marL="0" algn="l">
              <a:buClrTx/>
              <a:buSzTx/>
              <a:buNone/>
            </a:pPr>
            <a:r>
              <a:rPr lang="en-US" altLang="en-GB" sz="2000" dirty="0"/>
              <a:t>• 7 drives: 23,000 - 14,612.5 = 8,387.5 </a:t>
            </a:r>
            <a:r>
              <a:rPr lang="en-US" altLang="en-GB" sz="2000" dirty="0" err="1"/>
              <a:t>kNm</a:t>
            </a:r>
            <a:endParaRPr lang="en-US" altLang="en-GB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694F8-594C-D778-1C86-46AEDED73345}"/>
              </a:ext>
            </a:extLst>
          </p:cNvPr>
          <p:cNvSpPr txBox="1"/>
          <p:nvPr/>
        </p:nvSpPr>
        <p:spPr>
          <a:xfrm>
            <a:off x="838199" y="4729508"/>
            <a:ext cx="10515601" cy="1432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sz="2000" b="1" dirty="0"/>
              <a:t> </a:t>
            </a:r>
            <a:r>
              <a:rPr lang="en-US" altLang="en-GB" sz="2000" dirty="0"/>
              <a:t>The upscaled </a:t>
            </a:r>
            <a:r>
              <a:rPr lang="en-US" altLang="en-GB" sz="2000" b="1" dirty="0"/>
              <a:t>ThyssenKrupp double-row four-point bearing</a:t>
            </a:r>
            <a:r>
              <a:rPr lang="en-US" altLang="en-GB" sz="2000" dirty="0"/>
              <a:t> can tolerate a tilting moment of 29,000 </a:t>
            </a:r>
            <a:r>
              <a:rPr lang="en-US" altLang="en-GB" sz="2000" dirty="0" err="1"/>
              <a:t>kNm</a:t>
            </a:r>
            <a:r>
              <a:rPr lang="en-US" altLang="en-GB" sz="2000" dirty="0"/>
              <a:t>, </a:t>
            </a:r>
            <a:r>
              <a:rPr lang="en-IN" altLang="en-US" sz="2000" dirty="0"/>
              <a:t> </a:t>
            </a:r>
            <a:r>
              <a:rPr lang="en-US" altLang="en-GB" sz="2000" dirty="0"/>
              <a:t>which exceeds the required 25,000 </a:t>
            </a:r>
            <a:r>
              <a:rPr lang="en-US" altLang="en-GB" sz="2000" dirty="0" err="1"/>
              <a:t>kNm</a:t>
            </a:r>
            <a:r>
              <a:rPr lang="en-US" altLang="en-GB" sz="2000" dirty="0"/>
              <a:t>. </a:t>
            </a:r>
          </a:p>
          <a:p>
            <a:pPr marL="0" algn="l">
              <a:lnSpc>
                <a:spcPct val="150000"/>
              </a:lnSpc>
              <a:buClrTx/>
              <a:buSzTx/>
              <a:buNone/>
            </a:pPr>
            <a:r>
              <a:rPr lang="en-US" altLang="en-GB" sz="2000" dirty="0"/>
              <a:t>Hence, it is suitable for use</a:t>
            </a:r>
          </a:p>
        </p:txBody>
      </p:sp>
    </p:spTree>
    <p:extLst>
      <p:ext uri="{BB962C8B-B14F-4D97-AF65-F5344CB8AC3E}">
        <p14:creationId xmlns:p14="http://schemas.microsoft.com/office/powerpoint/2010/main" val="740353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71E73-431B-337A-40D3-E44968F2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57CF9A-AF1E-DE4C-5542-AFD79E20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4D10B-EF4E-8992-F714-5452E953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8931" y="6564113"/>
            <a:ext cx="3114869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Bed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FAF555-36E5-6E79-9CE7-E34DD6DC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15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5D76317-4E32-A375-D1E7-F959EE6846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2A69D29-45CC-DAD9-DFEB-B167B8AFE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533" y="1671835"/>
            <a:ext cx="1060413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2" action="ppaction://hlinksldjump"/>
              </a:rPr>
              <a:t>[1].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Bonfiglioli (accessed 19 Oct 2025). Solutions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for Wind.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  <a:hlinkClick r:id="rId3"/>
              </a:rPr>
              <a:t>https://www.bonfiglioli.com/_default_upload_bucket/TR_CAT_WIND_STD_ENG_R05_0.pdf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4769B-9C93-869E-68EB-A306AC195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32" y="581510"/>
            <a:ext cx="10537267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References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47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05D8C-3E5B-E602-A935-521A15813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5C580E-2809-B049-3D67-5D7769A1B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04143C-9BB0-DF67-AD4B-795FC4CF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225975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Bed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10ED4E-7AD5-F9DB-3A70-EE05E34F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2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FCB104A-0713-9C47-0F5D-96E287DF59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6F67C-5EB1-0CA7-ADE3-F3774EDCB671}"/>
              </a:ext>
            </a:extLst>
          </p:cNvPr>
          <p:cNvSpPr txBox="1"/>
          <p:nvPr/>
        </p:nvSpPr>
        <p:spPr>
          <a:xfrm>
            <a:off x="1949570" y="1688851"/>
            <a:ext cx="55960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Yaw Bearing comparison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</a:rPr>
              <a:t>Yaw Drive specifications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</a:rPr>
              <a:t> Hand-made concept sketches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</a:rPr>
              <a:t>Yaw system Calculations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/>
                </a:solidFill>
              </a:rPr>
              <a:t>Yaw system Calculations – Bearing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IN" sz="2000" dirty="0">
                <a:solidFill>
                  <a:prstClr val="black"/>
                </a:solidFill>
              </a:rPr>
              <a:t>References</a:t>
            </a:r>
          </a:p>
          <a:p>
            <a:pPr>
              <a:defRPr/>
            </a:pPr>
            <a:endParaRPr lang="en-IN" sz="2000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000" dirty="0">
              <a:solidFill>
                <a:prstClr val="black"/>
              </a:solidFill>
              <a:latin typeface="Aptos" panose="02110004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sz="2000" dirty="0">
              <a:solidFill>
                <a:prstClr val="black"/>
              </a:solidFill>
              <a:latin typeface="Aptos" panose="02110004020202020204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D5F662-FC69-5BA9-74AF-843D9516E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Contents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7436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6EAAE-BA35-A8A2-25C5-DD12271A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B9983F-38B4-BEAB-5B92-A13758AC8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BBE329-24E5-1CA5-6F29-488AA9E79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3225975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Bed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976FAC-A587-5ADC-8AB6-2786487A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4AEB46C-8D4C-77DA-D4ED-E81CA97C6D3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70D2F-927D-50CB-38FF-21871E51E011}"/>
              </a:ext>
            </a:extLst>
          </p:cNvPr>
          <p:cNvSpPr txBox="1"/>
          <p:nvPr/>
        </p:nvSpPr>
        <p:spPr>
          <a:xfrm>
            <a:off x="586154" y="1115905"/>
            <a:ext cx="11360502" cy="45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1. Optimus Shakti 5.0 (Final Report – Machine Bed, Yaw System 2025)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Yaw bearing used:</a:t>
            </a:r>
            <a:b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Double-row four-point contact ball bearing from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ThyssenKrupp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(upscaled to 4000 mm outer diameter).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Reasons: 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H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igh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tilting-moment capacity (≈29 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MN·m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C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ompact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design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A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bility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to handle combined axial forces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0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mooth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rotation &amp; long service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FA82073-D53B-4D6B-A04A-11E1C6BC4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328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Yaw Bearing </a:t>
            </a:r>
            <a:endParaRPr lang="en-US" sz="4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047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8EEC-B589-6321-A79E-CB8F88254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C49EF7-09DF-03A6-8BF9-B41DB8090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EDAACE-52AF-503D-7C3F-7ED30E02A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50898" y="6564112"/>
            <a:ext cx="3236167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8528EF-3689-DAE2-7E4A-B1638DD3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4B5BC06-0622-E7B0-071C-2158743C72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C60AA31-782F-49C7-4800-0509FD0C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90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Aptos" panose="020B0004020202020204" pitchFamily="34" charset="0"/>
              </a:rPr>
              <a:t>Yaw Bearing </a:t>
            </a:r>
            <a:endParaRPr lang="en-US" sz="4000" dirty="0"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F0C294-9C64-BB8C-8BE2-54541D18B4E5}"/>
              </a:ext>
            </a:extLst>
          </p:cNvPr>
          <p:cNvSpPr txBox="1"/>
          <p:nvPr/>
        </p:nvSpPr>
        <p:spPr>
          <a:xfrm>
            <a:off x="586154" y="1115905"/>
            <a:ext cx="11360502" cy="4556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2. Optimus 92 LE (Report_Optimus92LE_Machinebed_Yawsystem Rev1 2019)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Yaw bearing used: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ThyssenKrupp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yaw bearing (design referenced and 90 % verified under DNV GL guidelines).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Reasons: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Certified company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Industry-standard bearing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Transferring high loads from nacelle to tower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Validated by manufacturer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Ensuring compliance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260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BF742-8461-90D7-8DED-DE76619A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EEEE72-239B-E5C0-DBFE-5F5765589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3B0C67-D989-E8D4-2D03-03BAB6B84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29112" y="6564113"/>
            <a:ext cx="3198845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5E9FB7-55A6-9385-A40D-66148F104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DFC6FD4-32B1-7250-0765-01A152E01D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9B9272-0F8A-1D63-C854-43F8682B0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327"/>
            <a:ext cx="10515600" cy="1161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Yaw Bearing Comparison</a:t>
            </a:r>
            <a:endParaRPr lang="en-US" sz="4000" dirty="0">
              <a:cs typeface="Times New Roman" panose="02020603050405020304" pitchFamily="18" charset="0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620598-B503-C2C4-8545-68C983B5C393}"/>
              </a:ext>
            </a:extLst>
          </p:cNvPr>
          <p:cNvSpPr txBox="1"/>
          <p:nvPr/>
        </p:nvSpPr>
        <p:spPr>
          <a:xfrm>
            <a:off x="10944808" y="6092341"/>
            <a:ext cx="68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prstClr val="black"/>
                </a:solidFill>
                <a:latin typeface="Aptos" panose="02110004020202020204"/>
                <a:hlinkClick r:id="rId2" action="ppaction://hlinksldjump"/>
              </a:rPr>
              <a:t>[</a:t>
            </a:r>
            <a:r>
              <a:rPr lang="en-US" dirty="0">
                <a:solidFill>
                  <a:prstClr val="black"/>
                </a:solidFill>
                <a:latin typeface="Aptos" panose="02110004020202020204"/>
                <a:hlinkClick r:id="rId2" action="ppaction://hlinksldjump"/>
              </a:rPr>
              <a:t> 1 ]</a:t>
            </a:r>
            <a:endParaRPr lang="en-US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A324180-6349-A608-08E2-EF0B4221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252596"/>
              </p:ext>
            </p:extLst>
          </p:nvPr>
        </p:nvGraphicFramePr>
        <p:xfrm>
          <a:off x="838200" y="1400082"/>
          <a:ext cx="10515600" cy="4690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287">
                  <a:extLst>
                    <a:ext uri="{9D8B030D-6E8A-4147-A177-3AD203B41FA5}">
                      <a16:colId xmlns:a16="http://schemas.microsoft.com/office/drawing/2014/main" val="26533281"/>
                    </a:ext>
                  </a:extLst>
                </a:gridCol>
                <a:gridCol w="1912775">
                  <a:extLst>
                    <a:ext uri="{9D8B030D-6E8A-4147-A177-3AD203B41FA5}">
                      <a16:colId xmlns:a16="http://schemas.microsoft.com/office/drawing/2014/main" val="283759708"/>
                    </a:ext>
                  </a:extLst>
                </a:gridCol>
                <a:gridCol w="3620278">
                  <a:extLst>
                    <a:ext uri="{9D8B030D-6E8A-4147-A177-3AD203B41FA5}">
                      <a16:colId xmlns:a16="http://schemas.microsoft.com/office/drawing/2014/main" val="1737567144"/>
                    </a:ext>
                  </a:extLst>
                </a:gridCol>
                <a:gridCol w="4057260">
                  <a:extLst>
                    <a:ext uri="{9D8B030D-6E8A-4147-A177-3AD203B41FA5}">
                      <a16:colId xmlns:a16="http://schemas.microsoft.com/office/drawing/2014/main" val="3081175248"/>
                    </a:ext>
                  </a:extLst>
                </a:gridCol>
              </a:tblGrid>
              <a:tr h="599409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Parameter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Shakti 5.0 (2025)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92 LE (2019)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638811641"/>
                  </a:ext>
                </a:extLst>
              </a:tr>
              <a:tr h="54326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Bearing Type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Double-row four-point contact ball bearing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Four-point contact ball bearing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349769252"/>
                  </a:ext>
                </a:extLst>
              </a:tr>
              <a:tr h="54326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Manufacturer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ThyssenKrupp (Series 09, upscaled)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ThyssenKrupp (Series 09, standard)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646518708"/>
                  </a:ext>
                </a:extLst>
              </a:tr>
              <a:tr h="54326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Outer Diameter (approx.)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4000 mm (upscaled from 3128 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~3100 mm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476488314"/>
                  </a:ext>
                </a:extLst>
              </a:tr>
              <a:tr h="41146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Gear Type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External gearing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External gearing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334394393"/>
                  </a:ext>
                </a:extLst>
              </a:tr>
              <a:tr h="9161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Main Function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Enables yaw rotation under heavy load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Transmits yaw and structural loads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318661964"/>
                  </a:ext>
                </a:extLst>
              </a:tr>
              <a:tr h="91615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Load Capacity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Tilting moment capacity (29,000 </a:t>
                      </a:r>
                      <a:r>
                        <a:rPr lang="en-US" sz="2000" u="none" strike="noStrike" dirty="0" err="1">
                          <a:effectLst/>
                        </a:rPr>
                        <a:t>kNm</a:t>
                      </a:r>
                      <a:r>
                        <a:rPr lang="en-US" sz="2000" u="none" strike="noStrike" dirty="0">
                          <a:effectLst/>
                        </a:rPr>
                        <a:t> (design limit 25,000 </a:t>
                      </a:r>
                      <a:r>
                        <a:rPr lang="en-US" sz="2000" u="none" strike="noStrike" dirty="0" err="1">
                          <a:effectLst/>
                        </a:rPr>
                        <a:t>kNm</a:t>
                      </a:r>
                      <a:r>
                        <a:rPr lang="en-US" sz="2000" u="none" strike="noStrike" dirty="0">
                          <a:effectLst/>
                        </a:rPr>
                        <a:t>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Designed per manufacturers load curves for 2 MW turbine loads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434811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89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F4FA3-AE17-3BC7-2E49-0927D981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4F2B18-622E-67E0-173B-4F21D85CD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BBE2FF1-69A8-0EB1-7690-FBE9B247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61649" y="6564113"/>
            <a:ext cx="3292151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1992B5-4118-5E08-3492-E2EEA1AA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4E0F303-7374-A32E-5460-EEAC9C6FE3A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8B44FC-81B1-4F73-EC8E-FB7238B1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012" y="364148"/>
            <a:ext cx="10515600" cy="116198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cs typeface="Times New Roman" panose="02020603050405020304" pitchFamily="18" charset="0"/>
              </a:rPr>
              <a:t>Yaw Bearing Comparison</a:t>
            </a:r>
            <a:endParaRPr lang="en-US" sz="4000" dirty="0">
              <a:cs typeface="Times New Roman" panose="02020603050405020304" pitchFamily="18" charset="0"/>
              <a:hlinkClick r:id="rId2" action="ppaction://hlinksldjump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D677D-55B3-5201-7608-6D40539A9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675635"/>
              </p:ext>
            </p:extLst>
          </p:nvPr>
        </p:nvGraphicFramePr>
        <p:xfrm>
          <a:off x="825012" y="1422946"/>
          <a:ext cx="10541976" cy="4795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192">
                  <a:extLst>
                    <a:ext uri="{9D8B030D-6E8A-4147-A177-3AD203B41FA5}">
                      <a16:colId xmlns:a16="http://schemas.microsoft.com/office/drawing/2014/main" val="64866033"/>
                    </a:ext>
                  </a:extLst>
                </a:gridCol>
                <a:gridCol w="2528596">
                  <a:extLst>
                    <a:ext uri="{9D8B030D-6E8A-4147-A177-3AD203B41FA5}">
                      <a16:colId xmlns:a16="http://schemas.microsoft.com/office/drawing/2014/main" val="351697337"/>
                    </a:ext>
                  </a:extLst>
                </a:gridCol>
                <a:gridCol w="3517641">
                  <a:extLst>
                    <a:ext uri="{9D8B030D-6E8A-4147-A177-3AD203B41FA5}">
                      <a16:colId xmlns:a16="http://schemas.microsoft.com/office/drawing/2014/main" val="2021065072"/>
                    </a:ext>
                  </a:extLst>
                </a:gridCol>
                <a:gridCol w="3734547">
                  <a:extLst>
                    <a:ext uri="{9D8B030D-6E8A-4147-A177-3AD203B41FA5}">
                      <a16:colId xmlns:a16="http://schemas.microsoft.com/office/drawing/2014/main" val="2954649699"/>
                    </a:ext>
                  </a:extLst>
                </a:gridCol>
              </a:tblGrid>
              <a:tr h="63633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Parameter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Shakti 5.0 (2025)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200" b="1" u="none" strike="noStrike" dirty="0">
                          <a:effectLst/>
                        </a:rPr>
                        <a:t>Optimus 92 LE (2019)</a:t>
                      </a:r>
                      <a:endParaRPr lang="en-IN" sz="2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718049158"/>
                  </a:ext>
                </a:extLst>
              </a:tr>
              <a:tr h="115211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Design Basis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Upscaled using section modulus method to meet higher 5 MW turbine loads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Used directly from ThyssenKrupp catalogue (suitable for 2 MW)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2112735643"/>
                  </a:ext>
                </a:extLst>
              </a:tr>
              <a:tr h="6544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Standards Followed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IEC 61400, DNVGL-ST-0361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IEC 61400-1, DNVGL-ST-0361, NREL DG03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631336180"/>
                  </a:ext>
                </a:extLst>
              </a:tr>
              <a:tr h="135001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Reason for Selection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High load-bearing capacity, compact design, supports combined loads efficiently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Proven reliability, certified industrial design, sufficient for lower power turbine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3744644474"/>
                  </a:ext>
                </a:extLst>
              </a:tr>
              <a:tr h="34863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Turbine Rating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5 MW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2 MW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4161632458"/>
                  </a:ext>
                </a:extLst>
              </a:tr>
              <a:tr h="65440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Yaw Bearing Verification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</a:rPr>
                        <a:t>Analytical upscaling &amp; structural validation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90% verified under DNV GL guidelines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12" marR="6312" marT="6312" marB="0" anchor="ctr"/>
                </a:tc>
                <a:extLst>
                  <a:ext uri="{0D108BD9-81ED-4DB2-BD59-A6C34878D82A}">
                    <a16:rowId xmlns:a16="http://schemas.microsoft.com/office/drawing/2014/main" val="13936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0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DD9D-FB76-7E43-357E-1CB910B3C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3EC3A6-60AA-67C3-B61C-879B63B7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C6653A-D875-14CF-3919-C9799265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38931" y="6564113"/>
            <a:ext cx="3114869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FD27E-8DE2-F10F-844D-0E902F6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035D831-DC96-5E52-D765-3E82C0582B6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F85694F-62E2-105B-6757-4A815E49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396" y="648163"/>
            <a:ext cx="9665208" cy="63894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Yaw Drive Specifications-Optimus Shakti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5C60D6-AF98-ACDB-BBF1-E419DB0D9005}"/>
              </a:ext>
            </a:extLst>
          </p:cNvPr>
          <p:cNvSpPr txBox="1"/>
          <p:nvPr/>
        </p:nvSpPr>
        <p:spPr>
          <a:xfrm>
            <a:off x="727013" y="1454805"/>
            <a:ext cx="784781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Optimus Shakti wind turbines utilized 716T4 Bonfiglioli Drives. A key design feature was the use of 7 yaw drives per turbine.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Specification</a:t>
            </a:r>
            <a:r>
              <a:rPr lang="en-US" sz="2200" b="1" dirty="0">
                <a:solidFill>
                  <a:prstClr val="black"/>
                </a:solidFill>
                <a:latin typeface="Aptos" panose="02110004020202020204"/>
              </a:rPr>
              <a:t>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Motor: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BE160 motor (11-15kW), controlled by a DGM Inverter.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Gear Type: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Planetary gear system for high torque and load capacity.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Torque: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Capable of delivering rated torque up to 150,000 Nm and peak torque up to 400,000 Nm.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Benefit of 7 Drives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Distributes the load and ensures highly accurate directional control.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[2]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6E840C-3CB5-DB2D-8BE0-4E618676C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61" y="1678406"/>
            <a:ext cx="2162366" cy="35011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DD71C0-69FD-1340-9B30-F043D3F6B705}"/>
              </a:ext>
            </a:extLst>
          </p:cNvPr>
          <p:cNvSpPr txBox="1"/>
          <p:nvPr/>
        </p:nvSpPr>
        <p:spPr>
          <a:xfrm>
            <a:off x="9524330" y="5210589"/>
            <a:ext cx="2667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Source: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Bonfiglioli 716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T4F + BE160 + DGM Inverter</a:t>
            </a:r>
          </a:p>
        </p:txBody>
      </p:sp>
    </p:spTree>
    <p:extLst>
      <p:ext uri="{BB962C8B-B14F-4D97-AF65-F5344CB8AC3E}">
        <p14:creationId xmlns:p14="http://schemas.microsoft.com/office/powerpoint/2010/main" val="281130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3C9-E75A-F3B7-94BB-910608B7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4C6EF6-5DB8-FF28-F1F0-22462EA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F12E17-7581-3388-7F4B-17C0FAD4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CBA986-152A-21A8-2BD6-E5534C64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8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F8D18A2-240C-B3DB-E1A7-40A39848AE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011B59-13E5-627B-5781-FE8BF817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 Yaw Drive System Suggestion- Optimus Syria Project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D857CA-FBED-9DBD-665A-C7820F4FC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132"/>
            <a:ext cx="785793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714 T4F Bonfiglioli Specifications</a:t>
            </a:r>
          </a:p>
          <a:p>
            <a:pPr marL="0" indent="0">
              <a:buNone/>
            </a:pPr>
            <a:endParaRPr lang="en-US" sz="2200" b="1" dirty="0"/>
          </a:p>
          <a:p>
            <a:pPr algn="just">
              <a:lnSpc>
                <a:spcPct val="100000"/>
              </a:lnSpc>
            </a:pPr>
            <a:r>
              <a:rPr lang="en-US" sz="2000" b="1" dirty="0"/>
              <a:t>Gear System: </a:t>
            </a:r>
            <a:r>
              <a:rPr lang="en-US" sz="2000" dirty="0"/>
              <a:t>Rugged planetary gear system for high durability and excellent load capacity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Torque Capacity:</a:t>
            </a:r>
            <a:r>
              <a:rPr lang="en-US" sz="2000" dirty="0"/>
              <a:t> High turning force, with the 714TW model delivering a rated torque of around 150,000 Nm.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Benefit of 6 Drives:</a:t>
            </a:r>
            <a:r>
              <a:rPr lang="en-US" sz="2000" dirty="0"/>
              <a:t> Distributes the operational stress, ensuring reliable performance and extending the service life of the system.</a:t>
            </a:r>
          </a:p>
          <a:p>
            <a:pPr algn="just">
              <a:lnSpc>
                <a:spcPct val="100000"/>
              </a:lnSpc>
            </a:pPr>
            <a:r>
              <a:rPr lang="en-US" sz="2000" b="1" dirty="0"/>
              <a:t>Purpose:</a:t>
            </a:r>
            <a:r>
              <a:rPr lang="en-US" sz="2000" dirty="0"/>
              <a:t> Rotate the nacelle and keep the blades aligned with the wind for maximum efficiency.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72B4BE7-8E50-E17D-89A0-CC1DAD981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1371172"/>
            <a:ext cx="1981200" cy="41156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D4B765-508B-2DE8-BB82-E4F2BD5E2081}"/>
              </a:ext>
            </a:extLst>
          </p:cNvPr>
          <p:cNvSpPr txBox="1"/>
          <p:nvPr/>
        </p:nvSpPr>
        <p:spPr>
          <a:xfrm>
            <a:off x="9194760" y="5502250"/>
            <a:ext cx="2697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Source: </a:t>
            </a:r>
            <a:r>
              <a:rPr kumimoji="0" lang="en-US" alt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Bonfiglioli </a:t>
            </a:r>
            <a:r>
              <a:rPr kumimoji="0" lang="en-IN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714 T4F + BN132 Series</a:t>
            </a:r>
          </a:p>
        </p:txBody>
      </p:sp>
    </p:spTree>
    <p:extLst>
      <p:ext uri="{BB962C8B-B14F-4D97-AF65-F5344CB8AC3E}">
        <p14:creationId xmlns:p14="http://schemas.microsoft.com/office/powerpoint/2010/main" val="812283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2975A-09DF-10B1-FA32-B1242D32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EA6286-2B49-E8E6-9EBB-F05CD24A0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BBCF-B62E-4FC4-921F-CE6F0D18BA09}" type="datetime1">
              <a:rPr lang="en-GB" smtClean="0"/>
              <a:t>27/10/2025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7E539A-DDD6-739E-388F-4FA3EF5C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01609" y="6564113"/>
            <a:ext cx="3152192" cy="365125"/>
          </a:xfrm>
        </p:spPr>
        <p:txBody>
          <a:bodyPr/>
          <a:lstStyle/>
          <a:p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System/ Optimus </a:t>
            </a:r>
            <a:r>
              <a:rPr lang="de-DE" dirty="0" err="1"/>
              <a:t>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E4E182-56AB-1A70-9D9D-673E77939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9</a:t>
            </a:fld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E992E81-C8EE-B0E7-61BA-856208AB54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Shrihari G Kadam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3E94DA-C2D9-81F7-EFF2-2E177CD40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5526"/>
            <a:ext cx="12430664" cy="853344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Hand-made Concept Sketches</a:t>
            </a:r>
            <a:endParaRPr lang="en-US" sz="4000" b="1" dirty="0">
              <a:cs typeface="Times New Roman" panose="02020603050405020304" pitchFamily="18" charset="0"/>
            </a:endParaRPr>
          </a:p>
        </p:txBody>
      </p:sp>
      <p:pic>
        <p:nvPicPr>
          <p:cNvPr id="7" name="Picture 6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BE6B709D-A95C-8FE9-2F36-D0A7EA6B3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80" y="2424004"/>
            <a:ext cx="4067797" cy="4022018"/>
          </a:xfrm>
          <a:prstGeom prst="rect">
            <a:avLst/>
          </a:prstGeom>
        </p:spPr>
      </p:pic>
      <p:pic>
        <p:nvPicPr>
          <p:cNvPr id="8" name="Picture 7" descr="A drawing of a circular object&#10;&#10;AI-generated content may be incorrect.">
            <a:extLst>
              <a:ext uri="{FF2B5EF4-FFF2-40B4-BE49-F238E27FC236}">
                <a16:creationId xmlns:a16="http://schemas.microsoft.com/office/drawing/2014/main" id="{20F7FEC0-0D98-6678-C6C2-E1BB8ADA4F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440" y="2434193"/>
            <a:ext cx="4288180" cy="4022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9C22D6-3686-6C22-6F46-C2D591A4CBC6}"/>
              </a:ext>
            </a:extLst>
          </p:cNvPr>
          <p:cNvSpPr txBox="1"/>
          <p:nvPr/>
        </p:nvSpPr>
        <p:spPr>
          <a:xfrm>
            <a:off x="866502" y="1734808"/>
            <a:ext cx="4875430" cy="55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Top view of the Casted machine Bed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DD852A-02A5-1B5E-B36E-55CE3E65A85D}"/>
              </a:ext>
            </a:extLst>
          </p:cNvPr>
          <p:cNvSpPr txBox="1"/>
          <p:nvPr/>
        </p:nvSpPr>
        <p:spPr>
          <a:xfrm>
            <a:off x="6324690" y="1743583"/>
            <a:ext cx="5418276" cy="551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Casted machine Bed with Brake Calipers </a:t>
            </a:r>
          </a:p>
        </p:txBody>
      </p:sp>
    </p:spTree>
    <p:extLst>
      <p:ext uri="{BB962C8B-B14F-4D97-AF65-F5344CB8AC3E}">
        <p14:creationId xmlns:p14="http://schemas.microsoft.com/office/powerpoint/2010/main" val="2249774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123</TotalTime>
  <Words>1222</Words>
  <Application>Microsoft Office PowerPoint</Application>
  <PresentationFormat>Widescreen</PresentationFormat>
  <Paragraphs>211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Aptos (Textkörper)</vt:lpstr>
      <vt:lpstr>Aptos Display</vt:lpstr>
      <vt:lpstr>Aptos Narrow</vt:lpstr>
      <vt:lpstr>Arial</vt:lpstr>
      <vt:lpstr>Calibri</vt:lpstr>
      <vt:lpstr>Calibri Light</vt:lpstr>
      <vt:lpstr>Times New Roman</vt:lpstr>
      <vt:lpstr>Office</vt:lpstr>
      <vt:lpstr>Benutzerdefiniertes Design</vt:lpstr>
      <vt:lpstr>Weekly report: Machine Bed &amp; Yaw System</vt:lpstr>
      <vt:lpstr>Contents</vt:lpstr>
      <vt:lpstr>Yaw Bearing </vt:lpstr>
      <vt:lpstr>Yaw Bearing </vt:lpstr>
      <vt:lpstr>Yaw Bearing Comparison</vt:lpstr>
      <vt:lpstr>Yaw Bearing Comparison</vt:lpstr>
      <vt:lpstr>Yaw Drive Specifications-Optimus Shakti</vt:lpstr>
      <vt:lpstr> Yaw Drive System Suggestion- Optimus Syria Project</vt:lpstr>
      <vt:lpstr>Hand-made Concept Sketches</vt:lpstr>
      <vt:lpstr>Hand-made Concept Sketches</vt:lpstr>
      <vt:lpstr>Yaw System Calculation – Based on 714 T4F Drive</vt:lpstr>
      <vt:lpstr>Yaw System Calculation – Based on 714 T4F Drive</vt:lpstr>
      <vt:lpstr>Yaw System Calculation – Based on 714 T4F Drive</vt:lpstr>
      <vt:lpstr>Yaw System Calculation – Bearing Selection Note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Shrihari Kadam</dc:creator>
  <cp:lastModifiedBy>Shoukat Abbas</cp:lastModifiedBy>
  <cp:revision>24</cp:revision>
  <dcterms:created xsi:type="dcterms:W3CDTF">2025-10-26T22:40:44Z</dcterms:created>
  <dcterms:modified xsi:type="dcterms:W3CDTF">2025-10-27T09:42:13Z</dcterms:modified>
</cp:coreProperties>
</file>