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handoutMasterIdLst>
    <p:handoutMasterId r:id="rId19"/>
  </p:handoutMasterIdLst>
  <p:sldIdLst>
    <p:sldId id="263" r:id="rId3"/>
    <p:sldId id="265" r:id="rId4"/>
    <p:sldId id="271" r:id="rId5"/>
    <p:sldId id="273" r:id="rId6"/>
    <p:sldId id="279" r:id="rId7"/>
    <p:sldId id="291" r:id="rId8"/>
    <p:sldId id="281" r:id="rId9"/>
    <p:sldId id="282" r:id="rId10"/>
    <p:sldId id="284" r:id="rId11"/>
    <p:sldId id="290" r:id="rId12"/>
    <p:sldId id="287" r:id="rId13"/>
    <p:sldId id="289" r:id="rId14"/>
    <p:sldId id="280" r:id="rId15"/>
    <p:sldId id="28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63"/>
          </p14:sldIdLst>
        </p14:section>
        <p14:section name="List of contents" id="{65043596-36B7-4360-BB5C-7A99EFAEC5C9}">
          <p14:sldIdLst>
            <p14:sldId id="265"/>
            <p14:sldId id="271"/>
            <p14:sldId id="273"/>
            <p14:sldId id="279"/>
            <p14:sldId id="291"/>
            <p14:sldId id="281"/>
            <p14:sldId id="282"/>
            <p14:sldId id="284"/>
            <p14:sldId id="290"/>
            <p14:sldId id="287"/>
            <p14:sldId id="289"/>
            <p14:sldId id="280"/>
            <p14:sldId id="283"/>
          </p14:sldIdLst>
        </p14:section>
        <p14:section name="bibliography" id="{2ECB0A3B-7D16-4F98-AD6A-5308DF7BF07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8BA"/>
    <a:srgbClr val="FFFF99"/>
    <a:srgbClr val="FFFFFF"/>
    <a:srgbClr val="8ECEFA"/>
    <a:srgbClr val="92C6E6"/>
    <a:srgbClr val="80D2F7"/>
    <a:srgbClr val="7ED1F7"/>
    <a:srgbClr val="A1DFFD"/>
    <a:srgbClr val="C0F5FF"/>
    <a:srgbClr val="3C9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D8C433-C475-4CAE-857E-235FA63F02E5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5EDC888-0AC6-4440-8BCB-CE203CA04D59}">
      <dgm:prSet phldrT="[Text]" phldr="0" custT="1"/>
      <dgm:spPr/>
      <dgm:t>
        <a:bodyPr/>
        <a:lstStyle/>
        <a:p>
          <a:r>
            <a:rPr lang="en-IN" sz="2200" dirty="0"/>
            <a:t>Material Selection</a:t>
          </a:r>
        </a:p>
      </dgm:t>
    </dgm:pt>
    <dgm:pt modelId="{05C3DC7F-E211-46A3-ABC8-DD0CC358F30A}" type="parTrans" cxnId="{F0F0E40F-DD78-4681-8592-4EBA75A618EC}">
      <dgm:prSet/>
      <dgm:spPr/>
      <dgm:t>
        <a:bodyPr/>
        <a:lstStyle/>
        <a:p>
          <a:endParaRPr lang="en-IN"/>
        </a:p>
      </dgm:t>
    </dgm:pt>
    <dgm:pt modelId="{9E7202D7-A6F8-4BB7-925A-F6A90BECD12E}" type="sibTrans" cxnId="{F0F0E40F-DD78-4681-8592-4EBA75A618EC}">
      <dgm:prSet/>
      <dgm:spPr/>
      <dgm:t>
        <a:bodyPr/>
        <a:lstStyle/>
        <a:p>
          <a:endParaRPr lang="en-IN"/>
        </a:p>
      </dgm:t>
    </dgm:pt>
    <dgm:pt modelId="{1EC7AFF7-044A-4B8E-B350-38C2955F513F}">
      <dgm:prSet phldrT="[Text]" phldr="0" custT="1"/>
      <dgm:spPr/>
      <dgm:t>
        <a:bodyPr/>
        <a:lstStyle/>
        <a:p>
          <a:pPr algn="ctr"/>
          <a:r>
            <a:rPr lang="en-IN" sz="2200" dirty="0"/>
            <a:t>Spar Cap &amp; Shear Web Thickness</a:t>
          </a:r>
        </a:p>
      </dgm:t>
    </dgm:pt>
    <dgm:pt modelId="{A617D354-1937-43B0-994E-6C318DB71808}" type="parTrans" cxnId="{884BD687-CF7E-401F-94FA-637F114C0EDC}">
      <dgm:prSet/>
      <dgm:spPr/>
      <dgm:t>
        <a:bodyPr/>
        <a:lstStyle/>
        <a:p>
          <a:endParaRPr lang="en-IN"/>
        </a:p>
      </dgm:t>
    </dgm:pt>
    <dgm:pt modelId="{C6E2288E-5E22-4E9F-BF1D-6DCB61A2E552}" type="sibTrans" cxnId="{884BD687-CF7E-401F-94FA-637F114C0EDC}">
      <dgm:prSet/>
      <dgm:spPr/>
      <dgm:t>
        <a:bodyPr/>
        <a:lstStyle/>
        <a:p>
          <a:endParaRPr lang="en-IN"/>
        </a:p>
      </dgm:t>
    </dgm:pt>
    <dgm:pt modelId="{16D901E8-5821-499B-983C-72D01CA26945}">
      <dgm:prSet phldrT="[Text]" phldr="0" custT="1"/>
      <dgm:spPr/>
      <dgm:t>
        <a:bodyPr/>
        <a:lstStyle/>
        <a:p>
          <a:r>
            <a:rPr lang="en-IN" sz="2200" dirty="0"/>
            <a:t>Develop Blade Model in NuMAD</a:t>
          </a:r>
        </a:p>
      </dgm:t>
    </dgm:pt>
    <dgm:pt modelId="{1454D822-2F5A-4873-A4BB-547B11BA68BC}" type="parTrans" cxnId="{82C81FE9-39D9-4090-A6AC-6A4BE941E2FA}">
      <dgm:prSet/>
      <dgm:spPr/>
      <dgm:t>
        <a:bodyPr/>
        <a:lstStyle/>
        <a:p>
          <a:endParaRPr lang="en-IN"/>
        </a:p>
      </dgm:t>
    </dgm:pt>
    <dgm:pt modelId="{DB965494-3459-43C6-8BCA-8CDFF9DFF345}" type="sibTrans" cxnId="{82C81FE9-39D9-4090-A6AC-6A4BE941E2FA}">
      <dgm:prSet/>
      <dgm:spPr/>
      <dgm:t>
        <a:bodyPr/>
        <a:lstStyle/>
        <a:p>
          <a:endParaRPr lang="en-IN"/>
        </a:p>
      </dgm:t>
    </dgm:pt>
    <dgm:pt modelId="{579A2979-9CDE-47A7-8B59-0F564B7A06B5}">
      <dgm:prSet phldrT="[Text]" phldr="0" custT="1"/>
      <dgm:spPr/>
      <dgm:t>
        <a:bodyPr/>
        <a:lstStyle/>
        <a:p>
          <a:r>
            <a:rPr lang="en-IN" sz="2200" dirty="0"/>
            <a:t>Analysis with </a:t>
          </a:r>
          <a:r>
            <a:rPr lang="en-IN" sz="2200" dirty="0" err="1"/>
            <a:t>Precomp</a:t>
          </a:r>
          <a:endParaRPr lang="en-IN" sz="2200" dirty="0"/>
        </a:p>
      </dgm:t>
    </dgm:pt>
    <dgm:pt modelId="{6877F7AE-3C9F-4F27-B645-AD016ED628E9}" type="parTrans" cxnId="{842A9F3B-3881-452E-874B-6E547AA0BEF0}">
      <dgm:prSet/>
      <dgm:spPr/>
      <dgm:t>
        <a:bodyPr/>
        <a:lstStyle/>
        <a:p>
          <a:endParaRPr lang="en-IN"/>
        </a:p>
      </dgm:t>
    </dgm:pt>
    <dgm:pt modelId="{52CA155E-3888-421A-A1D7-B45330EEA4CF}" type="sibTrans" cxnId="{842A9F3B-3881-452E-874B-6E547AA0BEF0}">
      <dgm:prSet/>
      <dgm:spPr/>
      <dgm:t>
        <a:bodyPr/>
        <a:lstStyle/>
        <a:p>
          <a:endParaRPr lang="en-IN"/>
        </a:p>
      </dgm:t>
    </dgm:pt>
    <dgm:pt modelId="{74AAE3EF-E540-4851-92E1-99128A786899}">
      <dgm:prSet phldrT="[Text]" phldr="0" custT="1"/>
      <dgm:spPr/>
      <dgm:t>
        <a:bodyPr/>
        <a:lstStyle/>
        <a:p>
          <a:pPr algn="ctr"/>
          <a:r>
            <a:rPr lang="en-IN" sz="2200" dirty="0"/>
            <a:t>Iterate and refine the design</a:t>
          </a:r>
        </a:p>
      </dgm:t>
    </dgm:pt>
    <dgm:pt modelId="{80A6C48A-5CA0-48EA-9902-D0C919ABE115}" type="parTrans" cxnId="{907F8907-258E-401A-8B40-CEA5FAC0F1D7}">
      <dgm:prSet/>
      <dgm:spPr/>
      <dgm:t>
        <a:bodyPr/>
        <a:lstStyle/>
        <a:p>
          <a:endParaRPr lang="en-IN"/>
        </a:p>
      </dgm:t>
    </dgm:pt>
    <dgm:pt modelId="{0B725438-B610-48DF-A6B0-0AB5357C58FC}" type="sibTrans" cxnId="{907F8907-258E-401A-8B40-CEA5FAC0F1D7}">
      <dgm:prSet/>
      <dgm:spPr/>
      <dgm:t>
        <a:bodyPr/>
        <a:lstStyle/>
        <a:p>
          <a:endParaRPr lang="en-IN"/>
        </a:p>
      </dgm:t>
    </dgm:pt>
    <dgm:pt modelId="{41FF7046-D613-4BC0-9473-F6143AE9776B}" type="pres">
      <dgm:prSet presAssocID="{12D8C433-C475-4CAE-857E-235FA63F02E5}" presName="cycle" presStyleCnt="0">
        <dgm:presLayoutVars>
          <dgm:dir/>
          <dgm:resizeHandles val="exact"/>
        </dgm:presLayoutVars>
      </dgm:prSet>
      <dgm:spPr/>
    </dgm:pt>
    <dgm:pt modelId="{00AAE12E-C923-4A3F-AEB2-37B45A1D520A}" type="pres">
      <dgm:prSet presAssocID="{95EDC888-0AC6-4440-8BCB-CE203CA04D59}" presName="dummy" presStyleCnt="0"/>
      <dgm:spPr/>
    </dgm:pt>
    <dgm:pt modelId="{83D6056C-7599-43BC-9C77-89AEB34730A1}" type="pres">
      <dgm:prSet presAssocID="{95EDC888-0AC6-4440-8BCB-CE203CA04D59}" presName="node" presStyleLbl="revTx" presStyleIdx="0" presStyleCnt="5">
        <dgm:presLayoutVars>
          <dgm:bulletEnabled val="1"/>
        </dgm:presLayoutVars>
      </dgm:prSet>
      <dgm:spPr/>
    </dgm:pt>
    <dgm:pt modelId="{2AD242C6-6964-4581-AE15-6A839E8239EB}" type="pres">
      <dgm:prSet presAssocID="{9E7202D7-A6F8-4BB7-925A-F6A90BECD12E}" presName="sibTrans" presStyleLbl="node1" presStyleIdx="0" presStyleCnt="5"/>
      <dgm:spPr/>
    </dgm:pt>
    <dgm:pt modelId="{7DB94917-508B-4FE4-84F4-CBC08FFF2D06}" type="pres">
      <dgm:prSet presAssocID="{1EC7AFF7-044A-4B8E-B350-38C2955F513F}" presName="dummy" presStyleCnt="0"/>
      <dgm:spPr/>
    </dgm:pt>
    <dgm:pt modelId="{E97C15F2-C18C-47C8-835E-A6FADC7FA2EA}" type="pres">
      <dgm:prSet presAssocID="{1EC7AFF7-044A-4B8E-B350-38C2955F513F}" presName="node" presStyleLbl="revTx" presStyleIdx="1" presStyleCnt="5">
        <dgm:presLayoutVars>
          <dgm:bulletEnabled val="1"/>
        </dgm:presLayoutVars>
      </dgm:prSet>
      <dgm:spPr/>
    </dgm:pt>
    <dgm:pt modelId="{1AFB9D6C-7D47-460E-BDFC-4418A541A1B5}" type="pres">
      <dgm:prSet presAssocID="{C6E2288E-5E22-4E9F-BF1D-6DCB61A2E552}" presName="sibTrans" presStyleLbl="node1" presStyleIdx="1" presStyleCnt="5"/>
      <dgm:spPr/>
    </dgm:pt>
    <dgm:pt modelId="{852ACD22-DF07-499B-9725-61A8628E3483}" type="pres">
      <dgm:prSet presAssocID="{16D901E8-5821-499B-983C-72D01CA26945}" presName="dummy" presStyleCnt="0"/>
      <dgm:spPr/>
    </dgm:pt>
    <dgm:pt modelId="{DC24DCBE-1143-4790-85BE-1B7E16E0D405}" type="pres">
      <dgm:prSet presAssocID="{16D901E8-5821-499B-983C-72D01CA26945}" presName="node" presStyleLbl="revTx" presStyleIdx="2" presStyleCnt="5">
        <dgm:presLayoutVars>
          <dgm:bulletEnabled val="1"/>
        </dgm:presLayoutVars>
      </dgm:prSet>
      <dgm:spPr/>
    </dgm:pt>
    <dgm:pt modelId="{9F97DBFB-599F-4A7E-8AA3-3C309AB8AAA4}" type="pres">
      <dgm:prSet presAssocID="{DB965494-3459-43C6-8BCA-8CDFF9DFF345}" presName="sibTrans" presStyleLbl="node1" presStyleIdx="2" presStyleCnt="5"/>
      <dgm:spPr/>
    </dgm:pt>
    <dgm:pt modelId="{4A40E4B9-6B00-41DD-92B1-5A14DA6CD39C}" type="pres">
      <dgm:prSet presAssocID="{579A2979-9CDE-47A7-8B59-0F564B7A06B5}" presName="dummy" presStyleCnt="0"/>
      <dgm:spPr/>
    </dgm:pt>
    <dgm:pt modelId="{1F60DC91-6B2B-449D-857C-E3A9ED3D8E27}" type="pres">
      <dgm:prSet presAssocID="{579A2979-9CDE-47A7-8B59-0F564B7A06B5}" presName="node" presStyleLbl="revTx" presStyleIdx="3" presStyleCnt="5">
        <dgm:presLayoutVars>
          <dgm:bulletEnabled val="1"/>
        </dgm:presLayoutVars>
      </dgm:prSet>
      <dgm:spPr/>
    </dgm:pt>
    <dgm:pt modelId="{516F6495-2FC6-4AAF-913C-103933B960CB}" type="pres">
      <dgm:prSet presAssocID="{52CA155E-3888-421A-A1D7-B45330EEA4CF}" presName="sibTrans" presStyleLbl="node1" presStyleIdx="3" presStyleCnt="5"/>
      <dgm:spPr/>
    </dgm:pt>
    <dgm:pt modelId="{E612AE7C-C525-4F8C-A696-13ACF16DBD1F}" type="pres">
      <dgm:prSet presAssocID="{74AAE3EF-E540-4851-92E1-99128A786899}" presName="dummy" presStyleCnt="0"/>
      <dgm:spPr/>
    </dgm:pt>
    <dgm:pt modelId="{3E92B128-F4C3-4CD7-A872-691C00A20922}" type="pres">
      <dgm:prSet presAssocID="{74AAE3EF-E540-4851-92E1-99128A786899}" presName="node" presStyleLbl="revTx" presStyleIdx="4" presStyleCnt="5">
        <dgm:presLayoutVars>
          <dgm:bulletEnabled val="1"/>
        </dgm:presLayoutVars>
      </dgm:prSet>
      <dgm:spPr/>
    </dgm:pt>
    <dgm:pt modelId="{85136A0B-269C-46F3-AA6A-8558614214FC}" type="pres">
      <dgm:prSet presAssocID="{0B725438-B610-48DF-A6B0-0AB5357C58FC}" presName="sibTrans" presStyleLbl="node1" presStyleIdx="4" presStyleCnt="5"/>
      <dgm:spPr/>
    </dgm:pt>
  </dgm:ptLst>
  <dgm:cxnLst>
    <dgm:cxn modelId="{907F8907-258E-401A-8B40-CEA5FAC0F1D7}" srcId="{12D8C433-C475-4CAE-857E-235FA63F02E5}" destId="{74AAE3EF-E540-4851-92E1-99128A786899}" srcOrd="4" destOrd="0" parTransId="{80A6C48A-5CA0-48EA-9902-D0C919ABE115}" sibTransId="{0B725438-B610-48DF-A6B0-0AB5357C58FC}"/>
    <dgm:cxn modelId="{F0F0E40F-DD78-4681-8592-4EBA75A618EC}" srcId="{12D8C433-C475-4CAE-857E-235FA63F02E5}" destId="{95EDC888-0AC6-4440-8BCB-CE203CA04D59}" srcOrd="0" destOrd="0" parTransId="{05C3DC7F-E211-46A3-ABC8-DD0CC358F30A}" sibTransId="{9E7202D7-A6F8-4BB7-925A-F6A90BECD12E}"/>
    <dgm:cxn modelId="{93471F14-B4C2-4139-AA0E-7F68DDDF8046}" type="presOf" srcId="{52CA155E-3888-421A-A1D7-B45330EEA4CF}" destId="{516F6495-2FC6-4AAF-913C-103933B960CB}" srcOrd="0" destOrd="0" presId="urn:microsoft.com/office/officeart/2005/8/layout/cycle1"/>
    <dgm:cxn modelId="{F0738B1F-C007-435C-AE3A-1E50E05EF206}" type="presOf" srcId="{9E7202D7-A6F8-4BB7-925A-F6A90BECD12E}" destId="{2AD242C6-6964-4581-AE15-6A839E8239EB}" srcOrd="0" destOrd="0" presId="urn:microsoft.com/office/officeart/2005/8/layout/cycle1"/>
    <dgm:cxn modelId="{9FEC7626-EBD0-4361-84B4-21F5327863FF}" type="presOf" srcId="{12D8C433-C475-4CAE-857E-235FA63F02E5}" destId="{41FF7046-D613-4BC0-9473-F6143AE9776B}" srcOrd="0" destOrd="0" presId="urn:microsoft.com/office/officeart/2005/8/layout/cycle1"/>
    <dgm:cxn modelId="{DCA83236-4FE0-44BD-8110-349637773A77}" type="presOf" srcId="{DB965494-3459-43C6-8BCA-8CDFF9DFF345}" destId="{9F97DBFB-599F-4A7E-8AA3-3C309AB8AAA4}" srcOrd="0" destOrd="0" presId="urn:microsoft.com/office/officeart/2005/8/layout/cycle1"/>
    <dgm:cxn modelId="{842A9F3B-3881-452E-874B-6E547AA0BEF0}" srcId="{12D8C433-C475-4CAE-857E-235FA63F02E5}" destId="{579A2979-9CDE-47A7-8B59-0F564B7A06B5}" srcOrd="3" destOrd="0" parTransId="{6877F7AE-3C9F-4F27-B645-AD016ED628E9}" sibTransId="{52CA155E-3888-421A-A1D7-B45330EEA4CF}"/>
    <dgm:cxn modelId="{CC9C7662-FFBB-4725-909A-75CD74C5BD31}" type="presOf" srcId="{74AAE3EF-E540-4851-92E1-99128A786899}" destId="{3E92B128-F4C3-4CD7-A872-691C00A20922}" srcOrd="0" destOrd="0" presId="urn:microsoft.com/office/officeart/2005/8/layout/cycle1"/>
    <dgm:cxn modelId="{D3D51A6A-6B32-44D2-9514-EBE3A4C06993}" type="presOf" srcId="{0B725438-B610-48DF-A6B0-0AB5357C58FC}" destId="{85136A0B-269C-46F3-AA6A-8558614214FC}" srcOrd="0" destOrd="0" presId="urn:microsoft.com/office/officeart/2005/8/layout/cycle1"/>
    <dgm:cxn modelId="{884BD687-CF7E-401F-94FA-637F114C0EDC}" srcId="{12D8C433-C475-4CAE-857E-235FA63F02E5}" destId="{1EC7AFF7-044A-4B8E-B350-38C2955F513F}" srcOrd="1" destOrd="0" parTransId="{A617D354-1937-43B0-994E-6C318DB71808}" sibTransId="{C6E2288E-5E22-4E9F-BF1D-6DCB61A2E552}"/>
    <dgm:cxn modelId="{C843099C-3FCB-4B5B-9CE5-A45266F2F9F4}" type="presOf" srcId="{C6E2288E-5E22-4E9F-BF1D-6DCB61A2E552}" destId="{1AFB9D6C-7D47-460E-BDFC-4418A541A1B5}" srcOrd="0" destOrd="0" presId="urn:microsoft.com/office/officeart/2005/8/layout/cycle1"/>
    <dgm:cxn modelId="{5B2AE29E-07AD-45F8-B094-583FE451B736}" type="presOf" srcId="{16D901E8-5821-499B-983C-72D01CA26945}" destId="{DC24DCBE-1143-4790-85BE-1B7E16E0D405}" srcOrd="0" destOrd="0" presId="urn:microsoft.com/office/officeart/2005/8/layout/cycle1"/>
    <dgm:cxn modelId="{E1ED94BD-4978-47D0-A65D-34A37A65F97E}" type="presOf" srcId="{1EC7AFF7-044A-4B8E-B350-38C2955F513F}" destId="{E97C15F2-C18C-47C8-835E-A6FADC7FA2EA}" srcOrd="0" destOrd="0" presId="urn:microsoft.com/office/officeart/2005/8/layout/cycle1"/>
    <dgm:cxn modelId="{0D0DD9DD-1255-4EBC-AA4C-A3392109C5CC}" type="presOf" srcId="{579A2979-9CDE-47A7-8B59-0F564B7A06B5}" destId="{1F60DC91-6B2B-449D-857C-E3A9ED3D8E27}" srcOrd="0" destOrd="0" presId="urn:microsoft.com/office/officeart/2005/8/layout/cycle1"/>
    <dgm:cxn modelId="{82C81FE9-39D9-4090-A6AC-6A4BE941E2FA}" srcId="{12D8C433-C475-4CAE-857E-235FA63F02E5}" destId="{16D901E8-5821-499B-983C-72D01CA26945}" srcOrd="2" destOrd="0" parTransId="{1454D822-2F5A-4873-A4BB-547B11BA68BC}" sibTransId="{DB965494-3459-43C6-8BCA-8CDFF9DFF345}"/>
    <dgm:cxn modelId="{C0B79AF9-B0D7-43B2-86A7-1B09B3B66D91}" type="presOf" srcId="{95EDC888-0AC6-4440-8BCB-CE203CA04D59}" destId="{83D6056C-7599-43BC-9C77-89AEB34730A1}" srcOrd="0" destOrd="0" presId="urn:microsoft.com/office/officeart/2005/8/layout/cycle1"/>
    <dgm:cxn modelId="{2050E62E-6A2C-4FCD-8902-861A27F767B7}" type="presParOf" srcId="{41FF7046-D613-4BC0-9473-F6143AE9776B}" destId="{00AAE12E-C923-4A3F-AEB2-37B45A1D520A}" srcOrd="0" destOrd="0" presId="urn:microsoft.com/office/officeart/2005/8/layout/cycle1"/>
    <dgm:cxn modelId="{B6B07990-4A08-4A55-8753-BC62B8886FB7}" type="presParOf" srcId="{41FF7046-D613-4BC0-9473-F6143AE9776B}" destId="{83D6056C-7599-43BC-9C77-89AEB34730A1}" srcOrd="1" destOrd="0" presId="urn:microsoft.com/office/officeart/2005/8/layout/cycle1"/>
    <dgm:cxn modelId="{EE6FEAF4-A07D-45D5-8341-CCD4914E0C13}" type="presParOf" srcId="{41FF7046-D613-4BC0-9473-F6143AE9776B}" destId="{2AD242C6-6964-4581-AE15-6A839E8239EB}" srcOrd="2" destOrd="0" presId="urn:microsoft.com/office/officeart/2005/8/layout/cycle1"/>
    <dgm:cxn modelId="{F53E59E1-5DA7-4AD9-8853-CBCDCBC79723}" type="presParOf" srcId="{41FF7046-D613-4BC0-9473-F6143AE9776B}" destId="{7DB94917-508B-4FE4-84F4-CBC08FFF2D06}" srcOrd="3" destOrd="0" presId="urn:microsoft.com/office/officeart/2005/8/layout/cycle1"/>
    <dgm:cxn modelId="{0FF60897-C3A5-41A5-9C86-5F868B1A9EED}" type="presParOf" srcId="{41FF7046-D613-4BC0-9473-F6143AE9776B}" destId="{E97C15F2-C18C-47C8-835E-A6FADC7FA2EA}" srcOrd="4" destOrd="0" presId="urn:microsoft.com/office/officeart/2005/8/layout/cycle1"/>
    <dgm:cxn modelId="{B70AF61B-D47D-4BE3-82FA-46B09E68E110}" type="presParOf" srcId="{41FF7046-D613-4BC0-9473-F6143AE9776B}" destId="{1AFB9D6C-7D47-460E-BDFC-4418A541A1B5}" srcOrd="5" destOrd="0" presId="urn:microsoft.com/office/officeart/2005/8/layout/cycle1"/>
    <dgm:cxn modelId="{BE009FDA-0727-49D6-AC0A-0C484CA1B452}" type="presParOf" srcId="{41FF7046-D613-4BC0-9473-F6143AE9776B}" destId="{852ACD22-DF07-499B-9725-61A8628E3483}" srcOrd="6" destOrd="0" presId="urn:microsoft.com/office/officeart/2005/8/layout/cycle1"/>
    <dgm:cxn modelId="{FB6A092D-EFE1-44C3-833A-A6F7B5C019FC}" type="presParOf" srcId="{41FF7046-D613-4BC0-9473-F6143AE9776B}" destId="{DC24DCBE-1143-4790-85BE-1B7E16E0D405}" srcOrd="7" destOrd="0" presId="urn:microsoft.com/office/officeart/2005/8/layout/cycle1"/>
    <dgm:cxn modelId="{918CA22B-8CAA-4E98-ACB2-A98268F28324}" type="presParOf" srcId="{41FF7046-D613-4BC0-9473-F6143AE9776B}" destId="{9F97DBFB-599F-4A7E-8AA3-3C309AB8AAA4}" srcOrd="8" destOrd="0" presId="urn:microsoft.com/office/officeart/2005/8/layout/cycle1"/>
    <dgm:cxn modelId="{26AA8C3C-FDC1-45DF-8D9D-C9139264D409}" type="presParOf" srcId="{41FF7046-D613-4BC0-9473-F6143AE9776B}" destId="{4A40E4B9-6B00-41DD-92B1-5A14DA6CD39C}" srcOrd="9" destOrd="0" presId="urn:microsoft.com/office/officeart/2005/8/layout/cycle1"/>
    <dgm:cxn modelId="{E0A6A5E8-865C-423C-AF5B-705C0F262AA5}" type="presParOf" srcId="{41FF7046-D613-4BC0-9473-F6143AE9776B}" destId="{1F60DC91-6B2B-449D-857C-E3A9ED3D8E27}" srcOrd="10" destOrd="0" presId="urn:microsoft.com/office/officeart/2005/8/layout/cycle1"/>
    <dgm:cxn modelId="{067A8251-3DFB-48D5-A2DD-94662E8483A8}" type="presParOf" srcId="{41FF7046-D613-4BC0-9473-F6143AE9776B}" destId="{516F6495-2FC6-4AAF-913C-103933B960CB}" srcOrd="11" destOrd="0" presId="urn:microsoft.com/office/officeart/2005/8/layout/cycle1"/>
    <dgm:cxn modelId="{0F41FB51-A1A4-4922-8EBC-5C283DB68F8E}" type="presParOf" srcId="{41FF7046-D613-4BC0-9473-F6143AE9776B}" destId="{E612AE7C-C525-4F8C-A696-13ACF16DBD1F}" srcOrd="12" destOrd="0" presId="urn:microsoft.com/office/officeart/2005/8/layout/cycle1"/>
    <dgm:cxn modelId="{3EE67BD1-A9EE-42AB-9F2B-F6EC30DB863D}" type="presParOf" srcId="{41FF7046-D613-4BC0-9473-F6143AE9776B}" destId="{3E92B128-F4C3-4CD7-A872-691C00A20922}" srcOrd="13" destOrd="0" presId="urn:microsoft.com/office/officeart/2005/8/layout/cycle1"/>
    <dgm:cxn modelId="{5B0516B6-8994-40E2-A798-B791EAD0BA67}" type="presParOf" srcId="{41FF7046-D613-4BC0-9473-F6143AE9776B}" destId="{85136A0B-269C-46F3-AA6A-8558614214F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6056C-7599-43BC-9C77-89AEB34730A1}">
      <dsp:nvSpPr>
        <dsp:cNvPr id="0" name=""/>
        <dsp:cNvSpPr/>
      </dsp:nvSpPr>
      <dsp:spPr>
        <a:xfrm>
          <a:off x="4897728" y="37763"/>
          <a:ext cx="1282271" cy="1282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Material Selection</a:t>
          </a:r>
        </a:p>
      </dsp:txBody>
      <dsp:txXfrm>
        <a:off x="4897728" y="37763"/>
        <a:ext cx="1282271" cy="1282271"/>
      </dsp:txXfrm>
    </dsp:sp>
    <dsp:sp modelId="{2AD242C6-6964-4581-AE15-6A839E8239EB}">
      <dsp:nvSpPr>
        <dsp:cNvPr id="0" name=""/>
        <dsp:cNvSpPr/>
      </dsp:nvSpPr>
      <dsp:spPr>
        <a:xfrm>
          <a:off x="1878218" y="289"/>
          <a:ext cx="4811563" cy="4811563"/>
        </a:xfrm>
        <a:prstGeom prst="circularArrow">
          <a:avLst>
            <a:gd name="adj1" fmla="val 5197"/>
            <a:gd name="adj2" fmla="val 335662"/>
            <a:gd name="adj3" fmla="val 21294266"/>
            <a:gd name="adj4" fmla="val 19765342"/>
            <a:gd name="adj5" fmla="val 606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C15F2-C18C-47C8-835E-A6FADC7FA2EA}">
      <dsp:nvSpPr>
        <dsp:cNvPr id="0" name=""/>
        <dsp:cNvSpPr/>
      </dsp:nvSpPr>
      <dsp:spPr>
        <a:xfrm>
          <a:off x="5673276" y="2424655"/>
          <a:ext cx="1282271" cy="1282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Spar Cap &amp; Shear Web Thickness</a:t>
          </a:r>
        </a:p>
      </dsp:txBody>
      <dsp:txXfrm>
        <a:off x="5673276" y="2424655"/>
        <a:ext cx="1282271" cy="1282271"/>
      </dsp:txXfrm>
    </dsp:sp>
    <dsp:sp modelId="{1AFB9D6C-7D47-460E-BDFC-4418A541A1B5}">
      <dsp:nvSpPr>
        <dsp:cNvPr id="0" name=""/>
        <dsp:cNvSpPr/>
      </dsp:nvSpPr>
      <dsp:spPr>
        <a:xfrm>
          <a:off x="1878218" y="289"/>
          <a:ext cx="4811563" cy="4811563"/>
        </a:xfrm>
        <a:prstGeom prst="circularArrow">
          <a:avLst>
            <a:gd name="adj1" fmla="val 5197"/>
            <a:gd name="adj2" fmla="val 335662"/>
            <a:gd name="adj3" fmla="val 4015759"/>
            <a:gd name="adj4" fmla="val 2252458"/>
            <a:gd name="adj5" fmla="val 606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4DCBE-1143-4790-85BE-1B7E16E0D405}">
      <dsp:nvSpPr>
        <dsp:cNvPr id="0" name=""/>
        <dsp:cNvSpPr/>
      </dsp:nvSpPr>
      <dsp:spPr>
        <a:xfrm>
          <a:off x="3642864" y="3899836"/>
          <a:ext cx="1282271" cy="1282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Develop Blade Model in NuMAD</a:t>
          </a:r>
        </a:p>
      </dsp:txBody>
      <dsp:txXfrm>
        <a:off x="3642864" y="3899836"/>
        <a:ext cx="1282271" cy="1282271"/>
      </dsp:txXfrm>
    </dsp:sp>
    <dsp:sp modelId="{9F97DBFB-599F-4A7E-8AA3-3C309AB8AAA4}">
      <dsp:nvSpPr>
        <dsp:cNvPr id="0" name=""/>
        <dsp:cNvSpPr/>
      </dsp:nvSpPr>
      <dsp:spPr>
        <a:xfrm>
          <a:off x="1878218" y="289"/>
          <a:ext cx="4811563" cy="4811563"/>
        </a:xfrm>
        <a:prstGeom prst="circularArrow">
          <a:avLst>
            <a:gd name="adj1" fmla="val 5197"/>
            <a:gd name="adj2" fmla="val 335662"/>
            <a:gd name="adj3" fmla="val 8211880"/>
            <a:gd name="adj4" fmla="val 6448579"/>
            <a:gd name="adj5" fmla="val 606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0DC91-6B2B-449D-857C-E3A9ED3D8E27}">
      <dsp:nvSpPr>
        <dsp:cNvPr id="0" name=""/>
        <dsp:cNvSpPr/>
      </dsp:nvSpPr>
      <dsp:spPr>
        <a:xfrm>
          <a:off x="1612452" y="2424655"/>
          <a:ext cx="1282271" cy="1282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Analysis with </a:t>
          </a:r>
          <a:r>
            <a:rPr lang="en-IN" sz="2200" kern="1200" dirty="0" err="1"/>
            <a:t>Precomp</a:t>
          </a:r>
          <a:endParaRPr lang="en-IN" sz="2200" kern="1200" dirty="0"/>
        </a:p>
      </dsp:txBody>
      <dsp:txXfrm>
        <a:off x="1612452" y="2424655"/>
        <a:ext cx="1282271" cy="1282271"/>
      </dsp:txXfrm>
    </dsp:sp>
    <dsp:sp modelId="{516F6495-2FC6-4AAF-913C-103933B960CB}">
      <dsp:nvSpPr>
        <dsp:cNvPr id="0" name=""/>
        <dsp:cNvSpPr/>
      </dsp:nvSpPr>
      <dsp:spPr>
        <a:xfrm>
          <a:off x="1878218" y="289"/>
          <a:ext cx="4811563" cy="4811563"/>
        </a:xfrm>
        <a:prstGeom prst="circularArrow">
          <a:avLst>
            <a:gd name="adj1" fmla="val 5197"/>
            <a:gd name="adj2" fmla="val 335662"/>
            <a:gd name="adj3" fmla="val 12298996"/>
            <a:gd name="adj4" fmla="val 10770073"/>
            <a:gd name="adj5" fmla="val 606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2B128-F4C3-4CD7-A872-691C00A20922}">
      <dsp:nvSpPr>
        <dsp:cNvPr id="0" name=""/>
        <dsp:cNvSpPr/>
      </dsp:nvSpPr>
      <dsp:spPr>
        <a:xfrm>
          <a:off x="2388000" y="37763"/>
          <a:ext cx="1282271" cy="1282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Iterate and refine the design</a:t>
          </a:r>
        </a:p>
      </dsp:txBody>
      <dsp:txXfrm>
        <a:off x="2388000" y="37763"/>
        <a:ext cx="1282271" cy="1282271"/>
      </dsp:txXfrm>
    </dsp:sp>
    <dsp:sp modelId="{85136A0B-269C-46F3-AA6A-8558614214FC}">
      <dsp:nvSpPr>
        <dsp:cNvPr id="0" name=""/>
        <dsp:cNvSpPr/>
      </dsp:nvSpPr>
      <dsp:spPr>
        <a:xfrm>
          <a:off x="1878218" y="289"/>
          <a:ext cx="4811563" cy="4811563"/>
        </a:xfrm>
        <a:prstGeom prst="circularArrow">
          <a:avLst>
            <a:gd name="adj1" fmla="val 5197"/>
            <a:gd name="adj2" fmla="val 335662"/>
            <a:gd name="adj3" fmla="val 16866744"/>
            <a:gd name="adj4" fmla="val 15197594"/>
            <a:gd name="adj5" fmla="val 6063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FF1E788-369D-9A8F-8F84-AD852E9D2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5 – Rotor Blade Structures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E6C0A47-C45A-EB0C-4C45-15C9C28E75E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878528" y="4648808"/>
            <a:ext cx="7678313" cy="793842"/>
          </a:xfrm>
        </p:spPr>
        <p:txBody>
          <a:bodyPr/>
          <a:lstStyle/>
          <a:p>
            <a:r>
              <a:rPr lang="en-GB" sz="1800" b="1" dirty="0"/>
              <a:t>Presented by – </a:t>
            </a:r>
            <a:r>
              <a:rPr lang="en-GB" sz="1800" b="1" dirty="0">
                <a:solidFill>
                  <a:srgbClr val="FF0000"/>
                </a:solidFill>
              </a:rPr>
              <a:t>Bhima Babu Masare </a:t>
            </a:r>
            <a:r>
              <a:rPr lang="en-GB" sz="1800" b="1" dirty="0"/>
              <a:t>(</a:t>
            </a:r>
            <a:r>
              <a:rPr lang="en-GB" sz="1800" b="1" dirty="0">
                <a:solidFill>
                  <a:srgbClr val="FF0000"/>
                </a:solidFill>
              </a:rPr>
              <a:t>770246</a:t>
            </a:r>
            <a:r>
              <a:rPr lang="en-GB" sz="1800" b="1" dirty="0"/>
              <a:t>)</a:t>
            </a:r>
          </a:p>
          <a:p>
            <a:r>
              <a:rPr lang="en-GB" sz="1600" b="1" dirty="0"/>
              <a:t>Team Members - </a:t>
            </a:r>
            <a:r>
              <a:rPr lang="en-GB" sz="1600" dirty="0"/>
              <a:t>Bhima B Masare, Anudeep Allanki, Dongsuk Kim, Mithun Shetty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E6549-3E86-5AE5-9E5E-148C592FC8C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prstGeom prst="rect">
            <a:avLst/>
          </a:prstGeom>
        </p:spPr>
        <p:txBody>
          <a:bodyPr/>
          <a:lstStyle/>
          <a:p>
            <a:fld id="{E9760055-B4F0-4D03-A54C-8326910BC371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D6649A-1E87-C9DD-E3C2-12FE7407BD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Rotor Blades Structure/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0F9B30-73C2-F457-56BA-0324B85690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ACFA37C-C6C3-881E-9DEF-5A96ED2C1D15}"/>
              </a:ext>
            </a:extLst>
          </p:cNvPr>
          <p:cNvSpPr txBox="1">
            <a:spLocks/>
          </p:cNvSpPr>
          <p:nvPr/>
        </p:nvSpPr>
        <p:spPr>
          <a:xfrm>
            <a:off x="1565241" y="235849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endParaRPr lang="en-GB" sz="4000" dirty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E0415E7-E053-E995-249A-5B86E4F96002}"/>
              </a:ext>
            </a:extLst>
          </p:cNvPr>
          <p:cNvSpPr txBox="1">
            <a:spLocks/>
          </p:cNvSpPr>
          <p:nvPr/>
        </p:nvSpPr>
        <p:spPr>
          <a:xfrm>
            <a:off x="1412841" y="358691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/>
              <a:t>Week No - 5</a:t>
            </a:r>
            <a:endParaRPr lang="it-IT" sz="2000" dirty="0"/>
          </a:p>
          <a:p>
            <a:r>
              <a:rPr lang="it-IT" sz="2000" b="1" dirty="0"/>
              <a:t>Date -</a:t>
            </a:r>
            <a:r>
              <a:rPr lang="it-IT" sz="2000" dirty="0"/>
              <a:t> 28.10.2025</a:t>
            </a:r>
          </a:p>
          <a:p>
            <a:r>
              <a:rPr lang="it-IT" sz="2000" b="1" dirty="0"/>
              <a:t>Supervisor -</a:t>
            </a:r>
            <a:r>
              <a:rPr lang="it-IT" sz="2000" dirty="0"/>
              <a:t> Dr. Laurence Alhrshy</a:t>
            </a:r>
          </a:p>
        </p:txBody>
      </p:sp>
    </p:spTree>
    <p:extLst>
      <p:ext uri="{BB962C8B-B14F-4D97-AF65-F5344CB8AC3E}">
        <p14:creationId xmlns:p14="http://schemas.microsoft.com/office/powerpoint/2010/main" val="149315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203D3-704A-0B34-8839-895B25684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08BDAB-0D5B-1E55-78F8-DD544D75399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CEA0392-4758-15BE-0A0D-C0FAB0C97C1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6C1C6D0-B210-AB48-E058-50D11AE01C5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8A0B8B5-CE45-8D6C-E698-10DB292E9C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6" y="6564113"/>
            <a:ext cx="5596085" cy="365125"/>
          </a:xfrm>
        </p:spPr>
        <p:txBody>
          <a:bodyPr>
            <a:normAutofit/>
          </a:bodyPr>
          <a:lstStyle/>
          <a:p>
            <a:r>
              <a:rPr lang="en-GB" dirty="0"/>
              <a:t>Bhima Babu Masare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4ECE96-6B41-103D-2B89-FA2F658C9C60}"/>
              </a:ext>
            </a:extLst>
          </p:cNvPr>
          <p:cNvSpPr txBox="1"/>
          <p:nvPr/>
        </p:nvSpPr>
        <p:spPr>
          <a:xfrm>
            <a:off x="685800" y="667929"/>
            <a:ext cx="81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3. Spar Cap Thickness and Deflection Analysis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55D777-139F-B918-C26C-3CE5784A64B8}"/>
              </a:ext>
            </a:extLst>
          </p:cNvPr>
          <p:cNvSpPr txBox="1"/>
          <p:nvPr/>
        </p:nvSpPr>
        <p:spPr>
          <a:xfrm>
            <a:off x="2090418" y="6109285"/>
            <a:ext cx="208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>
                <a:solidFill>
                  <a:srgbClr val="FF0000"/>
                </a:solidFill>
              </a:rPr>
              <a:t>Test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428759-9FF6-A81B-665A-E88E03B8FA20}"/>
              </a:ext>
            </a:extLst>
          </p:cNvPr>
          <p:cNvSpPr txBox="1"/>
          <p:nvPr/>
        </p:nvSpPr>
        <p:spPr>
          <a:xfrm>
            <a:off x="8210365" y="6109285"/>
            <a:ext cx="208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>
                <a:solidFill>
                  <a:srgbClr val="FF0000"/>
                </a:solidFill>
              </a:rPr>
              <a:t>Test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B337B-39EC-C297-A070-A3AB4C870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93" y="1789285"/>
            <a:ext cx="5760000" cy="4320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C273FD-83E5-1253-4028-4F4085C65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040" y="1789285"/>
            <a:ext cx="5760000" cy="4320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2B8B6D-570E-2CFC-08F0-98DC366149CD}"/>
              </a:ext>
            </a:extLst>
          </p:cNvPr>
          <p:cNvSpPr txBox="1">
            <a:spLocks/>
          </p:cNvSpPr>
          <p:nvPr/>
        </p:nvSpPr>
        <p:spPr>
          <a:xfrm>
            <a:off x="838200" y="1269674"/>
            <a:ext cx="9735954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3.4</a:t>
            </a:r>
            <a:r>
              <a:rPr lang="en-US" sz="2200" b="1" dirty="0">
                <a:solidFill>
                  <a:sysClr val="windowText" lastClr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Plots from </a:t>
            </a:r>
            <a:r>
              <a:rPr lang="en-US" sz="2200" b="1" dirty="0" err="1">
                <a:solidFill>
                  <a:sysClr val="windowText" lastClr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sz="2200" b="1" dirty="0">
                <a:solidFill>
                  <a:sysClr val="windowText" lastClr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</a:p>
        </p:txBody>
      </p:sp>
    </p:spTree>
    <p:extLst>
      <p:ext uri="{BB962C8B-B14F-4D97-AF65-F5344CB8AC3E}">
        <p14:creationId xmlns:p14="http://schemas.microsoft.com/office/powerpoint/2010/main" val="475535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7E798-9FF5-DE28-1F6B-4A248DC17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685C89-E28B-465B-0C9A-AA592C47BE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74B7910-2CA6-94F2-9DCC-D70850EA0B2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9DEFAB1-C1DB-E258-1490-FE40088009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3241E65-7C95-F9F2-00D7-7D4C2BD562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Bhima Babu Masare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0CE8F4-F32F-A817-B34D-F73DA15AD4CB}"/>
              </a:ext>
            </a:extLst>
          </p:cNvPr>
          <p:cNvSpPr txBox="1"/>
          <p:nvPr/>
        </p:nvSpPr>
        <p:spPr>
          <a:xfrm>
            <a:off x="685800" y="667929"/>
            <a:ext cx="81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3. Spar Cap Thickness and Deflection Analysis –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CDFC6D-73CF-8F5F-685C-AF172BF25DEB}"/>
              </a:ext>
            </a:extLst>
          </p:cNvPr>
          <p:cNvSpPr txBox="1">
            <a:spLocks/>
          </p:cNvSpPr>
          <p:nvPr/>
        </p:nvSpPr>
        <p:spPr>
          <a:xfrm>
            <a:off x="838200" y="1325153"/>
            <a:ext cx="10493315" cy="4709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Calibri" panose="020F0502020204030204" pitchFamily="34" charset="0"/>
                <a:cs typeface="Calibri" panose="020F0502020204030204" pitchFamily="34" charset="0"/>
              </a:rPr>
              <a:t>3.5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" panose="02110004020202020204"/>
                <a:ea typeface="Calibri" panose="020F0502020204030204" pitchFamily="34" charset="0"/>
                <a:cs typeface="Calibri" panose="020F0502020204030204" pitchFamily="34" charset="0"/>
              </a:rPr>
              <a:t> Test-3 vs Test-2 Code Results –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Test-3: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Based on Minimum </a:t>
            </a:r>
            <a:r>
              <a:rPr lang="en-US" sz="2200" dirty="0">
                <a:solidFill>
                  <a:sysClr val="windowText" lastClr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thickness (no deflection limit)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– deflection reached ≈ 9.85 m (beyond 8 m limit)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Test-2: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 Includes deflection limit (8 m) – increases spar cap thickness to stay within limit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200" dirty="0">
              <a:solidFill>
                <a:sysClr val="windowText" lastClr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Summary –</a:t>
            </a:r>
          </a:p>
          <a:p>
            <a:pPr marL="1085850" lvl="2" indent="-285750"/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Both start with strength-based sizing</a:t>
            </a:r>
          </a:p>
          <a:p>
            <a:pPr marL="1085850" lvl="2" indent="-285750"/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Updated code adds stiffness check and increases thickness when deflection &gt; 8 m</a:t>
            </a:r>
          </a:p>
          <a:p>
            <a:pPr marL="1085850" lvl="2" indent="-285750"/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Ensures blade remains structurally safe and stiff</a:t>
            </a:r>
          </a:p>
        </p:txBody>
      </p:sp>
    </p:spTree>
    <p:extLst>
      <p:ext uri="{BB962C8B-B14F-4D97-AF65-F5344CB8AC3E}">
        <p14:creationId xmlns:p14="http://schemas.microsoft.com/office/powerpoint/2010/main" val="976664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8A033-9BBD-A41F-8584-531D26DEF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9D28F1-16B7-FF75-F463-8A8E4A71C48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46760C-F0D4-8B95-78A9-710464C3B64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AF5BA1B-B3D4-10AB-232F-157B72F32D7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B067A4E-E52E-1A9B-7757-1C774E85A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Bhima Babu Masare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B95CFE-344D-69F8-7BDF-7BB9A329DE81}"/>
              </a:ext>
            </a:extLst>
          </p:cNvPr>
          <p:cNvSpPr txBox="1"/>
          <p:nvPr/>
        </p:nvSpPr>
        <p:spPr>
          <a:xfrm>
            <a:off x="685800" y="667929"/>
            <a:ext cx="81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3. Spar Cap Thickness and Deflection Analysis –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8F902D-D7E9-3D7A-78AE-C189C18DE9F6}"/>
              </a:ext>
            </a:extLst>
          </p:cNvPr>
          <p:cNvSpPr txBox="1">
            <a:spLocks/>
          </p:cNvSpPr>
          <p:nvPr/>
        </p:nvSpPr>
        <p:spPr>
          <a:xfrm>
            <a:off x="838200" y="1277984"/>
            <a:ext cx="10258184" cy="2545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200" b="1" dirty="0">
                <a:solidFill>
                  <a:sysClr val="windowText" lastClr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3.6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Design Implications –</a:t>
            </a:r>
            <a:endParaRPr lang="en-US" sz="2200" dirty="0">
              <a:solidFill>
                <a:sysClr val="windowText" lastClr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Adding stiffness control ensures deflection stays within safe limit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Thicker spar caps → stiffer &amp; safer blade, but with added weight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Final design governed by stiffness, not just strength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Provides balanced structural and aerodynamic performance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Overall: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Improved safety, lower stress, and better blade reliability</a:t>
            </a:r>
          </a:p>
        </p:txBody>
      </p:sp>
    </p:spTree>
    <p:extLst>
      <p:ext uri="{BB962C8B-B14F-4D97-AF65-F5344CB8AC3E}">
        <p14:creationId xmlns:p14="http://schemas.microsoft.com/office/powerpoint/2010/main" val="61298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424A4-EE08-04AD-10EA-FC0C06F96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6F87E2-A6CB-6528-F7FA-827D7D3A899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4D4F7DC-63C1-AC65-03DF-F421315D6EC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6689280-3135-7CD7-9ED0-5C335ADB03F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5E1B8CF-4EF9-CE13-0D67-5B46B26139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Bhima Babu Masare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71F77-72F8-A511-1C5D-4F0B8FFA0786}"/>
              </a:ext>
            </a:extLst>
          </p:cNvPr>
          <p:cNvSpPr txBox="1"/>
          <p:nvPr/>
        </p:nvSpPr>
        <p:spPr>
          <a:xfrm>
            <a:off x="685800" y="667929"/>
            <a:ext cx="81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3. Spar Cap Thickness and Deflection Analysis –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3D792E-84D5-7FA4-1338-56445EA6EC1A}"/>
              </a:ext>
            </a:extLst>
          </p:cNvPr>
          <p:cNvSpPr txBox="1">
            <a:spLocks/>
          </p:cNvSpPr>
          <p:nvPr/>
        </p:nvSpPr>
        <p:spPr>
          <a:xfrm>
            <a:off x="838200" y="1321067"/>
            <a:ext cx="9735954" cy="4531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3.7</a:t>
            </a:r>
            <a:r>
              <a:rPr lang="en-US" sz="2200" b="1" dirty="0">
                <a:solidFill>
                  <a:sysClr val="windowText" lastClr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Results and Design Insights –</a:t>
            </a:r>
          </a:p>
          <a:p>
            <a:pPr lvl="1" indent="-342900">
              <a:buFont typeface="Arial" panose="020B0604020202020204" pitchFamily="34" charset="0"/>
              <a:buChar char="•"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Carbon –</a:t>
            </a:r>
          </a:p>
          <a:p>
            <a:pPr lvl="2" indent="-342900"/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Final deflection ≤ 8 m</a:t>
            </a:r>
          </a:p>
          <a:p>
            <a:pPr lvl="2" indent="-342900"/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Design driver: Strength / Stiffness (case-dependent)</a:t>
            </a:r>
          </a:p>
          <a:p>
            <a:pPr marL="0" indent="0">
              <a:buNone/>
              <a:defRPr/>
            </a:pPr>
            <a:endParaRPr lang="en-IN" sz="1400" dirty="0">
              <a:solidFill>
                <a:sysClr val="windowText" lastClr="0000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>
              <a:buFont typeface="Arial" panose="020B0604020202020204" pitchFamily="34" charset="0"/>
              <a:buChar char="•"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Glass</a:t>
            </a:r>
            <a:r>
              <a:rPr lang="en-IN" sz="2200" b="1" dirty="0">
                <a:solidFill>
                  <a:sysClr val="windowText" lastClr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–</a:t>
            </a:r>
          </a:p>
          <a:p>
            <a:pPr lvl="2" indent="-342900">
              <a:buFont typeface="Arial" panose="020B0604020202020204" pitchFamily="34" charset="0"/>
              <a:buChar char="•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Requires greater thickness due to lower stiffness</a:t>
            </a:r>
          </a:p>
          <a:p>
            <a:pPr marL="800100" lvl="2" indent="0">
              <a:buNone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indent="-342900">
              <a:buFont typeface="Arial" panose="020B0604020202020204" pitchFamily="34" charset="0"/>
              <a:buChar char="•"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Final plots:</a:t>
            </a:r>
          </a:p>
          <a:p>
            <a:pPr marL="1085850" lvl="2" indent="-285750"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Thickness distribution (Carbon vs Glass)</a:t>
            </a:r>
          </a:p>
          <a:p>
            <a:pPr marL="1085850" lvl="2" indent="-285750"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Blade deflection curve</a:t>
            </a:r>
          </a:p>
        </p:txBody>
      </p:sp>
    </p:spTree>
    <p:extLst>
      <p:ext uri="{BB962C8B-B14F-4D97-AF65-F5344CB8AC3E}">
        <p14:creationId xmlns:p14="http://schemas.microsoft.com/office/powerpoint/2010/main" val="99438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0EB69-FCB5-F977-D586-328BBE2D3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422F19-1F7D-DBBE-F8C4-B806E25B850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A333F9D-357D-5600-0EDA-4A85C4E1CBD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FDE70D8-5BCE-D291-A5A2-1602813CB9E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4553AF4-A449-82D4-9992-F92CF47C3B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Bhima Babu Masare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8F5594-8C19-AAC0-1CD5-718055A74564}"/>
              </a:ext>
            </a:extLst>
          </p:cNvPr>
          <p:cNvSpPr txBox="1"/>
          <p:nvPr/>
        </p:nvSpPr>
        <p:spPr>
          <a:xfrm>
            <a:off x="685800" y="667929"/>
            <a:ext cx="81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3. Spar Cap Thickness and Deflection Analysis –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B5C406-E5B4-654B-3CB9-65B4092CBC2C}"/>
              </a:ext>
            </a:extLst>
          </p:cNvPr>
          <p:cNvSpPr txBox="1">
            <a:spLocks/>
          </p:cNvSpPr>
          <p:nvPr/>
        </p:nvSpPr>
        <p:spPr>
          <a:xfrm>
            <a:off x="838200" y="1321068"/>
            <a:ext cx="9735954" cy="2018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en-IN" sz="2200" b="1" dirty="0">
                <a:solidFill>
                  <a:sysClr val="windowText" lastClr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200" b="1" dirty="0">
                <a:solidFill>
                  <a:sysClr val="windowText" lastClr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Conclusions –</a:t>
            </a:r>
          </a:p>
          <a:p>
            <a:pPr marL="1085850" lvl="2" indent="-285750"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Deflection limit can govern spar cap design</a:t>
            </a:r>
          </a:p>
          <a:p>
            <a:pPr marL="1085850" lvl="2" indent="-285750"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MATLAB approach enables flexible spanwise optimization</a:t>
            </a:r>
          </a:p>
          <a:p>
            <a:pPr marL="1085850" lvl="2" indent="-285750">
              <a:defRPr/>
            </a:pPr>
            <a:r>
              <a:rPr lang="en-IN" sz="2200" dirty="0">
                <a:solidFill>
                  <a:sysClr val="windowText" lastClr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We can alter all above calculations for our Project and get the final output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44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Bibliography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8ED35-2E13-75BD-2A2E-AC63747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3DB4-11DF-4DC9-9AFB-FDB45DBDB9C4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55318-CDFF-2436-5D76-D30CE5CB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7705" y="6564113"/>
            <a:ext cx="3846095" cy="365125"/>
          </a:xfrm>
        </p:spPr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89852-0382-5806-3356-FA1C77F6D2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Bhima Babu Masare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8B34B-CE26-1470-1701-E04971C52B8A}"/>
              </a:ext>
            </a:extLst>
          </p:cNvPr>
          <p:cNvSpPr txBox="1"/>
          <p:nvPr/>
        </p:nvSpPr>
        <p:spPr>
          <a:xfrm>
            <a:off x="484418" y="1465091"/>
            <a:ext cx="106712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a 5 MW/61.5m Wind Turbine Blade Reference Model by Brian R. Resor, Sandia National Laboratories, California, USA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a 5 MW Reference Wind Turbine for Offshore System Development, J. Jonkman, S. Butterfield, W. Musial, and G. Scott, National Renewable Energy Laboratory, USA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from Optimus Shakthi 2024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Scripts from Prof. Dr. Francesco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Previtali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Scripts from Prof. Dr. Laurence Alhrshy</a:t>
            </a:r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806E567-AC3D-0689-0EEB-854383B4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168"/>
            <a:ext cx="9287577" cy="4151663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Rotor Blade Structures Team Time line</a:t>
            </a:r>
          </a:p>
          <a:p>
            <a:pPr lvl="0"/>
            <a:r>
              <a:rPr lang="en-US" dirty="0"/>
              <a:t>Tasks planned for Project</a:t>
            </a:r>
          </a:p>
          <a:p>
            <a:pPr lvl="0"/>
            <a:r>
              <a:rPr lang="en-US" dirty="0"/>
              <a:t>Spar Cap Thickness and Deflection Analysis</a:t>
            </a:r>
          </a:p>
          <a:p>
            <a:pPr marL="457200" lvl="1" indent="0">
              <a:buNone/>
            </a:pPr>
            <a:r>
              <a:rPr lang="de-DE" sz="2200" dirty="0"/>
              <a:t>3.1 Aim</a:t>
            </a:r>
          </a:p>
          <a:p>
            <a:pPr marL="457200" lvl="1" indent="0">
              <a:buNone/>
            </a:pPr>
            <a:r>
              <a:rPr lang="en-US" sz="2200" dirty="0"/>
              <a:t>3.2 Model Inputs and Material Parameters</a:t>
            </a:r>
          </a:p>
          <a:p>
            <a:pPr marL="457200" lvl="1" indent="0">
              <a:buNone/>
            </a:pPr>
            <a:r>
              <a:rPr lang="en-US" sz="2200" dirty="0"/>
              <a:t>3.3 Thickness and Deflection Calculations</a:t>
            </a:r>
          </a:p>
          <a:p>
            <a:pPr marL="457200" lvl="1" indent="0">
              <a:buNone/>
            </a:pPr>
            <a:r>
              <a:rPr lang="de-DE" sz="2200" dirty="0"/>
              <a:t>3.4 Plots from MatLab</a:t>
            </a:r>
          </a:p>
          <a:p>
            <a:pPr marL="457200" lvl="1" indent="0">
              <a:buNone/>
            </a:pPr>
            <a:r>
              <a:rPr lang="en-US" sz="2200" dirty="0"/>
              <a:t>3.5 Test-3 vs Test-2 Code Results</a:t>
            </a:r>
          </a:p>
          <a:p>
            <a:pPr marL="457200" lvl="1" indent="0">
              <a:buNone/>
            </a:pPr>
            <a:r>
              <a:rPr lang="de-DE" sz="2200" dirty="0"/>
              <a:t>3.6 Design Implications</a:t>
            </a:r>
          </a:p>
          <a:p>
            <a:pPr marL="457200" lvl="1" indent="0">
              <a:buNone/>
            </a:pPr>
            <a:r>
              <a:rPr lang="en-US" sz="2200" dirty="0"/>
              <a:t>3.7 Results and Design Insights</a:t>
            </a:r>
          </a:p>
          <a:p>
            <a:pPr marL="457200" lvl="1" indent="0">
              <a:buNone/>
            </a:pPr>
            <a:r>
              <a:rPr lang="de-DE" sz="2200" dirty="0"/>
              <a:t>3.8 Conclusions</a:t>
            </a:r>
          </a:p>
          <a:p>
            <a:pPr marL="0" lvl="0" indent="0">
              <a:buNone/>
            </a:pPr>
            <a:r>
              <a:rPr lang="de-DE" dirty="0"/>
              <a:t>Bibliography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BD01935-82E5-D79D-C490-ED5502D3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Contents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BF55D9-EF5B-9E26-40AE-1F3D5F503D4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CE93207-F383-AC91-863A-7D6EA647733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8728EB-C9D6-BA17-3C43-0FC592952D3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3296396-1FEB-B93E-574C-0DB4C24D23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Bhima Babu Masare</a:t>
            </a:r>
          </a:p>
        </p:txBody>
      </p:sp>
    </p:spTree>
    <p:extLst>
      <p:ext uri="{BB962C8B-B14F-4D97-AF65-F5344CB8AC3E}">
        <p14:creationId xmlns:p14="http://schemas.microsoft.com/office/powerpoint/2010/main" val="367881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E473E-38C4-BEFD-6925-717C4000C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58190-4173-9845-4929-910A187D3EE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E9C03F-67D2-06AE-8AE4-7C60E10673C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864A788-CAF6-E48E-0AEF-D66FD742D7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8440240-F425-0B72-2058-EC45CD20C2C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Bhima Babu Masare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20E8-A760-809C-426B-6B1BB6D9C2D6}"/>
              </a:ext>
            </a:extLst>
          </p:cNvPr>
          <p:cNvSpPr txBox="1"/>
          <p:nvPr/>
        </p:nvSpPr>
        <p:spPr>
          <a:xfrm>
            <a:off x="685800" y="667929"/>
            <a:ext cx="99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1. </a:t>
            </a:r>
            <a:r>
              <a:rPr lang="en-US" sz="2800" b="1" dirty="0"/>
              <a:t>Rotor Blade Structures Team Time line -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DCE7-771E-9080-D19C-2878E7CB4E88}"/>
              </a:ext>
            </a:extLst>
          </p:cNvPr>
          <p:cNvSpPr txBox="1"/>
          <p:nvPr/>
        </p:nvSpPr>
        <p:spPr>
          <a:xfrm>
            <a:off x="838200" y="1259975"/>
            <a:ext cx="778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/>
              <a:t>1.1 Team Time line for Month October -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2A144F-605C-049C-04DF-6D6B030F0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6" y="1942442"/>
            <a:ext cx="11520000" cy="33398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785449-F0A0-2912-E7C0-7BC5CA509A02}"/>
              </a:ext>
            </a:extLst>
          </p:cNvPr>
          <p:cNvSpPr txBox="1"/>
          <p:nvPr/>
        </p:nvSpPr>
        <p:spPr>
          <a:xfrm>
            <a:off x="3493971" y="3753853"/>
            <a:ext cx="8430855" cy="396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5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A2ACF-55D4-9220-4183-95D31C457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FE6E9B-DB19-FBD8-EA4D-085FBF4CABB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F1268C7-E1C6-0696-9B82-FA431754B7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77C971-72ED-E6B7-6755-C7EC302A70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769CEB-1B8A-2B5B-66E0-50495DEF08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Mithun Shetty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E579F-5EFE-B8C7-95F0-26F04ABA21DC}"/>
              </a:ext>
            </a:extLst>
          </p:cNvPr>
          <p:cNvSpPr txBox="1"/>
          <p:nvPr/>
        </p:nvSpPr>
        <p:spPr>
          <a:xfrm>
            <a:off x="685800" y="721989"/>
            <a:ext cx="693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2. Tasks planned for Project –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6E2C168-E54F-EC95-359D-BAB7A92286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01374"/>
              </p:ext>
            </p:extLst>
          </p:nvPr>
        </p:nvGraphicFramePr>
        <p:xfrm>
          <a:off x="1812000" y="1311316"/>
          <a:ext cx="8568000" cy="51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6F92940-7473-0ABB-FFF7-A9ED28058716}"/>
              </a:ext>
            </a:extLst>
          </p:cNvPr>
          <p:cNvSpPr txBox="1"/>
          <p:nvPr/>
        </p:nvSpPr>
        <p:spPr>
          <a:xfrm>
            <a:off x="7324826" y="3631130"/>
            <a:ext cx="1684421" cy="14317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8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910F5-EB4A-204F-B734-9177E62CA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7A40FF-C924-2563-1E7F-B8BCA4EC67E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8E0F548-7C01-E29C-7951-CE4046AB2B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F9F0B11-AF04-8C91-58BA-5B1C04CC065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98B3A0D-F0D6-BA11-60B5-6D6E670685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Bhima Babu Masare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4AFD8F-E1AD-BD92-33B5-F86C5C35C823}"/>
              </a:ext>
            </a:extLst>
          </p:cNvPr>
          <p:cNvSpPr txBox="1"/>
          <p:nvPr/>
        </p:nvSpPr>
        <p:spPr>
          <a:xfrm>
            <a:off x="685800" y="667929"/>
            <a:ext cx="86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3. </a:t>
            </a:r>
            <a:r>
              <a:rPr lang="en-US" sz="2800" b="1" dirty="0"/>
              <a:t>Spar Cap Thickness and Deflection Analysis</a:t>
            </a:r>
            <a:r>
              <a:rPr lang="en-IN" sz="2800" b="1" dirty="0"/>
              <a:t> –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9E4D62-9E7A-B0F5-F11D-8412FBF449B3}"/>
              </a:ext>
            </a:extLst>
          </p:cNvPr>
          <p:cNvSpPr txBox="1">
            <a:spLocks/>
          </p:cNvSpPr>
          <p:nvPr/>
        </p:nvSpPr>
        <p:spPr>
          <a:xfrm>
            <a:off x="838200" y="1282567"/>
            <a:ext cx="10515600" cy="25194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dirty="0">
                <a:solidFill>
                  <a:sysClr val="windowText" lastClr="000000"/>
                </a:solidFill>
              </a:rPr>
              <a:t>3.1 </a:t>
            </a:r>
            <a:r>
              <a:rPr lang="en-US" sz="2400" b="1" dirty="0">
                <a:solidFill>
                  <a:sysClr val="windowText" lastClr="000000"/>
                </a:solidFill>
              </a:rPr>
              <a:t>Spar Cap Thickness and Deflection Analysis –</a:t>
            </a:r>
            <a:endParaRPr lang="en-IN" sz="2400" b="1" dirty="0">
              <a:solidFill>
                <a:sysClr val="windowText" lastClr="000000"/>
              </a:solidFill>
            </a:endParaRPr>
          </a:p>
          <a:p>
            <a:pPr marL="400050" lvl="1" indent="0">
              <a:buNone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Aim -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Determine spar cap thickness for carbon and glass </a:t>
            </a:r>
            <a:r>
              <a:rPr kumimoji="0" lang="en-IN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fiber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considering strength and deflection limits</a:t>
            </a:r>
          </a:p>
          <a:p>
            <a:pPr lvl="2" indent="-342900"/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Based on blade spanwise load and geometry data from loads.csv and thickness.csv</a:t>
            </a:r>
          </a:p>
          <a:p>
            <a:pPr lvl="2" indent="-342900"/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Compare strength-based and stiffness-based designs</a:t>
            </a:r>
          </a:p>
          <a:p>
            <a:pPr lvl="2" indent="-342900"/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Evaluate maximum deflection against allowable limit</a:t>
            </a:r>
          </a:p>
          <a:p>
            <a:pPr lvl="2" indent="-342900"/>
            <a:r>
              <a:rPr lang="en-IN" sz="2200" dirty="0">
                <a:solidFill>
                  <a:sysClr val="windowText" lastClr="000000"/>
                </a:solidFill>
              </a:rPr>
              <a:t>Task given by</a:t>
            </a:r>
            <a:r>
              <a:rPr lang="en-US" sz="2200" dirty="0">
                <a:solidFill>
                  <a:sysClr val="windowText" lastClr="000000"/>
                </a:solidFill>
              </a:rPr>
              <a:t> Prof. </a:t>
            </a:r>
            <a:r>
              <a:rPr lang="en-US" sz="2200" dirty="0" err="1">
                <a:solidFill>
                  <a:sysClr val="windowText" lastClr="000000"/>
                </a:solidFill>
              </a:rPr>
              <a:t>Previtali</a:t>
            </a:r>
            <a:r>
              <a:rPr lang="en-US" sz="2200" dirty="0">
                <a:solidFill>
                  <a:sysClr val="windowText" lastClr="000000"/>
                </a:solidFill>
              </a:rPr>
              <a:t> &amp; Prof. Alhrshy</a:t>
            </a:r>
          </a:p>
          <a:p>
            <a:pPr lvl="2" indent="-342900"/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53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3E2BC-879D-FD01-00A6-4A1E94C49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BC30AD-8ABE-2C28-4A44-730FEF4F78F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B17E5D6-143F-1F84-C48A-A18C56E4F40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EC9E4D-D5D7-388E-C0BB-5E78BF6D7DA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E62FAD8-8B25-185B-43C1-84D45C3563E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Bhima Babu Masare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7C99BB-4438-815F-F9E1-E04B1A50A3D2}"/>
              </a:ext>
            </a:extLst>
          </p:cNvPr>
          <p:cNvSpPr txBox="1"/>
          <p:nvPr/>
        </p:nvSpPr>
        <p:spPr>
          <a:xfrm>
            <a:off x="685800" y="667929"/>
            <a:ext cx="86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3. </a:t>
            </a:r>
            <a:r>
              <a:rPr lang="en-US" sz="2800" b="1" dirty="0"/>
              <a:t>Spar Cap Thickness and Deflection Analysis</a:t>
            </a:r>
            <a:r>
              <a:rPr lang="en-IN" sz="2800" b="1" dirty="0"/>
              <a:t> –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CC13A5-9695-0DCD-F855-C4AC2812FD38}"/>
              </a:ext>
            </a:extLst>
          </p:cNvPr>
          <p:cNvSpPr txBox="1">
            <a:spLocks/>
          </p:cNvSpPr>
          <p:nvPr/>
        </p:nvSpPr>
        <p:spPr>
          <a:xfrm>
            <a:off x="838200" y="1282568"/>
            <a:ext cx="10515600" cy="930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dirty="0">
                <a:solidFill>
                  <a:sysClr val="windowText" lastClr="000000"/>
                </a:solidFill>
              </a:rPr>
              <a:t>3.1 </a:t>
            </a:r>
            <a:r>
              <a:rPr lang="en-US" sz="2400" b="1" dirty="0">
                <a:solidFill>
                  <a:sysClr val="windowText" lastClr="000000"/>
                </a:solidFill>
              </a:rPr>
              <a:t>Spar Cap Thickness and Deflection Analysis –</a:t>
            </a:r>
            <a:endParaRPr lang="en-IN" sz="2400" b="1" dirty="0">
              <a:solidFill>
                <a:sysClr val="windowText" lastClr="000000"/>
              </a:solidFill>
            </a:endParaRPr>
          </a:p>
          <a:p>
            <a:pPr lvl="2" indent="-342900"/>
            <a:r>
              <a:rPr lang="en-IN" sz="2200" dirty="0">
                <a:solidFill>
                  <a:sysClr val="windowText" lastClr="000000"/>
                </a:solidFill>
              </a:rPr>
              <a:t>Task given by</a:t>
            </a:r>
            <a:r>
              <a:rPr lang="en-US" sz="2200" dirty="0">
                <a:solidFill>
                  <a:sysClr val="windowText" lastClr="000000"/>
                </a:solidFill>
              </a:rPr>
              <a:t> Prof. </a:t>
            </a:r>
            <a:r>
              <a:rPr lang="en-US" sz="2200" dirty="0" err="1">
                <a:solidFill>
                  <a:sysClr val="windowText" lastClr="000000"/>
                </a:solidFill>
              </a:rPr>
              <a:t>Previtali</a:t>
            </a:r>
            <a:r>
              <a:rPr lang="en-US" sz="2200" dirty="0">
                <a:solidFill>
                  <a:sysClr val="windowText" lastClr="000000"/>
                </a:solidFill>
              </a:rPr>
              <a:t> &amp; Prof. Alhrshy</a:t>
            </a:r>
          </a:p>
          <a:p>
            <a:pPr lvl="2" indent="-342900"/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4839E0-F813-64AA-E941-716EEDE63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78" y="2212794"/>
            <a:ext cx="7591382" cy="4248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53D1B8-0DBD-8855-4248-F2BB65F19ED1}"/>
              </a:ext>
            </a:extLst>
          </p:cNvPr>
          <p:cNvSpPr txBox="1"/>
          <p:nvPr/>
        </p:nvSpPr>
        <p:spPr>
          <a:xfrm>
            <a:off x="5441483" y="5026793"/>
            <a:ext cx="2836244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1200" b="1" dirty="0">
                <a:solidFill>
                  <a:srgbClr val="FF0000"/>
                </a:solidFill>
              </a:rPr>
              <a:t>Correction –</a:t>
            </a:r>
          </a:p>
          <a:p>
            <a:pPr algn="l"/>
            <a:r>
              <a:rPr lang="en-IN" sz="1200" dirty="0"/>
              <a:t>Carbon - E = 140 </a:t>
            </a:r>
            <a:r>
              <a:rPr lang="en-IN" sz="1200" dirty="0" err="1"/>
              <a:t>GPa</a:t>
            </a:r>
            <a:r>
              <a:rPr lang="en-IN" sz="1200" dirty="0"/>
              <a:t>,</a:t>
            </a:r>
          </a:p>
          <a:p>
            <a:pPr algn="l"/>
            <a:r>
              <a:rPr lang="en-IN" sz="1200" dirty="0"/>
              <a:t>Glass E = 43 </a:t>
            </a:r>
            <a:r>
              <a:rPr lang="en-IN" sz="1200" dirty="0" err="1"/>
              <a:t>GPa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18277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2E526-C795-3A41-ADF2-26018E884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AF081A-8F16-AD7E-EF07-C59133E4A4B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8B7079B-81B3-5984-37D7-2337EF3B4A1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B45FC7B-5BD9-9BE0-0E1F-7344E27B61E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9BD1678-CD41-8017-D7CB-E9EE01D357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Bhima Babu Masare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6C4529-FA87-0ACB-5D28-9CBEAF01F586}"/>
              </a:ext>
            </a:extLst>
          </p:cNvPr>
          <p:cNvSpPr txBox="1"/>
          <p:nvPr/>
        </p:nvSpPr>
        <p:spPr>
          <a:xfrm>
            <a:off x="685800" y="667929"/>
            <a:ext cx="86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3. Spar Cap Thickness and Deflection Analysis –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D35844-55FB-B116-F435-9C127D731732}"/>
              </a:ext>
            </a:extLst>
          </p:cNvPr>
          <p:cNvSpPr txBox="1">
            <a:spLocks/>
          </p:cNvSpPr>
          <p:nvPr/>
        </p:nvSpPr>
        <p:spPr>
          <a:xfrm>
            <a:off x="838200" y="1279097"/>
            <a:ext cx="106832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ysClr val="windowText" lastClr="000000"/>
                </a:solidFill>
              </a:rPr>
              <a:t>3.2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Model Inputs and Material Parameters –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Input Tables –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loads.csv: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spanwise position &amp; </a:t>
            </a:r>
            <a:r>
              <a:rPr kumimoji="0" lang="en-IN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flapwise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bending moments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thickness.csv: 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blade thickness (distance between spar caps)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Material Properties –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Carbon Fiber: 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E = 140 </a:t>
            </a:r>
            <a:r>
              <a:rPr kumimoji="0" lang="en-IN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GPa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l-GR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σ_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max = 1100 MPa, </a:t>
            </a:r>
            <a:r>
              <a:rPr kumimoji="0" lang="el-GR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ρ = 1600 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kg/m³, SF = 1.6</a:t>
            </a:r>
          </a:p>
          <a:p>
            <a:pPr lvl="2" indent="-342900">
              <a:buFont typeface="Arial" panose="020B0604020202020204" pitchFamily="34" charset="0"/>
              <a:buChar char="•"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Glass Fiber:  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E = 43 </a:t>
            </a:r>
            <a:r>
              <a:rPr kumimoji="0" lang="en-IN" sz="22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GPa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l-GR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σ_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max = 750 MPa, </a:t>
            </a:r>
            <a:r>
              <a:rPr kumimoji="0" lang="el-GR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ρ = 1930 </a:t>
            </a: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kg/m³, SF = 1.6</a:t>
            </a:r>
          </a:p>
        </p:txBody>
      </p:sp>
    </p:spTree>
    <p:extLst>
      <p:ext uri="{BB962C8B-B14F-4D97-AF65-F5344CB8AC3E}">
        <p14:creationId xmlns:p14="http://schemas.microsoft.com/office/powerpoint/2010/main" val="75393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6121B-AA5C-45C2-80D0-D955827B8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F25A85-AE88-2704-29D8-32E6971AF95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B0115C8-3EEE-6105-32F8-8836BD76ED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1652BA-1DFC-7773-E2D2-348BF8AD58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A18F094-08DF-CE80-4739-FFBB98B8C8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Bhima Babu Masare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186E5B-B954-0867-03D0-7DAA8DB759A7}"/>
              </a:ext>
            </a:extLst>
          </p:cNvPr>
          <p:cNvSpPr txBox="1"/>
          <p:nvPr/>
        </p:nvSpPr>
        <p:spPr>
          <a:xfrm>
            <a:off x="685800" y="667929"/>
            <a:ext cx="86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3. Spar Cap Thickness and Deflection Analysis 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16B6512-7767-5A93-F286-A9044C0660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259417"/>
                <a:ext cx="10346356" cy="53020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kumimoji="0" lang="en-I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3.3 Thickness and Deflection Calculations -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kumimoji="0" lang="en-I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Strength-based thickness –</a:t>
                </a:r>
              </a:p>
              <a:p>
                <a:pPr marL="0" indent="0">
                  <a:buNone/>
                </a:pPr>
                <a:endPara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en-I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I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I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en-IN" sz="2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allow</m:t>
                              </m:r>
                            </m:sub>
                          </m:sSub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×</m:t>
                          </m:r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×</m:t>
                          </m:r>
                          <m:r>
                            <a:rPr kumimoji="0" lang="en-I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IN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kumimoji="0" lang="en-I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Moment of Inertia (two spar caps) –</a:t>
                </a:r>
              </a:p>
              <a:p>
                <a:pPr marL="0" indent="0">
                  <a:buNone/>
                </a:pPr>
                <a:endPara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2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=0.5×</m:t>
                      </m:r>
                      <m:r>
                        <a:rPr lang="en-US" sz="22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2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2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lang="en-IN" sz="1400" dirty="0">
                  <a:solidFill>
                    <a:sysClr val="windowText" lastClr="000000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kumimoji="0" lang="en-I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Deflection via curvature integration –</a:t>
                </a:r>
              </a:p>
              <a:p>
                <a:pPr marL="457200" lvl="1" indent="0">
                  <a:buNone/>
                </a:pPr>
                <a:endParaRPr kumimoji="0" lang="en-IN" sz="1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IN" sz="22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𝜅</m:t>
                      </m:r>
                      <m:r>
                        <a:rPr kumimoji="0" lang="en-IN" sz="22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IN" sz="220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IN" sz="220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num>
                        <m:den>
                          <m:r>
                            <a:rPr kumimoji="0" lang="en-IN" sz="220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r>
                            <a:rPr kumimoji="0" lang="en-IN" sz="220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×</m:t>
                          </m:r>
                          <m:r>
                            <a:rPr kumimoji="0" lang="en-IN" sz="220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𝐼</m:t>
                          </m:r>
                        </m:den>
                      </m:f>
                      <m:r>
                        <a:rPr kumimoji="0" lang="en-IN" sz="22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, </m:t>
                      </m:r>
                      <m:r>
                        <m:rPr>
                          <m:nor/>
                        </m:rPr>
                        <a:rPr kumimoji="0" lang="en-IN" sz="220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slope</m:t>
                      </m:r>
                      <m:r>
                        <a:rPr kumimoji="0" lang="en-IN" sz="22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kumimoji="0" lang="en-IN" sz="220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0" lang="en-IN" sz="220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𝜅</m:t>
                          </m:r>
                          <m:r>
                            <m:rPr>
                              <m:lit/>
                            </m:rPr>
                            <a:rPr kumimoji="0" lang="en-IN" sz="220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</m:e>
                      </m:nary>
                      <m:r>
                        <a:rPr kumimoji="0" lang="en-IN" sz="220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𝑑𝑧</m:t>
                      </m:r>
                      <m:r>
                        <a:rPr kumimoji="0" lang="en-IN" sz="22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, </m:t>
                      </m:r>
                      <m:r>
                        <m:rPr>
                          <m:nor/>
                        </m:rPr>
                        <a:rPr kumimoji="0" lang="en-IN" sz="220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deflection</m:t>
                      </m:r>
                      <m:r>
                        <a:rPr kumimoji="0" lang="en-IN" sz="22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=∫</m:t>
                      </m:r>
                      <m:r>
                        <m:rPr>
                          <m:nor/>
                        </m:rPr>
                        <a:rPr kumimoji="0" lang="en-IN" sz="220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slope</m:t>
                      </m:r>
                      <m:r>
                        <m:rPr>
                          <m:lit/>
                        </m:rPr>
                        <a:rPr kumimoji="0" lang="en-IN" sz="220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IN" sz="220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𝑑𝑧</m:t>
                      </m:r>
                    </m:oMath>
                  </m:oMathPara>
                </a14:m>
                <a:endParaRPr kumimoji="0" lang="en-IN" sz="2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IN" sz="5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IN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Comparing max deflection to limit (8 m)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16B6512-7767-5A93-F286-A9044C066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59417"/>
                <a:ext cx="10346356" cy="5302005"/>
              </a:xfrm>
              <a:prstGeom prst="rect">
                <a:avLst/>
              </a:prstGeom>
              <a:blipFill>
                <a:blip r:embed="rId2"/>
                <a:stretch>
                  <a:fillRect l="-943" t="-921" b="-16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361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52B6C-FE6B-32D0-C83C-7E4B83E5B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F828AD-ABCA-0B7A-3067-1E79645F9C6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E38FDD-523B-2F54-21A8-9546C3D3BB8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CC6A959-B57C-819A-1808-1A85644B2F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4DE5232-8547-2BB0-A398-E471E88886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6" y="6564113"/>
            <a:ext cx="5596085" cy="365125"/>
          </a:xfrm>
        </p:spPr>
        <p:txBody>
          <a:bodyPr>
            <a:normAutofit/>
          </a:bodyPr>
          <a:lstStyle/>
          <a:p>
            <a:r>
              <a:rPr lang="en-GB" dirty="0"/>
              <a:t>Bhima Babu Masare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638FF-C00F-1DDC-0E1D-E9B78AD6717E}"/>
              </a:ext>
            </a:extLst>
          </p:cNvPr>
          <p:cNvSpPr txBox="1"/>
          <p:nvPr/>
        </p:nvSpPr>
        <p:spPr>
          <a:xfrm>
            <a:off x="685800" y="667929"/>
            <a:ext cx="813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3. Spar Cap Thickness and Deflection Analysis –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9BA202-DF72-3CA9-3D8C-B6AB1E6E0602}"/>
              </a:ext>
            </a:extLst>
          </p:cNvPr>
          <p:cNvSpPr txBox="1"/>
          <p:nvPr/>
        </p:nvSpPr>
        <p:spPr>
          <a:xfrm>
            <a:off x="2042554" y="6193436"/>
            <a:ext cx="208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>
                <a:solidFill>
                  <a:srgbClr val="FF0000"/>
                </a:solidFill>
              </a:rPr>
              <a:t>Test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4F5549-AEC1-4FF2-4AC1-F919A7C1B204}"/>
              </a:ext>
            </a:extLst>
          </p:cNvPr>
          <p:cNvSpPr txBox="1"/>
          <p:nvPr/>
        </p:nvSpPr>
        <p:spPr>
          <a:xfrm>
            <a:off x="8147122" y="6195287"/>
            <a:ext cx="208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dirty="0">
                <a:solidFill>
                  <a:srgbClr val="FF0000"/>
                </a:solidFill>
              </a:rPr>
              <a:t>Test 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BB122EF-443F-D576-F697-9CEBD7966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0" y="1871419"/>
            <a:ext cx="5760000" cy="4320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3003863-62B7-7335-3A8D-67B0A5540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770" y="1859787"/>
            <a:ext cx="5760000" cy="4320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0A0461D-FCB1-1FAA-4392-06B797B865C3}"/>
              </a:ext>
            </a:extLst>
          </p:cNvPr>
          <p:cNvSpPr txBox="1">
            <a:spLocks/>
          </p:cNvSpPr>
          <p:nvPr/>
        </p:nvSpPr>
        <p:spPr>
          <a:xfrm>
            <a:off x="838200" y="1269674"/>
            <a:ext cx="9735954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3.4</a:t>
            </a:r>
            <a:r>
              <a:rPr lang="en-US" sz="2200" b="1" dirty="0">
                <a:solidFill>
                  <a:sysClr val="windowText" lastClr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Plots from </a:t>
            </a:r>
            <a:r>
              <a:rPr lang="en-US" sz="2200" b="1" dirty="0" err="1">
                <a:solidFill>
                  <a:sysClr val="windowText" lastClr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rPr>
              <a:t> –</a:t>
            </a:r>
          </a:p>
        </p:txBody>
      </p:sp>
    </p:spTree>
    <p:extLst>
      <p:ext uri="{BB962C8B-B14F-4D97-AF65-F5344CB8AC3E}">
        <p14:creationId xmlns:p14="http://schemas.microsoft.com/office/powerpoint/2010/main" val="413773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719</TotalTime>
  <Words>932</Words>
  <Application>Microsoft Office PowerPoint</Application>
  <PresentationFormat>Widescreen</PresentationFormat>
  <Paragraphs>169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Aptos</vt:lpstr>
      <vt:lpstr>Aptos (Textkörper)</vt:lpstr>
      <vt:lpstr>Aptos Display</vt:lpstr>
      <vt:lpstr>Arial</vt:lpstr>
      <vt:lpstr>Calibri</vt:lpstr>
      <vt:lpstr>Calibri Light</vt:lpstr>
      <vt:lpstr>Cambria Math</vt:lpstr>
      <vt:lpstr>Times New Roman</vt:lpstr>
      <vt:lpstr>Office</vt:lpstr>
      <vt:lpstr>Benutzerdefiniertes Design</vt:lpstr>
      <vt:lpstr>Team 5 – Rotor Blade Structures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Bhima Masare</dc:creator>
  <cp:lastModifiedBy>Bhima Masare</cp:lastModifiedBy>
  <cp:revision>104</cp:revision>
  <dcterms:created xsi:type="dcterms:W3CDTF">2025-10-05T16:20:08Z</dcterms:created>
  <dcterms:modified xsi:type="dcterms:W3CDTF">2025-10-27T13:03:11Z</dcterms:modified>
</cp:coreProperties>
</file>