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9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  <p14:sldId id="262"/>
          </p14:sldIdLst>
        </p14:section>
        <p14:section name="graph slide" id="{B26F6679-C236-4D3D-BC2F-CAE5ED400718}">
          <p14:sldIdLst>
            <p14:sldId id="261"/>
            <p14:sldId id="264"/>
            <p14:sldId id="265"/>
            <p14:sldId id="266"/>
            <p14:sldId id="267"/>
            <p14:sldId id="268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31/08/2025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31/08/2025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Project management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01</a:t>
            </a:r>
          </a:p>
          <a:p>
            <a:r>
              <a:rPr lang="it-IT" sz="2000" dirty="0"/>
              <a:t>Date: 23/09/2025</a:t>
            </a:r>
          </a:p>
          <a:p>
            <a:r>
              <a:rPr lang="it-IT" sz="2000" dirty="0"/>
              <a:t>Supervisor: Prof. </a:t>
            </a:r>
            <a:r>
              <a:rPr lang="en-US" sz="2000" dirty="0" err="1"/>
              <a:t>Manjock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</a:t>
            </a:r>
            <a:r>
              <a:rPr lang="en-US" sz="1400" dirty="0"/>
              <a:t>Mohamed Alywa</a:t>
            </a:r>
            <a:r>
              <a:rPr lang="de-DE" sz="1400" dirty="0"/>
              <a:t>, </a:t>
            </a:r>
            <a:r>
              <a:rPr lang="en-US" sz="1400" dirty="0"/>
              <a:t>Abdelrahman Abdelaziz </a:t>
            </a:r>
            <a:r>
              <a:rPr lang="de-DE" sz="1400" dirty="0"/>
              <a:t>, </a:t>
            </a:r>
            <a:r>
              <a:rPr lang="en-US" sz="1400" dirty="0"/>
              <a:t>Paresh </a:t>
            </a:r>
            <a:r>
              <a:rPr lang="en-US" sz="1400" dirty="0" err="1"/>
              <a:t>Nakum</a:t>
            </a:r>
            <a:endParaRPr lang="en-US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054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of the previous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and site conditions for wind turbines, DNVGL-ST-437,Edition November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Used in Syria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load output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parameters for the pre-processing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systems and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Loads for Optimus Syria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15538" y="1750110"/>
            <a:ext cx="83203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 turbine model shall possess a valid type certificate issued by any internationally accredited type certification body as per IEC /GL type certification scheme, along with certified power curve.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Guidelines Used in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556647" cy="712728"/>
          </a:xfrm>
        </p:spPr>
        <p:txBody>
          <a:bodyPr>
            <a:normAutofit/>
          </a:bodyPr>
          <a:lstStyle/>
          <a:p>
            <a:r>
              <a:rPr lang="en-US" dirty="0"/>
              <a:t>Typical load output sections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2675080" y="4814448"/>
            <a:ext cx="518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Output Sections Representation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378632D-47B9-4C59-B724-6954D39B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80" y="1441266"/>
            <a:ext cx="6554624" cy="3332163"/>
          </a:xfrm>
        </p:spPr>
      </p:pic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1" y="1465091"/>
            <a:ext cx="9885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production (DLC 1.X)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production + occurrence of fault (DLC 2.X)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up (DLC 3.X)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shutdown(DLC 4.X)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stop (DLC 5.1)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Parked: Standing still or idling (DLC 6.X)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Parked and fault conditions (DLC 7.X)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Transport, installation, maintenance and repair (DLC 8.X)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Design situations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556647" cy="712728"/>
          </a:xfrm>
        </p:spPr>
        <p:txBody>
          <a:bodyPr>
            <a:normAutofit/>
          </a:bodyPr>
          <a:lstStyle/>
          <a:p>
            <a:r>
              <a:rPr lang="en-US" dirty="0"/>
              <a:t>Simulation Workflow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2656226" y="5101057"/>
            <a:ext cx="5187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Workflow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C184FEA-2C0B-4703-AE67-6ABD5C86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10" y="1499009"/>
            <a:ext cx="7168199" cy="35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Needed parameters for the pre-processing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F1EAF4-4659-459C-81BC-FD700D53F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8565" y="1521530"/>
            <a:ext cx="3452568" cy="47085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and inertia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 bearing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Nacelle Hub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Nacelle inertia about yaw axis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control gain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 torque control settings.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points for turbine operating conditions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Yaw control settings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774CFF4-2F6E-42FD-A7ED-7083844BB1AB}"/>
              </a:ext>
            </a:extLst>
          </p:cNvPr>
          <p:cNvSpPr txBox="1">
            <a:spLocks/>
          </p:cNvSpPr>
          <p:nvPr/>
        </p:nvSpPr>
        <p:spPr>
          <a:xfrm>
            <a:off x="2973714" y="1499009"/>
            <a:ext cx="4162377" cy="4550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blades: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per unit length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Bending stiffness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Torsional stiffness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frequencies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properties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coefficient (Cl) and Drag coefficient (Cd) as functions of the angle of attack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twist and chord distribution along the blade. 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loss and hub loss correction factors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392D8C-A1AE-4E2D-A6C0-63493C37A27D}"/>
              </a:ext>
            </a:extLst>
          </p:cNvPr>
          <p:cNvSpPr txBox="1">
            <a:spLocks/>
          </p:cNvSpPr>
          <p:nvPr/>
        </p:nvSpPr>
        <p:spPr>
          <a:xfrm>
            <a:off x="270617" y="1519571"/>
            <a:ext cx="2432115" cy="4708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assessment: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direction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density</a:t>
            </a:r>
          </a:p>
          <a:p>
            <a:pPr marL="5715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height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distribution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frequencies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US" dirty="0"/>
              <a:t>Coordinate systems and components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BB2B1970-3A82-44DB-AD7C-CD0A8B867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40945"/>
              </p:ext>
            </p:extLst>
          </p:nvPr>
        </p:nvGraphicFramePr>
        <p:xfrm>
          <a:off x="2177254" y="1612324"/>
          <a:ext cx="7837492" cy="407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746">
                  <a:extLst>
                    <a:ext uri="{9D8B030D-6E8A-4147-A177-3AD203B41FA5}">
                      <a16:colId xmlns:a16="http://schemas.microsoft.com/office/drawing/2014/main" val="3296843138"/>
                    </a:ext>
                  </a:extLst>
                </a:gridCol>
                <a:gridCol w="3918746">
                  <a:extLst>
                    <a:ext uri="{9D8B030D-6E8A-4147-A177-3AD203B41FA5}">
                      <a16:colId xmlns:a16="http://schemas.microsoft.com/office/drawing/2014/main" val="2569275695"/>
                    </a:ext>
                  </a:extLst>
                </a:gridCol>
              </a:tblGrid>
              <a:tr h="3923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Affected components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3965682601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Blade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blade </a:t>
                      </a:r>
                    </a:p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hub, Pitch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1009890293"/>
                  </a:ext>
                </a:extLst>
              </a:tr>
              <a:tr h="3923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Chord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blade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1250705840"/>
                  </a:ext>
                </a:extLst>
              </a:tr>
              <a:tr h="12576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hub, Pitch system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bearing system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Gearbox, Brake, Coupling 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Bed, Yaw system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1451858444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top coordinate system</a:t>
                      </a: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Bed, Yaw system </a:t>
                      </a:r>
                    </a:p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&amp; Foundation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4257747032"/>
                  </a:ext>
                </a:extLst>
              </a:tr>
              <a:tr h="677175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structure (tower) coordinate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3" marR="8560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&amp; Foundation</a:t>
                      </a:r>
                    </a:p>
                  </a:txBody>
                  <a:tcPr marL="85603" marR="85603"/>
                </a:tc>
                <a:extLst>
                  <a:ext uri="{0D108BD9-81ED-4DB2-BD59-A6C34878D82A}">
                    <a16:rowId xmlns:a16="http://schemas.microsoft.com/office/drawing/2014/main" val="42038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4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4493" y="6515528"/>
            <a:ext cx="655798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03B1DA7-5D2F-46E1-8BA0-579E3E50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761600"/>
              </p:ext>
            </p:extLst>
          </p:nvPr>
        </p:nvGraphicFramePr>
        <p:xfrm>
          <a:off x="2056766" y="1511257"/>
          <a:ext cx="7662268" cy="50530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675">
                  <a:extLst>
                    <a:ext uri="{9D8B030D-6E8A-4147-A177-3AD203B41FA5}">
                      <a16:colId xmlns:a16="http://schemas.microsoft.com/office/drawing/2014/main" val="1843028824"/>
                    </a:ext>
                  </a:extLst>
                </a:gridCol>
                <a:gridCol w="870163">
                  <a:extLst>
                    <a:ext uri="{9D8B030D-6E8A-4147-A177-3AD203B41FA5}">
                      <a16:colId xmlns:a16="http://schemas.microsoft.com/office/drawing/2014/main" val="3785919078"/>
                    </a:ext>
                  </a:extLst>
                </a:gridCol>
                <a:gridCol w="862106">
                  <a:extLst>
                    <a:ext uri="{9D8B030D-6E8A-4147-A177-3AD203B41FA5}">
                      <a16:colId xmlns:a16="http://schemas.microsoft.com/office/drawing/2014/main" val="3910624802"/>
                    </a:ext>
                  </a:extLst>
                </a:gridCol>
                <a:gridCol w="684850">
                  <a:extLst>
                    <a:ext uri="{9D8B030D-6E8A-4147-A177-3AD203B41FA5}">
                      <a16:colId xmlns:a16="http://schemas.microsoft.com/office/drawing/2014/main" val="1739191976"/>
                    </a:ext>
                  </a:extLst>
                </a:gridCol>
                <a:gridCol w="862106">
                  <a:extLst>
                    <a:ext uri="{9D8B030D-6E8A-4147-A177-3AD203B41FA5}">
                      <a16:colId xmlns:a16="http://schemas.microsoft.com/office/drawing/2014/main" val="1028806242"/>
                    </a:ext>
                  </a:extLst>
                </a:gridCol>
                <a:gridCol w="704994">
                  <a:extLst>
                    <a:ext uri="{9D8B030D-6E8A-4147-A177-3AD203B41FA5}">
                      <a16:colId xmlns:a16="http://schemas.microsoft.com/office/drawing/2014/main" val="3649631468"/>
                    </a:ext>
                  </a:extLst>
                </a:gridCol>
                <a:gridCol w="935660">
                  <a:extLst>
                    <a:ext uri="{9D8B030D-6E8A-4147-A177-3AD203B41FA5}">
                      <a16:colId xmlns:a16="http://schemas.microsoft.com/office/drawing/2014/main" val="1658488017"/>
                    </a:ext>
                  </a:extLst>
                </a:gridCol>
                <a:gridCol w="838985">
                  <a:extLst>
                    <a:ext uri="{9D8B030D-6E8A-4147-A177-3AD203B41FA5}">
                      <a16:colId xmlns:a16="http://schemas.microsoft.com/office/drawing/2014/main" val="597340241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4215248931"/>
                    </a:ext>
                  </a:extLst>
                </a:gridCol>
              </a:tblGrid>
              <a:tr h="641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Flap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Rotor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Yaw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Bearing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Tilt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Rotor 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Tower-bottom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19078"/>
                  </a:ext>
                </a:extLst>
              </a:tr>
              <a:tr h="22150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31944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Optimus150 WS15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256,308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57287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Optimus150 WS16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284,580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3,500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9450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Optimus200 WS17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681,780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47953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Oceanus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103,990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1,189,800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65185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Optimus92LE WS19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36725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Optimus92LE WS20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71040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Optimus60E WS21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184375"/>
                  </a:ext>
                </a:extLst>
              </a:tr>
              <a:tr h="490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Syria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8,854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16,044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15,922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8,750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7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612DEF-409A-41D5-9406-B14AC6C237C6}"/>
              </a:ext>
            </a:extLst>
          </p:cNvPr>
          <p:cNvSpPr txBox="1"/>
          <p:nvPr/>
        </p:nvSpPr>
        <p:spPr>
          <a:xfrm>
            <a:off x="506690" y="1141925"/>
            <a:ext cx="1112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All listed values represent </a:t>
            </a:r>
            <a:r>
              <a:rPr lang="en-GB" b="1" i="1" dirty="0"/>
              <a:t>extreme loads (ULS)</a:t>
            </a:r>
            <a:r>
              <a:rPr lang="en-GB" i="1" dirty="0"/>
              <a:t> and already include the corresponding partial safety factors (</a:t>
            </a:r>
            <a:r>
              <a:rPr lang="en-GB" i="1" dirty="0" err="1"/>
              <a:t>γF</a:t>
            </a:r>
            <a:r>
              <a:rPr lang="en-GB" i="1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4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524</Words>
  <Application>Microsoft Office PowerPoint</Application>
  <PresentationFormat>Widescreen</PresentationFormat>
  <Paragraphs>191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Custom Design</vt:lpstr>
      <vt:lpstr>Weekly report: Project management</vt:lpstr>
      <vt:lpstr>Agenda</vt:lpstr>
      <vt:lpstr>Guidelines Used in Syria</vt:lpstr>
      <vt:lpstr>Typical load output sections</vt:lpstr>
      <vt:lpstr>Design situations</vt:lpstr>
      <vt:lpstr>Simulation Workflow</vt:lpstr>
      <vt:lpstr>Needed parameters for the pre-processing</vt:lpstr>
      <vt:lpstr>Coordinate systems and components</vt:lpstr>
      <vt:lpstr>Estimated Extreme Loads for Optimus Syria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mohamed Alywa</cp:lastModifiedBy>
  <cp:revision>10</cp:revision>
  <dcterms:created xsi:type="dcterms:W3CDTF">2025-07-21T13:11:31Z</dcterms:created>
  <dcterms:modified xsi:type="dcterms:W3CDTF">2025-08-31T13:51:19Z</dcterms:modified>
</cp:coreProperties>
</file>