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2" r:id="rId4"/>
    <p:sldId id="259" r:id="rId5"/>
    <p:sldId id="263" r:id="rId6"/>
    <p:sldId id="266" r:id="rId7"/>
    <p:sldId id="267" r:id="rId8"/>
    <p:sldId id="268" r:id="rId9"/>
    <p:sldId id="269" r:id="rId10"/>
    <p:sldId id="270" r:id="rId11"/>
    <p:sldId id="274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62"/>
            <p14:sldId id="259"/>
            <p14:sldId id="263"/>
            <p14:sldId id="266"/>
            <p14:sldId id="267"/>
            <p14:sldId id="268"/>
            <p14:sldId id="269"/>
            <p14:sldId id="270"/>
            <p14:sldId id="274"/>
            <p14:sldId id="275"/>
          </p14:sldIdLst>
        </p14:section>
        <p14:section name="graph slide" id="{B26F6679-C236-4D3D-BC2F-CAE5ED400718}">
          <p14:sldIdLst/>
        </p14:section>
        <p14:section name="bibliography" id="{2ECB0A3B-7D16-4F98-AD6A-5308DF7BF078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21/09/2025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21/09/2025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605" y="154598"/>
            <a:ext cx="2086962" cy="138581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6" y="31026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19" y="31104"/>
            <a:ext cx="3222811" cy="1489998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E422E6D2-6B20-4387-84D7-C473AF1F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602" y="5983539"/>
            <a:ext cx="2839102" cy="316675"/>
          </a:xfrm>
        </p:spPr>
        <p:txBody>
          <a:bodyPr/>
          <a:lstStyle/>
          <a:p>
            <a:r>
              <a:rPr lang="de-DE" sz="1400" b="1" dirty="0"/>
              <a:t>Date  20.09.2025</a:t>
            </a:r>
            <a:endParaRPr lang="de-DE" sz="14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2FFF4856-C329-4050-BC07-D4ED1BBA8DD0}"/>
              </a:ext>
            </a:extLst>
          </p:cNvPr>
          <p:cNvSpPr txBox="1">
            <a:spLocks/>
          </p:cNvSpPr>
          <p:nvPr/>
        </p:nvSpPr>
        <p:spPr>
          <a:xfrm>
            <a:off x="264602" y="6389462"/>
            <a:ext cx="7711780" cy="2702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Team Members </a:t>
            </a:r>
            <a:r>
              <a:rPr lang="en-US" sz="1400" dirty="0"/>
              <a:t>( Ibrahim Mostafa,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alibri-Bold"/>
              </a:rPr>
              <a:t>Kirollos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-Bold"/>
              </a:rPr>
              <a:t>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alibri-Bold"/>
              </a:rPr>
              <a:t>Ghaly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-Bold"/>
              </a:rPr>
              <a:t>, Mohammed El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alibri-Bold"/>
              </a:rPr>
              <a:t>demerdash</a:t>
            </a:r>
            <a:r>
              <a:rPr lang="en-US" sz="1400" dirty="0"/>
              <a:t>)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A804A-DE61-4102-A47E-8CF7F210B0AF}"/>
              </a:ext>
            </a:extLst>
          </p:cNvPr>
          <p:cNvSpPr txBox="1"/>
          <p:nvPr/>
        </p:nvSpPr>
        <p:spPr>
          <a:xfrm>
            <a:off x="2051534" y="5928072"/>
            <a:ext cx="6175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Supervisor</a:t>
            </a:r>
            <a:r>
              <a:rPr lang="en-US" sz="2000" b="1" dirty="0"/>
              <a:t>: </a:t>
            </a:r>
            <a:r>
              <a:rPr lang="en-US" dirty="0"/>
              <a:t>Prof. Faber</a:t>
            </a:r>
            <a:endParaRPr lang="de-DE" sz="2000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7862C58-6E06-4058-A050-A8FB51882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37" y="2757952"/>
            <a:ext cx="9144000" cy="2597844"/>
          </a:xfrm>
        </p:spPr>
        <p:txBody>
          <a:bodyPr>
            <a:normAutofit fontScale="62500" lnSpcReduction="20000"/>
          </a:bodyPr>
          <a:lstStyle/>
          <a:p>
            <a:endParaRPr lang="en-C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for the Tower Structure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arket availability &amp;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wind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Selection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standards and guidelines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D8184-20D9-4FAB-BDBB-40866B96C73E}"/>
              </a:ext>
            </a:extLst>
          </p:cNvPr>
          <p:cNvSpPr txBox="1"/>
          <p:nvPr/>
        </p:nvSpPr>
        <p:spPr>
          <a:xfrm>
            <a:off x="2487567" y="1110876"/>
            <a:ext cx="6175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r>
              <a:rPr lang="en-CA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65125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1" y="6513969"/>
            <a:ext cx="95484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Selection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1">
            <a:extLst>
              <a:ext uri="{FF2B5EF4-FFF2-40B4-BE49-F238E27FC236}">
                <a16:creationId xmlns:a16="http://schemas.microsoft.com/office/drawing/2014/main" id="{ED12C940-D470-4B7C-B790-C6D1DD1C4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765" y="2038408"/>
            <a:ext cx="9603658" cy="407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br>
              <a:rPr lang="en-US" sz="1100" dirty="0"/>
            </a:b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globally for onshore turbines, very well understood 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Equipment Manufacturers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(Vestas, Siemens Gamesa, etc.).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Supply Chain: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are available regionally (Turkey, Middle East) → short lead times and easier logistics compared to importing precast segments.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Installation: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Prefabricated sections allow relatively quick erection on-site (2–4 weeks).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Reliability: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inspection/maintenance effort compared to lattice towers (no hundreds of bolted joints).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industry norms, easier to certify under IEC 61400 and DNV guidelines.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5240E4-0C39-4A71-8C5C-9E0669A971F2}"/>
              </a:ext>
            </a:extLst>
          </p:cNvPr>
          <p:cNvSpPr txBox="1"/>
          <p:nvPr/>
        </p:nvSpPr>
        <p:spPr>
          <a:xfrm>
            <a:off x="1482802" y="1549153"/>
            <a:ext cx="989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The best tower option for a hub height of around 100 m in Syria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tubular steel. </a:t>
            </a:r>
          </a:p>
        </p:txBody>
      </p:sp>
    </p:spTree>
    <p:extLst>
      <p:ext uri="{BB962C8B-B14F-4D97-AF65-F5344CB8AC3E}">
        <p14:creationId xmlns:p14="http://schemas.microsoft.com/office/powerpoint/2010/main" val="212537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65125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1" y="6513969"/>
            <a:ext cx="95484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standards and guidelines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Untertitel 2">
            <a:extLst>
              <a:ext uri="{FF2B5EF4-FFF2-40B4-BE49-F238E27FC236}">
                <a16:creationId xmlns:a16="http://schemas.microsoft.com/office/drawing/2014/main" id="{73973E94-BEC2-49C7-B896-BE0C204AA6E1}"/>
              </a:ext>
            </a:extLst>
          </p:cNvPr>
          <p:cNvSpPr txBox="1">
            <a:spLocks/>
          </p:cNvSpPr>
          <p:nvPr/>
        </p:nvSpPr>
        <p:spPr>
          <a:xfrm>
            <a:off x="484418" y="1814732"/>
            <a:ext cx="11037022" cy="3546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Turbines:</a:t>
            </a:r>
            <a:endParaRPr lang="tr-TR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IEC 61400-1: Design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– Defines overall structural and safety requirements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IEC 61400-6: Tower and Foundation Design Requirements – Key standard for tower load cases, structural integrity, and fatigue.</a:t>
            </a:r>
          </a:p>
          <a:p>
            <a:pPr marL="0" indent="0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Steel Towers: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1993 (Eurocode 3): Design of Steel Structures.</a:t>
            </a:r>
          </a:p>
          <a:p>
            <a:pPr marL="0" indent="0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Towers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1992 (Eurocode 2): Design of Concrete Structures.</a:t>
            </a:r>
          </a:p>
          <a:p>
            <a:pPr marL="0" indent="0">
              <a:buNone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Timber Towers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1995 (Eurocode 5): Design of Timber Structures.</a:t>
            </a:r>
            <a:br>
              <a:rPr lang="en-US" sz="2800" dirty="0"/>
            </a:b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4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687559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6A8AAAD-67B8-4D3C-A9D0-03B343B3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Siemens Gamesa – Onshore Wind. </a:t>
            </a:r>
          </a:p>
          <a:p>
            <a:r>
              <a:rPr lang="en-US" dirty="0"/>
              <a:t>CS Wind – Global Tower Manufacturer. </a:t>
            </a:r>
          </a:p>
          <a:p>
            <a:r>
              <a:rPr lang="en-US" dirty="0"/>
              <a:t>GRI Renewable Industries – Tower Solutions.</a:t>
            </a:r>
          </a:p>
          <a:p>
            <a:r>
              <a:rPr lang="en-US" dirty="0" err="1"/>
              <a:t>Modvion</a:t>
            </a:r>
            <a:r>
              <a:rPr lang="en-US" dirty="0"/>
              <a:t> – Timber Towers.</a:t>
            </a:r>
          </a:p>
          <a:p>
            <a:r>
              <a:rPr lang="en-US" dirty="0" err="1"/>
              <a:t>Lowa</a:t>
            </a:r>
            <a:r>
              <a:rPr lang="en-US" dirty="0"/>
              <a:t> state university.</a:t>
            </a:r>
          </a:p>
          <a:p>
            <a:r>
              <a:rPr lang="en-US" dirty="0" err="1"/>
              <a:t>Wikepedia</a:t>
            </a:r>
            <a:r>
              <a:rPr lang="en-US" dirty="0"/>
              <a:t>.</a:t>
            </a: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066351" cy="7127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 for the Tower Structure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ntertitel 2">
            <a:extLst>
              <a:ext uri="{FF2B5EF4-FFF2-40B4-BE49-F238E27FC236}">
                <a16:creationId xmlns:a16="http://schemas.microsoft.com/office/drawing/2014/main" id="{75A2B220-658E-4D42-AE70-3929E2045F4D}"/>
              </a:ext>
            </a:extLst>
          </p:cNvPr>
          <p:cNvSpPr txBox="1">
            <a:spLocks/>
          </p:cNvSpPr>
          <p:nvPr/>
        </p:nvSpPr>
        <p:spPr>
          <a:xfrm>
            <a:off x="722137" y="2067951"/>
            <a:ext cx="10292866" cy="3287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 Size:</a:t>
            </a:r>
            <a:endParaRPr lang="tr-TR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5 MW</a:t>
            </a:r>
          </a:p>
          <a:p>
            <a:pPr marL="342900" indent="-34290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Height: 100 m</a:t>
            </a:r>
          </a:p>
          <a:p>
            <a:pPr marL="342900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Data:</a:t>
            </a:r>
          </a:p>
          <a:p>
            <a:pPr marL="342900" indent="-34290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Class II</a:t>
            </a:r>
          </a:p>
          <a:p>
            <a:pPr marL="342900" indent="-342900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conditions: Sand or Rock</a:t>
            </a:r>
          </a:p>
          <a:p>
            <a:pPr marL="342900" indent="-3429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Syria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3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066351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availability &amp;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wind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990D63A-3462-48CE-A515-F380FEDB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04" y="1529428"/>
            <a:ext cx="2045660" cy="38575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Tubular steel tower </a:t>
            </a:r>
          </a:p>
          <a:p>
            <a:pPr marL="0" indent="0">
              <a:buNone/>
            </a:pPr>
            <a:r>
              <a:rPr lang="en-US" sz="1600" b="1" dirty="0"/>
              <a:t>Available Hub high</a:t>
            </a:r>
          </a:p>
          <a:p>
            <a:r>
              <a:rPr lang="en-US" sz="1400" b="1" dirty="0"/>
              <a:t> </a:t>
            </a:r>
            <a:r>
              <a:rPr lang="en-US" sz="1400" dirty="0"/>
              <a:t>100 – 140 m</a:t>
            </a:r>
          </a:p>
          <a:p>
            <a:pPr marL="0" indent="0">
              <a:buNone/>
            </a:pPr>
            <a:r>
              <a:rPr lang="en-US" sz="1600" b="1" dirty="0"/>
              <a:t>No. available suppliers  </a:t>
            </a:r>
          </a:p>
          <a:p>
            <a:r>
              <a:rPr lang="en-US" sz="1400" dirty="0"/>
              <a:t>11 (Turkey, China, Europe)  </a:t>
            </a:r>
          </a:p>
          <a:p>
            <a:pPr marL="0" indent="0">
              <a:buNone/>
            </a:pPr>
            <a:r>
              <a:rPr lang="en-US" sz="1600" b="1" dirty="0"/>
              <a:t>Suitability for Syria</a:t>
            </a:r>
          </a:p>
          <a:p>
            <a:r>
              <a:rPr lang="en-US" sz="1400" dirty="0"/>
              <a:t>Most common choice. Good quality, fast delivery if port access &amp; wide roads are available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DE3192B-3505-4D3B-8B99-F9360675657F}"/>
              </a:ext>
            </a:extLst>
          </p:cNvPr>
          <p:cNvSpPr txBox="1">
            <a:spLocks/>
          </p:cNvSpPr>
          <p:nvPr/>
        </p:nvSpPr>
        <p:spPr>
          <a:xfrm>
            <a:off x="5050145" y="1529428"/>
            <a:ext cx="2045660" cy="38522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Concrete precast tower</a:t>
            </a:r>
          </a:p>
          <a:p>
            <a:pPr marL="0" indent="0">
              <a:buNone/>
            </a:pPr>
            <a:r>
              <a:rPr lang="en-US" sz="1600" b="1" dirty="0"/>
              <a:t>Available Hub high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100 – 120 m (custom)</a:t>
            </a:r>
          </a:p>
          <a:p>
            <a:pPr marL="0" indent="0">
              <a:buNone/>
            </a:pPr>
            <a:r>
              <a:rPr lang="en-US" sz="1600" b="1" dirty="0"/>
              <a:t>No. available suppliers  </a:t>
            </a:r>
          </a:p>
          <a:p>
            <a:r>
              <a:rPr lang="en-US" sz="1400" dirty="0"/>
              <a:t>Limited global suppliers</a:t>
            </a:r>
          </a:p>
          <a:p>
            <a:pPr marL="0" indent="0">
              <a:buNone/>
            </a:pPr>
            <a:r>
              <a:rPr lang="en-US" sz="1600" b="1" dirty="0"/>
              <a:t>Suitability for Syria</a:t>
            </a:r>
          </a:p>
          <a:p>
            <a:r>
              <a:rPr lang="en-US" sz="1400" dirty="0"/>
              <a:t>Heavy transport required, may be challenging and costly to deliver to Syrian sites.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9D102F68-779E-4CFB-B78B-2C27C0D5FC1C}"/>
              </a:ext>
            </a:extLst>
          </p:cNvPr>
          <p:cNvSpPr txBox="1">
            <a:spLocks/>
          </p:cNvSpPr>
          <p:nvPr/>
        </p:nvSpPr>
        <p:spPr>
          <a:xfrm>
            <a:off x="2711167" y="1529428"/>
            <a:ext cx="2045660" cy="38575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Concrete Cast-in-situ</a:t>
            </a:r>
          </a:p>
          <a:p>
            <a:pPr marL="0" indent="0">
              <a:buNone/>
            </a:pPr>
            <a:r>
              <a:rPr lang="en-US" sz="1600" b="1" dirty="0"/>
              <a:t>Available Hub high</a:t>
            </a:r>
          </a:p>
          <a:p>
            <a:r>
              <a:rPr lang="en-US" sz="1800" dirty="0"/>
              <a:t> </a:t>
            </a:r>
            <a:r>
              <a:rPr lang="en-US" sz="1400" dirty="0"/>
              <a:t>100 – 120 m (custom)</a:t>
            </a:r>
          </a:p>
          <a:p>
            <a:pPr marL="0" indent="0">
              <a:buNone/>
            </a:pPr>
            <a:r>
              <a:rPr lang="en-US" sz="1600" b="1" dirty="0"/>
              <a:t>No. available suppliers </a:t>
            </a:r>
            <a:r>
              <a:rPr lang="en-US" sz="1800" b="1" dirty="0"/>
              <a:t> </a:t>
            </a:r>
          </a:p>
          <a:p>
            <a:r>
              <a:rPr lang="en-US" sz="1400" dirty="0"/>
              <a:t>Local contractor + slipform system</a:t>
            </a:r>
          </a:p>
          <a:p>
            <a:pPr marL="0" indent="0">
              <a:buNone/>
            </a:pPr>
            <a:r>
              <a:rPr lang="en-US" sz="1600" b="1" dirty="0"/>
              <a:t>Suitability for Syria</a:t>
            </a:r>
          </a:p>
          <a:p>
            <a:r>
              <a:rPr lang="en-US" sz="1400" dirty="0"/>
              <a:t>Best for remote or mountainous sites. No need to transport large sections, only bulk materials.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99710"/>
              </p:ext>
            </p:extLst>
          </p:nvPr>
        </p:nvGraphicFramePr>
        <p:xfrm>
          <a:off x="1400907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848DC9F-CD91-4AB3-8F59-28DF81F949BF}"/>
              </a:ext>
            </a:extLst>
          </p:cNvPr>
          <p:cNvSpPr txBox="1">
            <a:spLocks/>
          </p:cNvSpPr>
          <p:nvPr/>
        </p:nvSpPr>
        <p:spPr>
          <a:xfrm>
            <a:off x="7435175" y="1526803"/>
            <a:ext cx="1909885" cy="38575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/>
              <a:t>Lattice Steel tower</a:t>
            </a:r>
          </a:p>
          <a:p>
            <a:pPr marL="0" indent="0">
              <a:buNone/>
            </a:pPr>
            <a:r>
              <a:rPr lang="en-US" sz="1600" b="1" dirty="0"/>
              <a:t>Available Hub high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Up to ~100 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No. available suppliers  </a:t>
            </a:r>
          </a:p>
          <a:p>
            <a:r>
              <a:rPr lang="en-US" sz="1400" dirty="0"/>
              <a:t>Few suppliers worldwide</a:t>
            </a:r>
          </a:p>
          <a:p>
            <a:pPr marL="0" indent="0">
              <a:buNone/>
            </a:pPr>
            <a:r>
              <a:rPr lang="en-US" sz="1600" b="1" dirty="0"/>
              <a:t>Suitability for Syria</a:t>
            </a:r>
          </a:p>
          <a:p>
            <a:r>
              <a:rPr lang="en-US" sz="1400" dirty="0"/>
              <a:t>Lightweight and easy to transport but needs more maintenance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430DE577-79D2-43BA-BE4C-47564766A261}"/>
              </a:ext>
            </a:extLst>
          </p:cNvPr>
          <p:cNvSpPr txBox="1">
            <a:spLocks/>
          </p:cNvSpPr>
          <p:nvPr/>
        </p:nvSpPr>
        <p:spPr>
          <a:xfrm>
            <a:off x="9641435" y="1526803"/>
            <a:ext cx="1909885" cy="38575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/>
              <a:t>Timber tower</a:t>
            </a:r>
          </a:p>
          <a:p>
            <a:pPr marL="0" indent="0">
              <a:buNone/>
            </a:pPr>
            <a:r>
              <a:rPr lang="en-US" sz="1600" b="1" dirty="0"/>
              <a:t>Available Hub high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Up to ~100 m</a:t>
            </a:r>
            <a:br>
              <a:rPr lang="en-US" sz="1400" dirty="0"/>
            </a:br>
            <a:r>
              <a:rPr lang="en-US" sz="1600" b="1" dirty="0"/>
              <a:t>No. available suppliers  </a:t>
            </a:r>
          </a:p>
          <a:p>
            <a:r>
              <a:rPr lang="en-US" sz="1400" dirty="0"/>
              <a:t>Very few suppliers worldwide (limited market technology, but growing market)</a:t>
            </a:r>
            <a:br>
              <a:rPr lang="en-US" sz="1400" dirty="0"/>
            </a:br>
            <a:r>
              <a:rPr lang="en-US" sz="1600" b="1" dirty="0"/>
              <a:t>Suitability for Syria</a:t>
            </a:r>
          </a:p>
          <a:p>
            <a:r>
              <a:rPr lang="en-US" sz="1400" dirty="0"/>
              <a:t>Requires careful protection against moisture, insects, and fire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1400907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2BD7ECA-B48F-4C29-BC2D-950BDAF95798}"/>
              </a:ext>
            </a:extLst>
          </p:cNvPr>
          <p:cNvSpPr/>
          <p:nvPr/>
        </p:nvSpPr>
        <p:spPr>
          <a:xfrm>
            <a:off x="4329520" y="1890191"/>
            <a:ext cx="3245743" cy="7554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Structure types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0ACB5A-3250-4360-BC5D-39F00378D8BA}"/>
              </a:ext>
            </a:extLst>
          </p:cNvPr>
          <p:cNvSpPr/>
          <p:nvPr/>
        </p:nvSpPr>
        <p:spPr>
          <a:xfrm>
            <a:off x="921546" y="3320272"/>
            <a:ext cx="2376685" cy="1035598"/>
          </a:xfrm>
          <a:prstGeom prst="rect">
            <a:avLst/>
          </a:prstGeom>
          <a:solidFill>
            <a:srgbClr val="39C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/>
              <a:t>Tubular steel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61A250-AE06-4D30-A369-49440D2CB989}"/>
              </a:ext>
            </a:extLst>
          </p:cNvPr>
          <p:cNvSpPr/>
          <p:nvPr/>
        </p:nvSpPr>
        <p:spPr>
          <a:xfrm>
            <a:off x="4905567" y="3322935"/>
            <a:ext cx="2376685" cy="1035598"/>
          </a:xfrm>
          <a:prstGeom prst="rect">
            <a:avLst/>
          </a:prstGeom>
          <a:solidFill>
            <a:srgbClr val="39C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Concrete Cast-in-situ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28A167-18E6-4548-9EC2-67AA4B29872A}"/>
              </a:ext>
            </a:extLst>
          </p:cNvPr>
          <p:cNvSpPr/>
          <p:nvPr/>
        </p:nvSpPr>
        <p:spPr>
          <a:xfrm>
            <a:off x="8893769" y="3322935"/>
            <a:ext cx="2376685" cy="1035598"/>
          </a:xfrm>
          <a:prstGeom prst="rect">
            <a:avLst/>
          </a:prstGeom>
          <a:solidFill>
            <a:srgbClr val="39C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Concrete precast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E4B92-D6E4-4610-9CFE-9AC4E481F986}"/>
              </a:ext>
            </a:extLst>
          </p:cNvPr>
          <p:cNvSpPr/>
          <p:nvPr/>
        </p:nvSpPr>
        <p:spPr>
          <a:xfrm>
            <a:off x="2812181" y="4809034"/>
            <a:ext cx="2376685" cy="1035598"/>
          </a:xfrm>
          <a:prstGeom prst="rect">
            <a:avLst/>
          </a:prstGeom>
          <a:solidFill>
            <a:srgbClr val="39C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/>
              <a:t>Lattice Steel tower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9FFCD-76C4-4D36-9D16-B7415482B229}"/>
              </a:ext>
            </a:extLst>
          </p:cNvPr>
          <p:cNvSpPr/>
          <p:nvPr/>
        </p:nvSpPr>
        <p:spPr>
          <a:xfrm>
            <a:off x="6974080" y="4813747"/>
            <a:ext cx="2376685" cy="1035598"/>
          </a:xfrm>
          <a:prstGeom prst="rect">
            <a:avLst/>
          </a:prstGeom>
          <a:solidFill>
            <a:srgbClr val="39CB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/>
              <a:t>Timber tower</a:t>
            </a:r>
          </a:p>
        </p:txBody>
      </p:sp>
    </p:spTree>
    <p:extLst>
      <p:ext uri="{BB962C8B-B14F-4D97-AF65-F5344CB8AC3E}">
        <p14:creationId xmlns:p14="http://schemas.microsoft.com/office/powerpoint/2010/main" val="384772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Tubular tower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02001"/>
              </p:ext>
            </p:extLst>
          </p:nvPr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5" name="Freeform 5">
            <a:extLst>
              <a:ext uri="{FF2B5EF4-FFF2-40B4-BE49-F238E27FC236}">
                <a16:creationId xmlns:a16="http://schemas.microsoft.com/office/drawing/2014/main" id="{D6338229-1413-4105-8149-D32896AD3FFD}"/>
              </a:ext>
            </a:extLst>
          </p:cNvPr>
          <p:cNvSpPr>
            <a:spLocks/>
          </p:cNvSpPr>
          <p:nvPr/>
        </p:nvSpPr>
        <p:spPr bwMode="auto">
          <a:xfrm rot="5400000">
            <a:off x="40140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472A04E-69CF-411B-8389-5CC393EA10D3}"/>
              </a:ext>
            </a:extLst>
          </p:cNvPr>
          <p:cNvSpPr>
            <a:spLocks/>
          </p:cNvSpPr>
          <p:nvPr/>
        </p:nvSpPr>
        <p:spPr bwMode="auto">
          <a:xfrm rot="10800000">
            <a:off x="59063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0848E02-838F-4E61-9AA4-8C85FC33A4EA}"/>
              </a:ext>
            </a:extLst>
          </p:cNvPr>
          <p:cNvSpPr>
            <a:spLocks/>
          </p:cNvSpPr>
          <p:nvPr/>
        </p:nvSpPr>
        <p:spPr bwMode="auto">
          <a:xfrm rot="16200000">
            <a:off x="5906301" y="3851782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6CAC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6301BF-E513-4539-B119-19A80F9E013C}"/>
              </a:ext>
            </a:extLst>
          </p:cNvPr>
          <p:cNvSpPr>
            <a:spLocks/>
          </p:cNvSpPr>
          <p:nvPr/>
        </p:nvSpPr>
        <p:spPr bwMode="auto">
          <a:xfrm>
            <a:off x="4014001" y="3851785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5C7B5-2147-4121-A86C-744CE9130A67}"/>
              </a:ext>
            </a:extLst>
          </p:cNvPr>
          <p:cNvSpPr txBox="1"/>
          <p:nvPr/>
        </p:nvSpPr>
        <p:spPr>
          <a:xfrm>
            <a:off x="4865407" y="3390123"/>
            <a:ext cx="20817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B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400" b="1" dirty="0">
                <a:solidFill>
                  <a:srgbClr val="007A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5400" b="1" dirty="0">
                <a:solidFill>
                  <a:srgbClr val="7B0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6CAC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A1CA2-7488-4B2F-9DF7-9B8E65CC7A0B}"/>
              </a:ext>
            </a:extLst>
          </p:cNvPr>
          <p:cNvSpPr/>
          <p:nvPr/>
        </p:nvSpPr>
        <p:spPr>
          <a:xfrm>
            <a:off x="100896" y="1581289"/>
            <a:ext cx="41560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Proven Technology:</a:t>
            </a:r>
            <a:r>
              <a:rPr lang="en-US" sz="1400" dirty="0"/>
              <a:t> Widely used globally for 100 m hub height turbines, high reliability.</a:t>
            </a:r>
          </a:p>
          <a:p>
            <a:r>
              <a:rPr lang="en-US" sz="1400" b="1" dirty="0"/>
              <a:t>High Structural Strength:</a:t>
            </a:r>
            <a:r>
              <a:rPr lang="en-US" sz="1400" dirty="0"/>
              <a:t> Good performance for large rotor diameters and high wind loads</a:t>
            </a:r>
            <a:br>
              <a:rPr lang="en-US" sz="1400" dirty="0"/>
            </a:br>
            <a:r>
              <a:rPr lang="en-US" sz="1400" b="1" dirty="0"/>
              <a:t>Long Lifetime:</a:t>
            </a:r>
            <a:r>
              <a:rPr lang="en-US" sz="1400" dirty="0"/>
              <a:t> Low maintenance needs compared to lattice or hybrid towers</a:t>
            </a:r>
          </a:p>
          <a:p>
            <a:r>
              <a:rPr lang="en-US" sz="1400" b="1" dirty="0"/>
              <a:t>Regional Suppliers:</a:t>
            </a:r>
            <a:r>
              <a:rPr lang="en-US" sz="1400" dirty="0"/>
              <a:t> Proximity to Turkey and Middle East suppliers reduces manufacturing lead time</a:t>
            </a:r>
            <a:endParaRPr lang="en-US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397F-AB3D-4899-A0FB-2EF3A9CDF300}"/>
              </a:ext>
            </a:extLst>
          </p:cNvPr>
          <p:cNvSpPr/>
          <p:nvPr/>
        </p:nvSpPr>
        <p:spPr>
          <a:xfrm>
            <a:off x="7842342" y="1580036"/>
            <a:ext cx="4013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High Initial Cost: </a:t>
            </a:r>
            <a:r>
              <a:rPr lang="en-US" sz="1400" dirty="0"/>
              <a:t>Steel price volatility can significantly affect CAPEX .</a:t>
            </a:r>
            <a:br>
              <a:rPr lang="en-US" sz="1400" b="1" dirty="0"/>
            </a:br>
            <a:r>
              <a:rPr lang="en-US" altLang="en-US" sz="1400" b="1" dirty="0"/>
              <a:t>Transport Challenges: </a:t>
            </a:r>
            <a:r>
              <a:rPr lang="en-US" altLang="en-US" sz="1400" dirty="0"/>
              <a:t>Oversized sections (up to 30+ m length, 4–5 m diameter) require wide roads and heavy-duty trucks – can be difficult in remote sites.</a:t>
            </a:r>
          </a:p>
          <a:p>
            <a:r>
              <a:rPr lang="en-US" sz="1400" b="1" dirty="0"/>
              <a:t>Dependency on Imports: </a:t>
            </a:r>
            <a:r>
              <a:rPr lang="en-US" sz="1400" dirty="0"/>
              <a:t>No local tower manufacturing in Syria → exposure to currency fluctuations and import regulations.</a:t>
            </a:r>
          </a:p>
          <a:p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4FF3-C965-47DD-8998-7C11FC8CEB35}"/>
              </a:ext>
            </a:extLst>
          </p:cNvPr>
          <p:cNvSpPr/>
          <p:nvPr/>
        </p:nvSpPr>
        <p:spPr>
          <a:xfrm>
            <a:off x="7924985" y="4446700"/>
            <a:ext cx="3613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Logistics Risks: </a:t>
            </a:r>
            <a:r>
              <a:rPr lang="en-US" altLang="en-US" sz="1400" dirty="0"/>
              <a:t>Border closures, port access issues, or road infrastructure damage can delay tower delivery.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Competing Tower Technologies: </a:t>
            </a:r>
            <a:r>
              <a:rPr lang="en-US" altLang="en-US" sz="1400" dirty="0"/>
              <a:t>Cast-in-situ concrete towers may become cheaper and easier to implement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Steel Price Fluctuations:</a:t>
            </a:r>
            <a:r>
              <a:rPr lang="en-US" sz="1400" dirty="0"/>
              <a:t> Global market volatility can increase project costs unexpectedly.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87885F-E551-4E2A-928D-FBED135923BF}"/>
              </a:ext>
            </a:extLst>
          </p:cNvPr>
          <p:cNvSpPr/>
          <p:nvPr/>
        </p:nvSpPr>
        <p:spPr>
          <a:xfrm>
            <a:off x="100896" y="4449762"/>
            <a:ext cx="3890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Renewable Energy Expansion: </a:t>
            </a:r>
            <a:r>
              <a:rPr lang="en-US" sz="1400" dirty="0"/>
              <a:t>Syria has strong wind potential in coastal and mountain regions, creating opportunities for new projects.</a:t>
            </a:r>
            <a:br>
              <a:rPr lang="en-US" sz="1400" dirty="0"/>
            </a:br>
            <a:r>
              <a:rPr lang="en-US" altLang="en-US" sz="1400" b="1" dirty="0"/>
              <a:t>Local Assembly Potential: </a:t>
            </a:r>
            <a:r>
              <a:rPr lang="en-US" altLang="en-US" sz="1400" dirty="0"/>
              <a:t>Possibility to develop local welding/painting facilities to reduce import costs in the future.</a:t>
            </a:r>
          </a:p>
          <a:p>
            <a:r>
              <a:rPr lang="en-US" sz="1400" b="1" dirty="0"/>
              <a:t>Government &amp; International Support:</a:t>
            </a:r>
            <a:r>
              <a:rPr lang="en-US" sz="1400" dirty="0"/>
              <a:t> Potential funding from international organizations for renewable energy reconstruction projects.</a:t>
            </a:r>
          </a:p>
          <a:p>
            <a:pPr algn="just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F0271-4692-4D89-B7C2-5B0921F89D42}"/>
              </a:ext>
            </a:extLst>
          </p:cNvPr>
          <p:cNvSpPr/>
          <p:nvPr/>
        </p:nvSpPr>
        <p:spPr>
          <a:xfrm rot="18900000">
            <a:off x="3239243" y="1508065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40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C8942-8CB9-410D-BC9B-96DC71E29096}"/>
              </a:ext>
            </a:extLst>
          </p:cNvPr>
          <p:cNvSpPr/>
          <p:nvPr/>
        </p:nvSpPr>
        <p:spPr>
          <a:xfrm rot="2700000">
            <a:off x="6048361" y="1572256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Weaknesses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C5C49-FB28-4E4C-8178-A912F60B847E}"/>
              </a:ext>
            </a:extLst>
          </p:cNvPr>
          <p:cNvSpPr/>
          <p:nvPr/>
        </p:nvSpPr>
        <p:spPr>
          <a:xfrm rot="2626182">
            <a:off x="3234714" y="4386884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174A-5EF8-4FA8-8029-9BC9BD78C0C7}"/>
              </a:ext>
            </a:extLst>
          </p:cNvPr>
          <p:cNvSpPr/>
          <p:nvPr/>
        </p:nvSpPr>
        <p:spPr>
          <a:xfrm rot="18775959">
            <a:off x="6175464" y="4457050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3047388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2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</a:t>
            </a:r>
            <a:r>
              <a:rPr lang="en-US" dirty="0"/>
              <a:t>Concrete Cast-in-Situ Tower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5" name="Freeform 5">
            <a:extLst>
              <a:ext uri="{FF2B5EF4-FFF2-40B4-BE49-F238E27FC236}">
                <a16:creationId xmlns:a16="http://schemas.microsoft.com/office/drawing/2014/main" id="{D6338229-1413-4105-8149-D32896AD3FFD}"/>
              </a:ext>
            </a:extLst>
          </p:cNvPr>
          <p:cNvSpPr>
            <a:spLocks/>
          </p:cNvSpPr>
          <p:nvPr/>
        </p:nvSpPr>
        <p:spPr bwMode="auto">
          <a:xfrm rot="5400000">
            <a:off x="40140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472A04E-69CF-411B-8389-5CC393EA10D3}"/>
              </a:ext>
            </a:extLst>
          </p:cNvPr>
          <p:cNvSpPr>
            <a:spLocks/>
          </p:cNvSpPr>
          <p:nvPr/>
        </p:nvSpPr>
        <p:spPr bwMode="auto">
          <a:xfrm rot="10800000">
            <a:off x="59063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0848E02-838F-4E61-9AA4-8C85FC33A4EA}"/>
              </a:ext>
            </a:extLst>
          </p:cNvPr>
          <p:cNvSpPr>
            <a:spLocks/>
          </p:cNvSpPr>
          <p:nvPr/>
        </p:nvSpPr>
        <p:spPr bwMode="auto">
          <a:xfrm rot="16200000">
            <a:off x="5906301" y="3851782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6CAC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6301BF-E513-4539-B119-19A80F9E013C}"/>
              </a:ext>
            </a:extLst>
          </p:cNvPr>
          <p:cNvSpPr>
            <a:spLocks/>
          </p:cNvSpPr>
          <p:nvPr/>
        </p:nvSpPr>
        <p:spPr bwMode="auto">
          <a:xfrm>
            <a:off x="4014001" y="3851785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5C7B5-2147-4121-A86C-744CE9130A67}"/>
              </a:ext>
            </a:extLst>
          </p:cNvPr>
          <p:cNvSpPr txBox="1"/>
          <p:nvPr/>
        </p:nvSpPr>
        <p:spPr>
          <a:xfrm>
            <a:off x="4865407" y="3390123"/>
            <a:ext cx="20817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B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400" b="1" dirty="0">
                <a:solidFill>
                  <a:srgbClr val="007A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5400" b="1" dirty="0">
                <a:solidFill>
                  <a:srgbClr val="7B0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6CAC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A1CA2-7488-4B2F-9DF7-9B8E65CC7A0B}"/>
              </a:ext>
            </a:extLst>
          </p:cNvPr>
          <p:cNvSpPr/>
          <p:nvPr/>
        </p:nvSpPr>
        <p:spPr>
          <a:xfrm>
            <a:off x="100896" y="1581289"/>
            <a:ext cx="41560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Local Material Availability: </a:t>
            </a:r>
            <a:r>
              <a:rPr lang="en-US" altLang="en-US" sz="1400" dirty="0"/>
              <a:t>Cement, aggregates, and rebar can be sourced locally, reducing import dependency.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No Need for Oversized Transport: </a:t>
            </a:r>
            <a:r>
              <a:rPr lang="en-US" altLang="en-US" sz="1400" dirty="0"/>
              <a:t>Tower is built on-site → avoids challenges of moving large sections on narrow or damaged roads.</a:t>
            </a:r>
          </a:p>
          <a:p>
            <a:r>
              <a:rPr lang="en-US" sz="1400" b="1" dirty="0"/>
              <a:t>Durability &amp; Long Life:</a:t>
            </a:r>
            <a:r>
              <a:rPr lang="en-US" sz="1400" dirty="0"/>
              <a:t> Good resistance to corrosion and low maintenance needs in harsh climates</a:t>
            </a:r>
            <a:br>
              <a:rPr lang="en-US" sz="1400" dirty="0"/>
            </a:br>
            <a:r>
              <a:rPr lang="en-US" sz="1400" b="1" dirty="0"/>
              <a:t>Flexibility in Height:</a:t>
            </a:r>
            <a:r>
              <a:rPr lang="en-US" sz="1400" dirty="0"/>
              <a:t> Can be customized easily for required hub height without special factory tooling</a:t>
            </a:r>
            <a:endParaRPr lang="en-US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397F-AB3D-4899-A0FB-2EF3A9CDF300}"/>
              </a:ext>
            </a:extLst>
          </p:cNvPr>
          <p:cNvSpPr/>
          <p:nvPr/>
        </p:nvSpPr>
        <p:spPr>
          <a:xfrm>
            <a:off x="7842342" y="1580036"/>
            <a:ext cx="40135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Longer Construction Time:</a:t>
            </a:r>
            <a:r>
              <a:rPr lang="en-US" sz="1400" dirty="0"/>
              <a:t> Slipform casting takes several weeks of continuous work.</a:t>
            </a:r>
          </a:p>
          <a:p>
            <a:r>
              <a:rPr lang="en-US" sz="1400" b="1" dirty="0"/>
              <a:t>Need for Skilled Labor &amp; Equipment:</a:t>
            </a:r>
            <a:r>
              <a:rPr lang="en-US" sz="1400" dirty="0"/>
              <a:t> Requires experienced teams and specialized formwork systems</a:t>
            </a:r>
            <a:r>
              <a:rPr lang="en-US" altLang="en-US" sz="1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Quality Control Risk: </a:t>
            </a:r>
            <a:r>
              <a:rPr lang="en-US" altLang="en-US" sz="1400" dirty="0"/>
              <a:t>Poor curing or bad concrete mix can affect tower integrity if site supervision is weak.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Higher Upfront Mobilization:</a:t>
            </a:r>
            <a:r>
              <a:rPr lang="en-US" sz="1400" dirty="0"/>
              <a:t> Need to mobilize formwork, cranes, batching plants to remote site.</a:t>
            </a: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4FF3-C965-47DD-8998-7C11FC8CEB35}"/>
              </a:ext>
            </a:extLst>
          </p:cNvPr>
          <p:cNvSpPr/>
          <p:nvPr/>
        </p:nvSpPr>
        <p:spPr>
          <a:xfrm>
            <a:off x="7924985" y="4446700"/>
            <a:ext cx="36137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Security Risks:</a:t>
            </a:r>
            <a:r>
              <a:rPr lang="en-US" sz="1400" dirty="0"/>
              <a:t> Interruptions during multi-week construction period can delay work</a:t>
            </a:r>
            <a:br>
              <a:rPr lang="en-US" sz="1400" dirty="0"/>
            </a:br>
            <a:r>
              <a:rPr lang="en-US" sz="1400" b="1" dirty="0"/>
              <a:t>Weather Dependence:</a:t>
            </a:r>
            <a:r>
              <a:rPr lang="en-US" sz="1400" dirty="0"/>
              <a:t> Continuous slipform process sensitive to rain, temperature changes</a:t>
            </a:r>
            <a:br>
              <a:rPr lang="en-US" sz="1400" dirty="0"/>
            </a:br>
            <a:r>
              <a:rPr lang="en-US" altLang="en-US" sz="1400" b="1" dirty="0"/>
              <a:t>Competition from Steel Towers: </a:t>
            </a:r>
            <a:r>
              <a:rPr lang="en-US" altLang="en-US" sz="1400" dirty="0"/>
              <a:t>If steel prices drop, steel towers may become cheaper and faster to install.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Supply Chain Risks:</a:t>
            </a:r>
            <a:r>
              <a:rPr lang="en-US" sz="1400" dirty="0"/>
              <a:t> Shortages of cement, aggregates, or fuel can delay casting process</a:t>
            </a: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87885F-E551-4E2A-928D-FBED135923BF}"/>
              </a:ext>
            </a:extLst>
          </p:cNvPr>
          <p:cNvSpPr/>
          <p:nvPr/>
        </p:nvSpPr>
        <p:spPr>
          <a:xfrm>
            <a:off x="88398" y="4123534"/>
            <a:ext cx="389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/>
              <a:t>Job Creation:</a:t>
            </a:r>
            <a:r>
              <a:rPr lang="en-US" sz="1400" dirty="0"/>
              <a:t> Uses local workforce, boosting local economy</a:t>
            </a:r>
            <a:br>
              <a:rPr lang="en-US" sz="1400" dirty="0"/>
            </a:br>
            <a:r>
              <a:rPr lang="en-US" altLang="en-US" sz="1400" b="1" dirty="0"/>
              <a:t>Lower Long-Term Costs: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Potentially cheaper than imported steel towers, especially with high global steel prices.</a:t>
            </a:r>
          </a:p>
          <a:p>
            <a:r>
              <a:rPr lang="en-US" sz="1400" b="1" dirty="0"/>
              <a:t>Support for Local Industry:</a:t>
            </a:r>
            <a:r>
              <a:rPr lang="en-US" sz="1400" dirty="0"/>
              <a:t> Encourages development of local concrete construction expertise</a:t>
            </a:r>
          </a:p>
          <a:p>
            <a:r>
              <a:rPr lang="en-US" sz="1400" b="1" dirty="0"/>
              <a:t>International Funding Potential:</a:t>
            </a:r>
            <a:r>
              <a:rPr lang="en-US" sz="1400" dirty="0"/>
              <a:t> Reconstruction &amp; renewable energy programs may support local material solutions.</a:t>
            </a:r>
          </a:p>
          <a:p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F0271-4692-4D89-B7C2-5B0921F89D42}"/>
              </a:ext>
            </a:extLst>
          </p:cNvPr>
          <p:cNvSpPr/>
          <p:nvPr/>
        </p:nvSpPr>
        <p:spPr>
          <a:xfrm rot="18900000">
            <a:off x="3239243" y="1508065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40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C8942-8CB9-410D-BC9B-96DC71E29096}"/>
              </a:ext>
            </a:extLst>
          </p:cNvPr>
          <p:cNvSpPr/>
          <p:nvPr/>
        </p:nvSpPr>
        <p:spPr>
          <a:xfrm rot="2700000">
            <a:off x="6048361" y="1572256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Weaknesses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C5C49-FB28-4E4C-8178-A912F60B847E}"/>
              </a:ext>
            </a:extLst>
          </p:cNvPr>
          <p:cNvSpPr/>
          <p:nvPr/>
        </p:nvSpPr>
        <p:spPr>
          <a:xfrm rot="2626182">
            <a:off x="3234714" y="4386884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174A-5EF8-4FA8-8029-9BC9BD78C0C7}"/>
              </a:ext>
            </a:extLst>
          </p:cNvPr>
          <p:cNvSpPr/>
          <p:nvPr/>
        </p:nvSpPr>
        <p:spPr>
          <a:xfrm rot="18775959">
            <a:off x="6175464" y="4457050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3047388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1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</a:t>
            </a:r>
            <a:r>
              <a:rPr lang="en-US" dirty="0"/>
              <a:t>Concrete precast Tower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5" name="Freeform 5">
            <a:extLst>
              <a:ext uri="{FF2B5EF4-FFF2-40B4-BE49-F238E27FC236}">
                <a16:creationId xmlns:a16="http://schemas.microsoft.com/office/drawing/2014/main" id="{D6338229-1413-4105-8149-D32896AD3FFD}"/>
              </a:ext>
            </a:extLst>
          </p:cNvPr>
          <p:cNvSpPr>
            <a:spLocks/>
          </p:cNvSpPr>
          <p:nvPr/>
        </p:nvSpPr>
        <p:spPr bwMode="auto">
          <a:xfrm rot="5400000">
            <a:off x="40140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472A04E-69CF-411B-8389-5CC393EA10D3}"/>
              </a:ext>
            </a:extLst>
          </p:cNvPr>
          <p:cNvSpPr>
            <a:spLocks/>
          </p:cNvSpPr>
          <p:nvPr/>
        </p:nvSpPr>
        <p:spPr bwMode="auto">
          <a:xfrm rot="10800000">
            <a:off x="59063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0848E02-838F-4E61-9AA4-8C85FC33A4EA}"/>
              </a:ext>
            </a:extLst>
          </p:cNvPr>
          <p:cNvSpPr>
            <a:spLocks/>
          </p:cNvSpPr>
          <p:nvPr/>
        </p:nvSpPr>
        <p:spPr bwMode="auto">
          <a:xfrm rot="16200000">
            <a:off x="5906301" y="3851782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6CAC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6301BF-E513-4539-B119-19A80F9E013C}"/>
              </a:ext>
            </a:extLst>
          </p:cNvPr>
          <p:cNvSpPr>
            <a:spLocks/>
          </p:cNvSpPr>
          <p:nvPr/>
        </p:nvSpPr>
        <p:spPr bwMode="auto">
          <a:xfrm>
            <a:off x="4014001" y="3851785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5C7B5-2147-4121-A86C-744CE9130A67}"/>
              </a:ext>
            </a:extLst>
          </p:cNvPr>
          <p:cNvSpPr txBox="1"/>
          <p:nvPr/>
        </p:nvSpPr>
        <p:spPr>
          <a:xfrm>
            <a:off x="4865407" y="3390123"/>
            <a:ext cx="20817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B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400" b="1" dirty="0">
                <a:solidFill>
                  <a:srgbClr val="007A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5400" b="1" dirty="0">
                <a:solidFill>
                  <a:srgbClr val="7B0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6CAC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A1CA2-7488-4B2F-9DF7-9B8E65CC7A0B}"/>
              </a:ext>
            </a:extLst>
          </p:cNvPr>
          <p:cNvSpPr/>
          <p:nvPr/>
        </p:nvSpPr>
        <p:spPr>
          <a:xfrm>
            <a:off x="100896" y="1581289"/>
            <a:ext cx="4156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High Quality Control: </a:t>
            </a:r>
            <a:r>
              <a:rPr lang="en-US" altLang="en-US" sz="1400" dirty="0"/>
              <a:t>Precast segments are produced in factory under controlled conditions → consistent strength and durability.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Fast On-Site Assembly:</a:t>
            </a:r>
            <a:r>
              <a:rPr lang="en-US" sz="1400" dirty="0"/>
              <a:t> Once segments are delivered, tower can be assembled relatively quickly</a:t>
            </a:r>
            <a:br>
              <a:rPr lang="en-US" sz="1400" dirty="0"/>
            </a:br>
            <a:r>
              <a:rPr lang="en-US" sz="1400" b="1" dirty="0"/>
              <a:t>Durability:</a:t>
            </a:r>
            <a:r>
              <a:rPr lang="en-US" sz="1400" dirty="0"/>
              <a:t> Excellent resistance to corrosion → very low maintenance over lifetime</a:t>
            </a:r>
            <a:br>
              <a:rPr lang="en-US" sz="1400" dirty="0"/>
            </a:br>
            <a:r>
              <a:rPr lang="en-US" sz="1400" b="1" dirty="0"/>
              <a:t>Long Service Life:</a:t>
            </a:r>
            <a:r>
              <a:rPr lang="en-US" sz="1400" dirty="0"/>
              <a:t> Comparable or better than steel towers in harsh environmental conditions</a:t>
            </a:r>
            <a:endParaRPr lang="en-US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397F-AB3D-4899-A0FB-2EF3A9CDF300}"/>
              </a:ext>
            </a:extLst>
          </p:cNvPr>
          <p:cNvSpPr/>
          <p:nvPr/>
        </p:nvSpPr>
        <p:spPr>
          <a:xfrm>
            <a:off x="7842342" y="1580036"/>
            <a:ext cx="40135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Heavy Transport Required: </a:t>
            </a:r>
            <a:r>
              <a:rPr lang="en-US" altLang="en-US" sz="1400" dirty="0"/>
              <a:t>Segments are very heavy and bulky → requires wide roads, special trailers, and strong cranes.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High Mobilization Costs</a:t>
            </a:r>
            <a:r>
              <a:rPr lang="en-US" altLang="en-US" sz="1400" dirty="0"/>
              <a:t>: If no local precast factory, segments must be imported or factory built near 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Limited Local Capacity: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Syria may not have large-scale precast facilities for tall towers.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Logistics Complexity:</a:t>
            </a:r>
            <a:r>
              <a:rPr lang="en-US" sz="1400" dirty="0"/>
              <a:t> Each segment must arrive on time for erection schedule, risk of delays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4FF3-C965-47DD-8998-7C11FC8CEB35}"/>
              </a:ext>
            </a:extLst>
          </p:cNvPr>
          <p:cNvSpPr/>
          <p:nvPr/>
        </p:nvSpPr>
        <p:spPr>
          <a:xfrm>
            <a:off x="7897615" y="4240326"/>
            <a:ext cx="3613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Supply Chain Vulnerability:</a:t>
            </a:r>
            <a:r>
              <a:rPr lang="en-US" sz="1400" dirty="0"/>
              <a:t> Cement or reinforcement shortages can delay production</a:t>
            </a:r>
            <a:br>
              <a:rPr lang="en-US" sz="1400" dirty="0"/>
            </a:br>
            <a:r>
              <a:rPr lang="en-US" sz="1400" b="1" dirty="0"/>
              <a:t>High Transportation Cost:</a:t>
            </a:r>
            <a:r>
              <a:rPr lang="en-US" sz="1400" dirty="0"/>
              <a:t> Especially critical in mountainous areas or where infrastructure is damaged</a:t>
            </a:r>
            <a:br>
              <a:rPr lang="en-US" sz="1400" dirty="0"/>
            </a:br>
            <a:r>
              <a:rPr lang="en-US" sz="1400" b="1" dirty="0"/>
              <a:t>Political / Border Delays:</a:t>
            </a:r>
            <a:r>
              <a:rPr lang="en-US" sz="1400" dirty="0"/>
              <a:t> Customs or port delays can stall delivery of large segments</a:t>
            </a:r>
            <a:br>
              <a:rPr lang="en-US" sz="1400" dirty="0"/>
            </a:br>
            <a:r>
              <a:rPr lang="en-US" sz="1400" b="1" dirty="0"/>
              <a:t>Competition from Cast-in-Situ:</a:t>
            </a:r>
            <a:r>
              <a:rPr lang="en-US" sz="1400" dirty="0"/>
              <a:t> Cast-in-situ may be cheaper and avoid transport problems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87885F-E551-4E2A-928D-FBED135923BF}"/>
              </a:ext>
            </a:extLst>
          </p:cNvPr>
          <p:cNvSpPr/>
          <p:nvPr/>
        </p:nvSpPr>
        <p:spPr>
          <a:xfrm>
            <a:off x="88398" y="4123534"/>
            <a:ext cx="389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Local Industry Development: </a:t>
            </a:r>
            <a:r>
              <a:rPr lang="en-US" altLang="en-US" sz="1400" dirty="0"/>
              <a:t>Potential to set up precast plant locally for wind projects → long-term benefit.</a:t>
            </a:r>
            <a:br>
              <a:rPr lang="en-US" sz="1400" dirty="0"/>
            </a:br>
            <a:r>
              <a:rPr lang="en-US" altLang="en-US" sz="1400" b="1" dirty="0"/>
              <a:t>Lower Long-Term O&amp;M Cost: </a:t>
            </a:r>
            <a:r>
              <a:rPr lang="en-US" altLang="en-US" sz="1400" dirty="0"/>
              <a:t>Very low corrosion risk → reduces maintenance budget.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Good for Coastal/Moist Areas: </a:t>
            </a:r>
            <a:r>
              <a:rPr lang="en-US" altLang="en-US" sz="1400" dirty="0"/>
              <a:t>Concrete performance is better in saline environments compared to unprotected steel.</a:t>
            </a:r>
          </a:p>
          <a:p>
            <a:r>
              <a:rPr lang="en-US" sz="1400" b="1" dirty="0"/>
              <a:t>International Partnership:</a:t>
            </a:r>
            <a:r>
              <a:rPr lang="en-US" sz="1400" dirty="0"/>
              <a:t> Opportunity to partner with experienced precast suppliers from Turkey or Europe.</a:t>
            </a:r>
          </a:p>
          <a:p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F0271-4692-4D89-B7C2-5B0921F89D42}"/>
              </a:ext>
            </a:extLst>
          </p:cNvPr>
          <p:cNvSpPr/>
          <p:nvPr/>
        </p:nvSpPr>
        <p:spPr>
          <a:xfrm rot="18900000">
            <a:off x="3239243" y="1508065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40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C8942-8CB9-410D-BC9B-96DC71E29096}"/>
              </a:ext>
            </a:extLst>
          </p:cNvPr>
          <p:cNvSpPr/>
          <p:nvPr/>
        </p:nvSpPr>
        <p:spPr>
          <a:xfrm rot="2700000">
            <a:off x="6048361" y="1572256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Weaknesses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C5C49-FB28-4E4C-8178-A912F60B847E}"/>
              </a:ext>
            </a:extLst>
          </p:cNvPr>
          <p:cNvSpPr/>
          <p:nvPr/>
        </p:nvSpPr>
        <p:spPr>
          <a:xfrm rot="2626182">
            <a:off x="3234714" y="4386884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174A-5EF8-4FA8-8029-9BC9BD78C0C7}"/>
              </a:ext>
            </a:extLst>
          </p:cNvPr>
          <p:cNvSpPr/>
          <p:nvPr/>
        </p:nvSpPr>
        <p:spPr>
          <a:xfrm rot="18775959">
            <a:off x="6175464" y="4457050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3047388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6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</a:t>
            </a:r>
            <a:r>
              <a:rPr lang="en-US" dirty="0"/>
              <a:t>Lattice steel Tower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5" name="Freeform 5">
            <a:extLst>
              <a:ext uri="{FF2B5EF4-FFF2-40B4-BE49-F238E27FC236}">
                <a16:creationId xmlns:a16="http://schemas.microsoft.com/office/drawing/2014/main" id="{D6338229-1413-4105-8149-D32896AD3FFD}"/>
              </a:ext>
            </a:extLst>
          </p:cNvPr>
          <p:cNvSpPr>
            <a:spLocks/>
          </p:cNvSpPr>
          <p:nvPr/>
        </p:nvSpPr>
        <p:spPr bwMode="auto">
          <a:xfrm rot="5400000">
            <a:off x="40140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472A04E-69CF-411B-8389-5CC393EA10D3}"/>
              </a:ext>
            </a:extLst>
          </p:cNvPr>
          <p:cNvSpPr>
            <a:spLocks/>
          </p:cNvSpPr>
          <p:nvPr/>
        </p:nvSpPr>
        <p:spPr bwMode="auto">
          <a:xfrm rot="10800000">
            <a:off x="59063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0848E02-838F-4E61-9AA4-8C85FC33A4EA}"/>
              </a:ext>
            </a:extLst>
          </p:cNvPr>
          <p:cNvSpPr>
            <a:spLocks/>
          </p:cNvSpPr>
          <p:nvPr/>
        </p:nvSpPr>
        <p:spPr bwMode="auto">
          <a:xfrm rot="16200000">
            <a:off x="5906301" y="3851782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6CAC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6301BF-E513-4539-B119-19A80F9E013C}"/>
              </a:ext>
            </a:extLst>
          </p:cNvPr>
          <p:cNvSpPr>
            <a:spLocks/>
          </p:cNvSpPr>
          <p:nvPr/>
        </p:nvSpPr>
        <p:spPr bwMode="auto">
          <a:xfrm>
            <a:off x="4014001" y="3851785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5C7B5-2147-4121-A86C-744CE9130A67}"/>
              </a:ext>
            </a:extLst>
          </p:cNvPr>
          <p:cNvSpPr txBox="1"/>
          <p:nvPr/>
        </p:nvSpPr>
        <p:spPr>
          <a:xfrm>
            <a:off x="4865407" y="3390123"/>
            <a:ext cx="20817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B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400" b="1" dirty="0">
                <a:solidFill>
                  <a:srgbClr val="007A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5400" b="1" dirty="0">
                <a:solidFill>
                  <a:srgbClr val="7B0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6CAC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A1CA2-7488-4B2F-9DF7-9B8E65CC7A0B}"/>
              </a:ext>
            </a:extLst>
          </p:cNvPr>
          <p:cNvSpPr/>
          <p:nvPr/>
        </p:nvSpPr>
        <p:spPr>
          <a:xfrm>
            <a:off x="100896" y="1581289"/>
            <a:ext cx="4156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Lightweight Structure: </a:t>
            </a:r>
            <a:r>
              <a:rPr lang="en-US" sz="1400" dirty="0"/>
              <a:t>Uses less steel compared to tubular tower → lower material cost.</a:t>
            </a:r>
            <a:br>
              <a:rPr lang="en-US" sz="1400" dirty="0"/>
            </a:br>
            <a:r>
              <a:rPr lang="en-US" altLang="en-US" sz="1400" b="1" dirty="0"/>
              <a:t>Easy transport: </a:t>
            </a:r>
            <a:r>
              <a:rPr lang="en-US" altLang="en-US" sz="1400" dirty="0"/>
              <a:t>Sections are small and can be transported on regular trucks, ideal for remote/mountainous areas with narrow roads.</a:t>
            </a:r>
            <a:br>
              <a:rPr lang="en-US" sz="1400" dirty="0"/>
            </a:br>
            <a:r>
              <a:rPr lang="en-US" sz="1400" b="1" dirty="0"/>
              <a:t>Lower Foundation Loads: </a:t>
            </a:r>
            <a:r>
              <a:rPr lang="en-US" sz="1400" dirty="0"/>
              <a:t>Reduced overall weight means smaller and cheaper foundations.</a:t>
            </a:r>
            <a:br>
              <a:rPr lang="en-US" sz="1400" dirty="0"/>
            </a:br>
            <a:r>
              <a:rPr lang="en-US" sz="1400" b="1" dirty="0"/>
              <a:t>Proven for Small/Medium Turbines: </a:t>
            </a:r>
            <a:r>
              <a:rPr lang="en-US" sz="1400" dirty="0"/>
              <a:t>Used globally where cost optimization is critical.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397F-AB3D-4899-A0FB-2EF3A9CDF300}"/>
              </a:ext>
            </a:extLst>
          </p:cNvPr>
          <p:cNvSpPr/>
          <p:nvPr/>
        </p:nvSpPr>
        <p:spPr>
          <a:xfrm>
            <a:off x="7842342" y="1580036"/>
            <a:ext cx="4013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/>
              <a:t>High Maintenance:</a:t>
            </a:r>
            <a:r>
              <a:rPr lang="en-US" sz="1400" dirty="0"/>
              <a:t> Many bolted connections → regular inspection and tightening needed.</a:t>
            </a:r>
            <a:br>
              <a:rPr lang="en-US" sz="1400" dirty="0"/>
            </a:br>
            <a:r>
              <a:rPr lang="en-US" sz="1400" b="1" dirty="0"/>
              <a:t>Noise Amplification:</a:t>
            </a:r>
            <a:r>
              <a:rPr lang="en-US" sz="1400" dirty="0"/>
              <a:t> Can slightly increase aerodynamic noise due to lattice members.</a:t>
            </a:r>
            <a:br>
              <a:rPr lang="en-US" sz="1400" dirty="0"/>
            </a:br>
            <a:r>
              <a:rPr lang="en-US" sz="1400" b="1" dirty="0"/>
              <a:t>Limited for Very Large Turbines:</a:t>
            </a:r>
            <a:r>
              <a:rPr lang="en-US" sz="1400" dirty="0"/>
              <a:t> Not ideal for &gt;3 MW turbines or very large rotor diameters.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4FF3-C965-47DD-8998-7C11FC8CEB35}"/>
              </a:ext>
            </a:extLst>
          </p:cNvPr>
          <p:cNvSpPr/>
          <p:nvPr/>
        </p:nvSpPr>
        <p:spPr>
          <a:xfrm>
            <a:off x="7932178" y="4007643"/>
            <a:ext cx="36137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Community Resistance: </a:t>
            </a:r>
            <a:r>
              <a:rPr lang="en-US" altLang="en-US" sz="1400" dirty="0"/>
              <a:t>Visual and noise concerns may reduce public acceptance, especially near populated areas.</a:t>
            </a:r>
            <a:br>
              <a:rPr lang="en-US" sz="1400" dirty="0"/>
            </a:br>
            <a:r>
              <a:rPr lang="en-US" altLang="en-US" sz="1400" b="1" dirty="0"/>
              <a:t>Corrosion Risk: </a:t>
            </a:r>
            <a:r>
              <a:rPr lang="en-US" altLang="en-US" sz="1400" dirty="0"/>
              <a:t>Open members exposed to weather need good galvanization → risk of corrosion if maintenance neglected.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Competition from Tubular Towers: </a:t>
            </a:r>
            <a:r>
              <a:rPr lang="en-US" sz="1400" dirty="0"/>
              <a:t>OEMs may prefer tubular towers for large turbines.</a:t>
            </a:r>
            <a:br>
              <a:rPr lang="en-US" sz="1400" dirty="0"/>
            </a:br>
            <a:r>
              <a:rPr lang="en-US" sz="1400" b="1" dirty="0"/>
              <a:t>Political &amp; Security Risks: </a:t>
            </a:r>
            <a:r>
              <a:rPr lang="en-US" sz="1400" dirty="0"/>
              <a:t>More frequent maintenance visits might be challenging in unstable regions.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87885F-E551-4E2A-928D-FBED135923BF}"/>
              </a:ext>
            </a:extLst>
          </p:cNvPr>
          <p:cNvSpPr/>
          <p:nvPr/>
        </p:nvSpPr>
        <p:spPr>
          <a:xfrm>
            <a:off x="88398" y="4123534"/>
            <a:ext cx="38908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Local Fabrication: </a:t>
            </a:r>
            <a:r>
              <a:rPr lang="en-US" altLang="en-US" sz="1400" dirty="0"/>
              <a:t>Can be produced in local steel workshops with basic welding/bolting capability → supports local industry.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Low Transport Cost: </a:t>
            </a:r>
            <a:r>
              <a:rPr lang="en-US" sz="1400" dirty="0"/>
              <a:t>Advantage in areas with weak infrastructure (roads/bridges).</a:t>
            </a:r>
            <a:br>
              <a:rPr lang="en-US" sz="1400" dirty="0"/>
            </a:br>
            <a:r>
              <a:rPr lang="en-US" sz="1400" b="1" dirty="0"/>
              <a:t>Lower CAPEX: </a:t>
            </a:r>
            <a:r>
              <a:rPr lang="en-US" sz="1400" dirty="0"/>
              <a:t>Can be cheaper than tubular tower if steel prices are high.</a:t>
            </a:r>
            <a:br>
              <a:rPr lang="en-US" sz="1400" dirty="0"/>
            </a:br>
            <a:r>
              <a:rPr lang="en-US" sz="1400" b="1" dirty="0"/>
              <a:t>Rapid Deployment</a:t>
            </a:r>
            <a:r>
              <a:rPr lang="en-US" sz="1400" dirty="0"/>
              <a:t>: Fabrication and erection can be done in parallel with site prep.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F0271-4692-4D89-B7C2-5B0921F89D42}"/>
              </a:ext>
            </a:extLst>
          </p:cNvPr>
          <p:cNvSpPr/>
          <p:nvPr/>
        </p:nvSpPr>
        <p:spPr>
          <a:xfrm rot="18900000">
            <a:off x="3239243" y="1508065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40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C8942-8CB9-410D-BC9B-96DC71E29096}"/>
              </a:ext>
            </a:extLst>
          </p:cNvPr>
          <p:cNvSpPr/>
          <p:nvPr/>
        </p:nvSpPr>
        <p:spPr>
          <a:xfrm rot="2700000">
            <a:off x="6048361" y="1572256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Weaknesses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C5C49-FB28-4E4C-8178-A912F60B847E}"/>
              </a:ext>
            </a:extLst>
          </p:cNvPr>
          <p:cNvSpPr/>
          <p:nvPr/>
        </p:nvSpPr>
        <p:spPr>
          <a:xfrm rot="2626182">
            <a:off x="3234714" y="4386884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174A-5EF8-4FA8-8029-9BC9BD78C0C7}"/>
              </a:ext>
            </a:extLst>
          </p:cNvPr>
          <p:cNvSpPr/>
          <p:nvPr/>
        </p:nvSpPr>
        <p:spPr>
          <a:xfrm rot="18775959">
            <a:off x="6175464" y="4457050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3047388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99" y="503217"/>
            <a:ext cx="10066351" cy="7127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for </a:t>
            </a:r>
            <a:r>
              <a:rPr lang="en-US" dirty="0"/>
              <a:t>Timber Tower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BBCDF-D127-4877-81AD-E967B6588D20}"/>
              </a:ext>
            </a:extLst>
          </p:cNvPr>
          <p:cNvGraphicFramePr>
            <a:graphicFrameLocks noGrp="1"/>
          </p:cNvGraphicFramePr>
          <p:nvPr/>
        </p:nvGraphicFramePr>
        <p:xfrm>
          <a:off x="2005818" y="590589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61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04757"/>
                  </a:ext>
                </a:extLst>
              </a:tr>
            </a:tbl>
          </a:graphicData>
        </a:graphic>
      </p:graphicFrame>
      <p:sp>
        <p:nvSpPr>
          <p:cNvPr id="15" name="Freeform 5">
            <a:extLst>
              <a:ext uri="{FF2B5EF4-FFF2-40B4-BE49-F238E27FC236}">
                <a16:creationId xmlns:a16="http://schemas.microsoft.com/office/drawing/2014/main" id="{D6338229-1413-4105-8149-D32896AD3FFD}"/>
              </a:ext>
            </a:extLst>
          </p:cNvPr>
          <p:cNvSpPr>
            <a:spLocks/>
          </p:cNvSpPr>
          <p:nvPr/>
        </p:nvSpPr>
        <p:spPr bwMode="auto">
          <a:xfrm rot="5400000">
            <a:off x="40140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472A04E-69CF-411B-8389-5CC393EA10D3}"/>
              </a:ext>
            </a:extLst>
          </p:cNvPr>
          <p:cNvSpPr>
            <a:spLocks/>
          </p:cNvSpPr>
          <p:nvPr/>
        </p:nvSpPr>
        <p:spPr bwMode="auto">
          <a:xfrm rot="10800000">
            <a:off x="5906301" y="1959487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A0848E02-838F-4E61-9AA4-8C85FC33A4EA}"/>
              </a:ext>
            </a:extLst>
          </p:cNvPr>
          <p:cNvSpPr>
            <a:spLocks/>
          </p:cNvSpPr>
          <p:nvPr/>
        </p:nvSpPr>
        <p:spPr bwMode="auto">
          <a:xfrm rot="16200000">
            <a:off x="5906301" y="3851782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6CAC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6301BF-E513-4539-B119-19A80F9E013C}"/>
              </a:ext>
            </a:extLst>
          </p:cNvPr>
          <p:cNvSpPr>
            <a:spLocks/>
          </p:cNvSpPr>
          <p:nvPr/>
        </p:nvSpPr>
        <p:spPr bwMode="auto">
          <a:xfrm>
            <a:off x="4014001" y="3851785"/>
            <a:ext cx="1892300" cy="1892300"/>
          </a:xfrm>
          <a:custGeom>
            <a:avLst/>
            <a:gdLst>
              <a:gd name="T0" fmla="*/ 2381 w 2383"/>
              <a:gd name="T1" fmla="*/ 2261 h 2384"/>
              <a:gd name="T2" fmla="*/ 2356 w 2383"/>
              <a:gd name="T3" fmla="*/ 2021 h 2384"/>
              <a:gd name="T4" fmla="*/ 2308 w 2383"/>
              <a:gd name="T5" fmla="*/ 1787 h 2384"/>
              <a:gd name="T6" fmla="*/ 2239 w 2383"/>
              <a:gd name="T7" fmla="*/ 1564 h 2384"/>
              <a:gd name="T8" fmla="*/ 2149 w 2383"/>
              <a:gd name="T9" fmla="*/ 1349 h 2384"/>
              <a:gd name="T10" fmla="*/ 2040 w 2383"/>
              <a:gd name="T11" fmla="*/ 1148 h 2384"/>
              <a:gd name="T12" fmla="*/ 1911 w 2383"/>
              <a:gd name="T13" fmla="*/ 958 h 2384"/>
              <a:gd name="T14" fmla="*/ 1765 w 2383"/>
              <a:gd name="T15" fmla="*/ 781 h 2384"/>
              <a:gd name="T16" fmla="*/ 1602 w 2383"/>
              <a:gd name="T17" fmla="*/ 620 h 2384"/>
              <a:gd name="T18" fmla="*/ 1427 w 2383"/>
              <a:gd name="T19" fmla="*/ 474 h 2384"/>
              <a:gd name="T20" fmla="*/ 1235 w 2383"/>
              <a:gd name="T21" fmla="*/ 345 h 2384"/>
              <a:gd name="T22" fmla="*/ 1033 w 2383"/>
              <a:gd name="T23" fmla="*/ 234 h 2384"/>
              <a:gd name="T24" fmla="*/ 820 w 2383"/>
              <a:gd name="T25" fmla="*/ 144 h 2384"/>
              <a:gd name="T26" fmla="*/ 595 w 2383"/>
              <a:gd name="T27" fmla="*/ 74 h 2384"/>
              <a:gd name="T28" fmla="*/ 363 w 2383"/>
              <a:gd name="T29" fmla="*/ 26 h 2384"/>
              <a:gd name="T30" fmla="*/ 121 w 2383"/>
              <a:gd name="T31" fmla="*/ 3 h 2384"/>
              <a:gd name="T32" fmla="*/ 0 w 2383"/>
              <a:gd name="T33" fmla="*/ 0 h 2384"/>
              <a:gd name="T34" fmla="*/ 77 w 2383"/>
              <a:gd name="T35" fmla="*/ 883 h 2384"/>
              <a:gd name="T36" fmla="*/ 228 w 2383"/>
              <a:gd name="T37" fmla="*/ 898 h 2384"/>
              <a:gd name="T38" fmla="*/ 374 w 2383"/>
              <a:gd name="T39" fmla="*/ 929 h 2384"/>
              <a:gd name="T40" fmla="*/ 517 w 2383"/>
              <a:gd name="T41" fmla="*/ 973 h 2384"/>
              <a:gd name="T42" fmla="*/ 651 w 2383"/>
              <a:gd name="T43" fmla="*/ 1029 h 2384"/>
              <a:gd name="T44" fmla="*/ 778 w 2383"/>
              <a:gd name="T45" fmla="*/ 1100 h 2384"/>
              <a:gd name="T46" fmla="*/ 899 w 2383"/>
              <a:gd name="T47" fmla="*/ 1180 h 2384"/>
              <a:gd name="T48" fmla="*/ 1010 w 2383"/>
              <a:gd name="T49" fmla="*/ 1272 h 2384"/>
              <a:gd name="T50" fmla="*/ 1112 w 2383"/>
              <a:gd name="T51" fmla="*/ 1374 h 2384"/>
              <a:gd name="T52" fmla="*/ 1202 w 2383"/>
              <a:gd name="T53" fmla="*/ 1486 h 2384"/>
              <a:gd name="T54" fmla="*/ 1285 w 2383"/>
              <a:gd name="T55" fmla="*/ 1605 h 2384"/>
              <a:gd name="T56" fmla="*/ 1354 w 2383"/>
              <a:gd name="T57" fmla="*/ 1731 h 2384"/>
              <a:gd name="T58" fmla="*/ 1410 w 2383"/>
              <a:gd name="T59" fmla="*/ 1868 h 2384"/>
              <a:gd name="T60" fmla="*/ 1454 w 2383"/>
              <a:gd name="T61" fmla="*/ 2008 h 2384"/>
              <a:gd name="T62" fmla="*/ 1484 w 2383"/>
              <a:gd name="T63" fmla="*/ 2154 h 2384"/>
              <a:gd name="T64" fmla="*/ 1500 w 2383"/>
              <a:gd name="T65" fmla="*/ 2305 h 2384"/>
              <a:gd name="T66" fmla="*/ 1502 w 2383"/>
              <a:gd name="T67" fmla="*/ 2384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3" h="2384">
                <a:moveTo>
                  <a:pt x="2383" y="2384"/>
                </a:moveTo>
                <a:lnTo>
                  <a:pt x="2381" y="2261"/>
                </a:lnTo>
                <a:lnTo>
                  <a:pt x="2372" y="2140"/>
                </a:lnTo>
                <a:lnTo>
                  <a:pt x="2356" y="2021"/>
                </a:lnTo>
                <a:lnTo>
                  <a:pt x="2335" y="1902"/>
                </a:lnTo>
                <a:lnTo>
                  <a:pt x="2308" y="1787"/>
                </a:lnTo>
                <a:lnTo>
                  <a:pt x="2278" y="1674"/>
                </a:lnTo>
                <a:lnTo>
                  <a:pt x="2239" y="1564"/>
                </a:lnTo>
                <a:lnTo>
                  <a:pt x="2197" y="1455"/>
                </a:lnTo>
                <a:lnTo>
                  <a:pt x="2149" y="1349"/>
                </a:lnTo>
                <a:lnTo>
                  <a:pt x="2095" y="1247"/>
                </a:lnTo>
                <a:lnTo>
                  <a:pt x="2040" y="1148"/>
                </a:lnTo>
                <a:lnTo>
                  <a:pt x="1976" y="1050"/>
                </a:lnTo>
                <a:lnTo>
                  <a:pt x="1911" y="958"/>
                </a:lnTo>
                <a:lnTo>
                  <a:pt x="1840" y="867"/>
                </a:lnTo>
                <a:lnTo>
                  <a:pt x="1765" y="781"/>
                </a:lnTo>
                <a:lnTo>
                  <a:pt x="1686" y="698"/>
                </a:lnTo>
                <a:lnTo>
                  <a:pt x="1602" y="620"/>
                </a:lnTo>
                <a:lnTo>
                  <a:pt x="1515" y="543"/>
                </a:lnTo>
                <a:lnTo>
                  <a:pt x="1427" y="474"/>
                </a:lnTo>
                <a:lnTo>
                  <a:pt x="1333" y="407"/>
                </a:lnTo>
                <a:lnTo>
                  <a:pt x="1235" y="345"/>
                </a:lnTo>
                <a:lnTo>
                  <a:pt x="1135" y="288"/>
                </a:lnTo>
                <a:lnTo>
                  <a:pt x="1033" y="234"/>
                </a:lnTo>
                <a:lnTo>
                  <a:pt x="928" y="188"/>
                </a:lnTo>
                <a:lnTo>
                  <a:pt x="820" y="144"/>
                </a:lnTo>
                <a:lnTo>
                  <a:pt x="709" y="107"/>
                </a:lnTo>
                <a:lnTo>
                  <a:pt x="595" y="74"/>
                </a:lnTo>
                <a:lnTo>
                  <a:pt x="480" y="48"/>
                </a:lnTo>
                <a:lnTo>
                  <a:pt x="363" y="26"/>
                </a:lnTo>
                <a:lnTo>
                  <a:pt x="244" y="11"/>
                </a:lnTo>
                <a:lnTo>
                  <a:pt x="121" y="3"/>
                </a:lnTo>
                <a:lnTo>
                  <a:pt x="0" y="0"/>
                </a:lnTo>
                <a:lnTo>
                  <a:pt x="0" y="0"/>
                </a:lnTo>
                <a:lnTo>
                  <a:pt x="0" y="881"/>
                </a:lnTo>
                <a:lnTo>
                  <a:pt x="77" y="883"/>
                </a:lnTo>
                <a:lnTo>
                  <a:pt x="154" y="888"/>
                </a:lnTo>
                <a:lnTo>
                  <a:pt x="228" y="898"/>
                </a:lnTo>
                <a:lnTo>
                  <a:pt x="301" y="912"/>
                </a:lnTo>
                <a:lnTo>
                  <a:pt x="374" y="929"/>
                </a:lnTo>
                <a:lnTo>
                  <a:pt x="446" y="950"/>
                </a:lnTo>
                <a:lnTo>
                  <a:pt x="517" y="973"/>
                </a:lnTo>
                <a:lnTo>
                  <a:pt x="584" y="1000"/>
                </a:lnTo>
                <a:lnTo>
                  <a:pt x="651" y="1029"/>
                </a:lnTo>
                <a:lnTo>
                  <a:pt x="716" y="1063"/>
                </a:lnTo>
                <a:lnTo>
                  <a:pt x="778" y="1100"/>
                </a:lnTo>
                <a:lnTo>
                  <a:pt x="839" y="1138"/>
                </a:lnTo>
                <a:lnTo>
                  <a:pt x="899" y="1180"/>
                </a:lnTo>
                <a:lnTo>
                  <a:pt x="954" y="1224"/>
                </a:lnTo>
                <a:lnTo>
                  <a:pt x="1010" y="1272"/>
                </a:lnTo>
                <a:lnTo>
                  <a:pt x="1062" y="1320"/>
                </a:lnTo>
                <a:lnTo>
                  <a:pt x="1112" y="1374"/>
                </a:lnTo>
                <a:lnTo>
                  <a:pt x="1158" y="1428"/>
                </a:lnTo>
                <a:lnTo>
                  <a:pt x="1202" y="1486"/>
                </a:lnTo>
                <a:lnTo>
                  <a:pt x="1244" y="1543"/>
                </a:lnTo>
                <a:lnTo>
                  <a:pt x="1285" y="1605"/>
                </a:lnTo>
                <a:lnTo>
                  <a:pt x="1319" y="1668"/>
                </a:lnTo>
                <a:lnTo>
                  <a:pt x="1354" y="1731"/>
                </a:lnTo>
                <a:lnTo>
                  <a:pt x="1383" y="1798"/>
                </a:lnTo>
                <a:lnTo>
                  <a:pt x="1410" y="1868"/>
                </a:lnTo>
                <a:lnTo>
                  <a:pt x="1435" y="1937"/>
                </a:lnTo>
                <a:lnTo>
                  <a:pt x="1454" y="2008"/>
                </a:lnTo>
                <a:lnTo>
                  <a:pt x="1471" y="2081"/>
                </a:lnTo>
                <a:lnTo>
                  <a:pt x="1484" y="2154"/>
                </a:lnTo>
                <a:lnTo>
                  <a:pt x="1494" y="2230"/>
                </a:lnTo>
                <a:lnTo>
                  <a:pt x="1500" y="2305"/>
                </a:lnTo>
                <a:lnTo>
                  <a:pt x="1502" y="2384"/>
                </a:lnTo>
                <a:lnTo>
                  <a:pt x="1502" y="2384"/>
                </a:lnTo>
                <a:lnTo>
                  <a:pt x="2383" y="238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5C7B5-2147-4121-A86C-744CE9130A67}"/>
              </a:ext>
            </a:extLst>
          </p:cNvPr>
          <p:cNvSpPr txBox="1"/>
          <p:nvPr/>
        </p:nvSpPr>
        <p:spPr>
          <a:xfrm>
            <a:off x="4865407" y="3390123"/>
            <a:ext cx="20817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B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5400" b="1" dirty="0">
                <a:solidFill>
                  <a:srgbClr val="007A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5400" b="1" dirty="0">
                <a:solidFill>
                  <a:srgbClr val="7B00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5400" b="1" dirty="0">
                <a:solidFill>
                  <a:srgbClr val="6CAC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A1CA2-7488-4B2F-9DF7-9B8E65CC7A0B}"/>
              </a:ext>
            </a:extLst>
          </p:cNvPr>
          <p:cNvSpPr/>
          <p:nvPr/>
        </p:nvSpPr>
        <p:spPr>
          <a:xfrm>
            <a:off x="100896" y="1581289"/>
            <a:ext cx="4156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Sustainable Material:</a:t>
            </a:r>
            <a:r>
              <a:rPr lang="en-US" sz="1400" dirty="0"/>
              <a:t> Wood is renewable → much lower CO₂ footprint compared to steel or concrete.</a:t>
            </a:r>
            <a:br>
              <a:rPr lang="en-US" sz="1400" dirty="0"/>
            </a:br>
            <a:r>
              <a:rPr lang="en-US" sz="1400" b="1" dirty="0"/>
              <a:t>Lightweight:</a:t>
            </a:r>
            <a:r>
              <a:rPr lang="en-US" sz="1400" dirty="0"/>
              <a:t> Reduces foundation loads and simplifies transport.</a:t>
            </a:r>
            <a:br>
              <a:rPr lang="en-US" sz="1400" dirty="0"/>
            </a:br>
            <a:r>
              <a:rPr lang="en-US" altLang="en-US" sz="1400" b="1" dirty="0"/>
              <a:t>Prefabrication: </a:t>
            </a:r>
            <a:r>
              <a:rPr lang="en-US" altLang="en-US" sz="1400" dirty="0"/>
              <a:t>Segments can be produced off-site and assembled quickly → reduces on-site construction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/>
              <a:t>Good Fatigue Performance: </a:t>
            </a:r>
            <a:r>
              <a:rPr lang="en-US" sz="1400" dirty="0"/>
              <a:t>Laminated wood can handle cyclic loading well if designed properly.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397F-AB3D-4899-A0FB-2EF3A9CDF300}"/>
              </a:ext>
            </a:extLst>
          </p:cNvPr>
          <p:cNvSpPr/>
          <p:nvPr/>
        </p:nvSpPr>
        <p:spPr>
          <a:xfrm>
            <a:off x="7940818" y="1580036"/>
            <a:ext cx="40135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/>
              <a:t>Very Limited Local Experience: </a:t>
            </a:r>
            <a:r>
              <a:rPr lang="en-US" sz="1400" dirty="0"/>
              <a:t>No established timber tower manufacturing in Syria.</a:t>
            </a:r>
            <a:br>
              <a:rPr lang="en-US" sz="1400" dirty="0"/>
            </a:br>
            <a:r>
              <a:rPr lang="en-US" sz="1400" b="1" dirty="0"/>
              <a:t>Moisture Protection Required: </a:t>
            </a:r>
            <a:r>
              <a:rPr lang="en-US" sz="1400" dirty="0"/>
              <a:t>Needs special surface treatment to resist humidity, rain, and UV.</a:t>
            </a:r>
            <a:br>
              <a:rPr lang="en-US" sz="1400" dirty="0"/>
            </a:br>
            <a:r>
              <a:rPr lang="en-US" sz="1400" b="1" dirty="0"/>
              <a:t>Fire Resistance Concerns: </a:t>
            </a:r>
            <a:r>
              <a:rPr lang="en-US" sz="1400" dirty="0"/>
              <a:t>Requires careful fire protection design and certification.</a:t>
            </a:r>
            <a:br>
              <a:rPr lang="en-US" sz="1400" dirty="0"/>
            </a:br>
            <a:r>
              <a:rPr lang="en-US" sz="1400" b="1" dirty="0"/>
              <a:t>High Initial Investment: </a:t>
            </a:r>
            <a:r>
              <a:rPr lang="en-US" sz="1400" dirty="0"/>
              <a:t>Need for specialized production lines and technology transfer.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D4FF3-C965-47DD-8998-7C11FC8CEB35}"/>
              </a:ext>
            </a:extLst>
          </p:cNvPr>
          <p:cNvSpPr/>
          <p:nvPr/>
        </p:nvSpPr>
        <p:spPr>
          <a:xfrm>
            <a:off x="7978646" y="4027944"/>
            <a:ext cx="36137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Climate Suitability: </a:t>
            </a:r>
            <a:r>
              <a:rPr lang="en-US" altLang="en-US" sz="1400" dirty="0"/>
              <a:t>Harsh weather (heat, sand, moisture) may degrade wood faster without proper coating.</a:t>
            </a:r>
            <a:br>
              <a:rPr lang="en-US" sz="1400" dirty="0"/>
            </a:br>
            <a:r>
              <a:rPr lang="en-US" sz="1400" b="1" dirty="0"/>
              <a:t>Limited Suppliers: </a:t>
            </a:r>
            <a:r>
              <a:rPr lang="en-US" sz="1400" dirty="0"/>
              <a:t>Only a few global companies produce timber towers → supply risk.</a:t>
            </a:r>
            <a:br>
              <a:rPr lang="en-US" sz="1400" dirty="0"/>
            </a:br>
            <a:r>
              <a:rPr lang="en-US" sz="1400" b="1" dirty="0"/>
              <a:t>Higher Certification &amp; Insurance Requirements: </a:t>
            </a:r>
            <a:r>
              <a:rPr lang="en-US" sz="1400" dirty="0"/>
              <a:t>Investors may demand extra testing/documentation</a:t>
            </a:r>
            <a:br>
              <a:rPr lang="en-US" sz="1400" b="1" dirty="0"/>
            </a:br>
            <a:r>
              <a:rPr lang="en-US" sz="1400" b="1" dirty="0"/>
              <a:t>Competing Mature Technologies: </a:t>
            </a:r>
            <a:r>
              <a:rPr lang="en-US" sz="1400" dirty="0"/>
              <a:t>Steel and concrete towers are cheaper and well-proven for 100 m, reducing commercial interest.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87885F-E551-4E2A-928D-FBED135923BF}"/>
              </a:ext>
            </a:extLst>
          </p:cNvPr>
          <p:cNvSpPr/>
          <p:nvPr/>
        </p:nvSpPr>
        <p:spPr>
          <a:xfrm>
            <a:off x="88398" y="4123534"/>
            <a:ext cx="3890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Sustainability Goals: </a:t>
            </a:r>
            <a:r>
              <a:rPr lang="en-US" altLang="en-US" sz="1400" dirty="0"/>
              <a:t>Can attract international funding or climate-finance programs (low-carbon construction).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Local Wood Industry Development: </a:t>
            </a:r>
            <a:r>
              <a:rPr lang="en-US" altLang="en-US" sz="1400" dirty="0"/>
              <a:t>Potential to use locally sourced timber (if quality and quantity allow) → job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/>
              <a:t>Innovative Image: </a:t>
            </a:r>
            <a:r>
              <a:rPr lang="en-US" sz="1400" dirty="0"/>
              <a:t>Positions the project as a pilot for green construction technology in the region.</a:t>
            </a:r>
            <a:br>
              <a:rPr lang="en-US" sz="1400" dirty="0"/>
            </a:br>
            <a:r>
              <a:rPr lang="en-US" sz="1400" b="1" dirty="0"/>
              <a:t>Lower Long-Term CO₂ Cost: </a:t>
            </a:r>
            <a:r>
              <a:rPr lang="en-US" sz="1400" dirty="0"/>
              <a:t>Future carbon pricing schemes may favor timber over steel.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F0271-4692-4D89-B7C2-5B0921F89D42}"/>
              </a:ext>
            </a:extLst>
          </p:cNvPr>
          <p:cNvSpPr/>
          <p:nvPr/>
        </p:nvSpPr>
        <p:spPr>
          <a:xfrm rot="18900000">
            <a:off x="3239243" y="1508065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40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Strengths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C8942-8CB9-410D-BC9B-96DC71E29096}"/>
              </a:ext>
            </a:extLst>
          </p:cNvPr>
          <p:cNvSpPr/>
          <p:nvPr/>
        </p:nvSpPr>
        <p:spPr>
          <a:xfrm rot="2700000">
            <a:off x="6048361" y="1572256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1307402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Weaknesses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C5C49-FB28-4E4C-8178-A912F60B847E}"/>
              </a:ext>
            </a:extLst>
          </p:cNvPr>
          <p:cNvSpPr/>
          <p:nvPr/>
        </p:nvSpPr>
        <p:spPr>
          <a:xfrm rot="2626182">
            <a:off x="3234714" y="4386884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174A-5EF8-4FA8-8029-9BC9BD78C0C7}"/>
              </a:ext>
            </a:extLst>
          </p:cNvPr>
          <p:cNvSpPr/>
          <p:nvPr/>
        </p:nvSpPr>
        <p:spPr>
          <a:xfrm rot="18775959">
            <a:off x="6175464" y="4457050"/>
            <a:ext cx="2487707" cy="184448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3047388"/>
              </a:avLst>
            </a:prstTxWarp>
            <a:spAutoFit/>
          </a:bodyPr>
          <a:lstStyle/>
          <a:p>
            <a:pPr algn="ctr"/>
            <a:r>
              <a:rPr lang="en-US" sz="3200" kern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Threats</a:t>
            </a:r>
            <a:endParaRPr lang="en-US" sz="4400" kern="32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7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1860</Words>
  <Application>Microsoft Office PowerPoint</Application>
  <PresentationFormat>Widescreen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Calibri-Bold</vt:lpstr>
      <vt:lpstr>Times New Roman</vt:lpstr>
      <vt:lpstr>Office Theme</vt:lpstr>
      <vt:lpstr>Custom Design</vt:lpstr>
      <vt:lpstr>PowerPoint Presentation</vt:lpstr>
      <vt:lpstr>Data base for the Tower Structure</vt:lpstr>
      <vt:lpstr>Market availability &amp; Existing wind Turbine </vt:lpstr>
      <vt:lpstr>SWOT Analysis </vt:lpstr>
      <vt:lpstr>SWOT Analysis for Tubular tower </vt:lpstr>
      <vt:lpstr>SWOT Analysis for Concrete Cast-in-Situ Tower</vt:lpstr>
      <vt:lpstr>SWOT Analysis for Concrete precast Tower</vt:lpstr>
      <vt:lpstr>SWOT Analysis for Lattice steel Tower</vt:lpstr>
      <vt:lpstr>SWOT Analysis for Timber Tower</vt:lpstr>
      <vt:lpstr>Tower Selection </vt:lpstr>
      <vt:lpstr>relevant standards and guidelines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ibrahem botet</cp:lastModifiedBy>
  <cp:revision>58</cp:revision>
  <dcterms:created xsi:type="dcterms:W3CDTF">2025-07-21T13:11:31Z</dcterms:created>
  <dcterms:modified xsi:type="dcterms:W3CDTF">2025-09-21T17:41:49Z</dcterms:modified>
</cp:coreProperties>
</file>