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webextensions/webextension2.xml" ContentType="application/vnd.ms-office.webextension+xml"/>
  <Override PartName="/ppt/changesInfos/changesInfo1.xml" ContentType="application/vnd.ms-powerpoint.changesinfo+xml"/>
  <Override PartName="/ppt/webextensions/webextension1.xml" ContentType="application/vnd.ms-office.webextension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webextensions/taskpanes.xml" ContentType="application/vnd.ms-office.webextensiontaskpan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9" r:id="rId4"/>
    <p:sldId id="261" r:id="rId5"/>
    <p:sldId id="262" r:id="rId6"/>
    <p:sldId id="267" r:id="rId7"/>
    <p:sldId id="268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716" y="-7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del mod">
          <ac:chgData name="Federico De Mita" userId="6ce638df-d46f-4fb8-b9fa-d85fcdec2cd5" providerId="ADAL" clId="{7F647D34-D33E-48E0-A95C-ECB4D4FB2F80}" dt="2025-08-24T07:02:05.597" v="204" actId="478"/>
          <ac:spMkLst>
            <pc:docMk/>
            <pc:sldMk cId="1106553756" sldId="259"/>
            <ac:spMk id="3" creationId="{DE225F76-A4E2-D552-DB6B-A2E9F97B4FE7}"/>
          </ac:spMkLst>
        </pc:spChg>
        <pc:spChg chg="del mod">
          <ac:chgData name="Federico De Mita" userId="6ce638df-d46f-4fb8-b9fa-d85fcdec2cd5" providerId="ADAL" clId="{7F647D34-D33E-48E0-A95C-ECB4D4FB2F80}" dt="2025-08-24T06:53:40.448" v="58" actId="478"/>
          <ac:spMkLst>
            <pc:docMk/>
            <pc:sldMk cId="1106553756" sldId="259"/>
            <ac:spMk id="4" creationId="{2C09FF75-6D4C-2FE0-4D87-44FF99C626C0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  <pc:spChg chg="add mod">
          <ac:chgData name="Federico De Mita" userId="6ce638df-d46f-4fb8-b9fa-d85fcdec2cd5" providerId="ADAL" clId="{7F647D34-D33E-48E0-A95C-ECB4D4FB2F80}" dt="2025-08-24T06:53:48.576" v="61"/>
          <ac:spMkLst>
            <pc:docMk/>
            <pc:sldMk cId="348206051" sldId="260"/>
            <ac:spMk id="3" creationId="{1490AFEA-A0F9-48C7-CBBD-B3BA53401493}"/>
          </ac:spMkLst>
        </pc:spChg>
        <pc:spChg chg="del">
          <ac:chgData name="Federico De Mita" userId="6ce638df-d46f-4fb8-b9fa-d85fcdec2cd5" providerId="ADAL" clId="{7F647D34-D33E-48E0-A95C-ECB4D4FB2F80}" dt="2025-08-24T06:53:47.722" v="60" actId="478"/>
          <ac:spMkLst>
            <pc:docMk/>
            <pc:sldMk cId="348206051" sldId="260"/>
            <ac:spMk id="4" creationId="{81CEAEEA-2CEF-8D93-07A0-1C5C25CEDE5F}"/>
          </ac:spMkLst>
        </pc:spChg>
        <pc:spChg chg="mod">
          <ac:chgData name="Federico De Mita" userId="6ce638df-d46f-4fb8-b9fa-d85fcdec2cd5" providerId="ADAL" clId="{7F647D34-D33E-48E0-A95C-ECB4D4FB2F80}" dt="2025-08-24T07:05:42.427" v="216" actId="1076"/>
          <ac:spMkLst>
            <pc:docMk/>
            <pc:sldMk cId="348206051" sldId="260"/>
            <ac:spMk id="19" creationId="{99F0D8BA-ED07-B516-C10B-C7138D769AC6}"/>
          </ac:spMkLst>
        </pc:spChg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  <pc:spChg chg="del">
          <ac:chgData name="Federico De Mita" userId="6ce638df-d46f-4fb8-b9fa-d85fcdec2cd5" providerId="ADAL" clId="{7F647D34-D33E-48E0-A95C-ECB4D4FB2F80}" dt="2025-08-24T06:42:36.275" v="19" actId="478"/>
          <ac:spMkLst>
            <pc:docMk/>
            <pc:sldMk cId="1061751898" sldId="260"/>
            <ac:spMk id="18" creationId="{C6D0141B-1792-8A4C-4F22-64A6539286A2}"/>
          </ac:spMkLst>
        </pc:spChg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del">
            <ac:chgData name="Federico De Mita" userId="6ce638df-d46f-4fb8-b9fa-d85fcdec2cd5" providerId="ADAL" clId="{7F647D34-D33E-48E0-A95C-ECB4D4FB2F80}" dt="2025-08-24T06:51:17.644" v="44" actId="478"/>
            <ac:spMkLst>
              <pc:docMk/>
              <pc:sldMasterMk cId="2725077284" sldId="2147483648"/>
              <pc:sldLayoutMk cId="4220339545" sldId="2147483649"/>
              <ac:spMk id="5" creationId="{62CC2C53-EACE-D4FD-3F7B-DEA4F5978208}"/>
            </ac:spMkLst>
          </pc:spChg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del mod">
            <ac:chgData name="Federico De Mita" userId="6ce638df-d46f-4fb8-b9fa-d85fcdec2cd5" providerId="ADAL" clId="{7F647D34-D33E-48E0-A95C-ECB4D4FB2F80}" dt="2025-08-24T06:49:51.446" v="31" actId="478"/>
            <ac:spMkLst>
              <pc:docMk/>
              <pc:sldMasterMk cId="2725077284" sldId="2147483648"/>
              <pc:sldLayoutMk cId="4227013450" sldId="2147483650"/>
              <ac:spMk id="5" creationId="{8DEC308B-090C-80EC-F65A-7F5981DDFF10}"/>
            </ac:spMkLst>
          </pc:spChg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0036-D7DD-42C8-B5AA-1A1F3B29326C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233B-7A79-4043-88EA-ECED45D3F6EF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5656-A676-4972-ADDE-468CB1EDD68C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BE2-6702-4930-A56D-B5476ACA0DF0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475-D91E-4E33-BF8F-90378BE577F9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E26-A48B-4DE6-94E7-B322713FCCC0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A3D-964C-4047-935E-BF23384B028C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5ED4-4AEA-4BEE-9543-97F42F3A9DF7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2E45-CF5C-48EE-9BF1-31EB6A888072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8120-3341-455E-87F6-3553B5B3458C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507-0DDD-4F0A-9398-E897CDBED1CB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872-E966-4E82-A983-56302FF6F23D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C440-4EA5-4D0A-B191-1DC4B1D8ACAD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5C8B-BD3D-4C3C-97C3-5C69D979E78D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1AAB-076A-4A0E-8268-D589047ED16D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C58-2FD7-4CE4-B4DC-DEF691109F84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F5F-6746-45B9-A9FE-BBDE38F21A62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A9E8-7F5B-48DD-918E-3D5CE3382CAC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5290-9E56-44C7-B8BB-35B380DF0EFC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F0FC-57EE-4F63-A5B2-1419F641B3FB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4EF9-9D62-4E5B-A559-3AD64F589666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FDC8-E43A-43A1-931C-3C6B81D788BC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6C39C-11C9-4478-AACD-4B99CE86271F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C1E37-113B-4587-99CC-1F6CD3314CBE}" type="datetime1">
              <a:rPr lang="en-GB" smtClean="0"/>
              <a:pPr/>
              <a:t>10/09/2025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smtClean="0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 smtClean="0"/>
              <a:t>Rotor Hub And Pitch System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</a:t>
            </a:r>
            <a:r>
              <a:rPr lang="it-IT" sz="2000" dirty="0" smtClean="0"/>
              <a:t>number : </a:t>
            </a:r>
            <a:r>
              <a:rPr lang="it-IT" sz="2000" dirty="0"/>
              <a:t>01</a:t>
            </a:r>
          </a:p>
          <a:p>
            <a:r>
              <a:rPr lang="it-IT" sz="2000" dirty="0"/>
              <a:t>Date: </a:t>
            </a:r>
            <a:r>
              <a:rPr lang="it-IT" sz="2000" dirty="0" smtClean="0"/>
              <a:t>23/09/2025</a:t>
            </a:r>
            <a:endParaRPr lang="it-IT" sz="2000" dirty="0"/>
          </a:p>
          <a:p>
            <a:r>
              <a:rPr lang="it-IT" sz="2000" dirty="0"/>
              <a:t>Supervisor: Prof. </a:t>
            </a:r>
            <a:r>
              <a:rPr lang="it-IT" sz="2000" dirty="0" smtClean="0"/>
              <a:t>Peter Quell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=""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=""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=""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Free-form: Shape 13">
            <a:extLst>
              <a:ext uri="{FF2B5EF4-FFF2-40B4-BE49-F238E27FC236}">
                <a16:creationId xmlns=""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ree-form: Shape 13">
            <a:extLst>
              <a:ext uri="{FF2B5EF4-FFF2-40B4-BE49-F238E27FC236}">
                <a16:creationId xmlns=""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17">
            <a:extLst>
              <a:ext uri="{FF2B5EF4-FFF2-40B4-BE49-F238E27FC236}">
                <a16:creationId xmlns=""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=""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963" y="4121834"/>
            <a:ext cx="3429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Dhruvin Kakdiya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Adharsh Pappinisseri Veedu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Muthu Thirunavukarasu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Syed Mohammed Sikandar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=""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dirty="0" smtClean="0"/>
              <a:t>Objectives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2513" y="1678675"/>
            <a:ext cx="4431341" cy="4113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/>
              <a:t>Design of the Hub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/>
              <a:t>Selection of Pitch system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/>
              <a:t>Design of a pitch system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/>
              <a:t>Design of spinner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/>
              <a:t>Design of pitch-bearing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=""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Rotor Hub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1570" y="1705970"/>
            <a:ext cx="1065890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rotor hub is defined as the component that </a:t>
            </a:r>
            <a:r>
              <a:rPr lang="en-US" sz="2000" u="sng" dirty="0" smtClean="0"/>
              <a:t>hosts the blades of a wind turbine</a:t>
            </a:r>
            <a:r>
              <a:rPr lang="en-US" sz="2000" dirty="0" smtClean="0"/>
              <a:t>, coupling them to the </a:t>
            </a:r>
            <a:r>
              <a:rPr lang="en-US" sz="2000" u="sng" dirty="0" smtClean="0"/>
              <a:t>slow-speed shaft</a:t>
            </a:r>
            <a:r>
              <a:rPr lang="en-US" sz="2000" dirty="0" smtClean="0"/>
              <a:t>, and is designed to withstand the forces and moments exerted by the blades while allowing for independent control of their angle of attack. 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 rotor hub is the component that usually </a:t>
            </a:r>
            <a:r>
              <a:rPr lang="en-US" sz="2000" u="sng" dirty="0" smtClean="0"/>
              <a:t>holds the blades and connects them to the main shaft </a:t>
            </a:r>
            <a:r>
              <a:rPr lang="en-US" sz="2000" dirty="0" smtClean="0"/>
              <a:t>of the wind machine.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is a key component not only because it holds the blades in their proper position for maximum aerodynamic efficiency, it also </a:t>
            </a:r>
            <a:r>
              <a:rPr lang="en-US" sz="2000" u="sng" dirty="0" smtClean="0"/>
              <a:t>rotates to drive the generator</a:t>
            </a:r>
            <a:r>
              <a:rPr lang="en-US" sz="2000" dirty="0" smtClean="0"/>
              <a:t>. 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Hubs come in many different shapes and configurations, mostly dependent on the type of </a:t>
            </a:r>
            <a:r>
              <a:rPr lang="en-US" sz="2000" u="sng" dirty="0" smtClean="0"/>
              <a:t>generator used and the design of the rotor blades</a:t>
            </a:r>
            <a:r>
              <a:rPr lang="en-US" sz="2000" dirty="0" smtClean="0"/>
              <a:t>. 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Now a days Hubs are generally covered by </a:t>
            </a:r>
            <a:r>
              <a:rPr lang="en-US" sz="2000" u="sng" dirty="0" smtClean="0"/>
              <a:t>Spinner</a:t>
            </a:r>
            <a:r>
              <a:rPr lang="en-US" sz="20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=""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Types of Hub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xmlns="" id="{8FD2829D-7919-04A0-6974-4302A87E1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498862"/>
            <a:ext cx="5181600" cy="4744089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sz="2800" b="1" dirty="0">
                <a:cs typeface="Times New Roman" panose="02020603050405020304" pitchFamily="18" charset="0"/>
              </a:rPr>
              <a:t>Rigid hubs </a:t>
            </a:r>
            <a:r>
              <a:rPr lang="en-US" sz="2800" dirty="0">
                <a:cs typeface="Times New Roman" panose="02020603050405020304" pitchFamily="18" charset="0"/>
              </a:rPr>
              <a:t>(All major parts in a fixed position relative to main shaft)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GB" sz="2800" b="1" dirty="0">
                <a:cs typeface="Times New Roman" panose="02020603050405020304" pitchFamily="18" charset="0"/>
              </a:rPr>
              <a:t>Teetering hubs </a:t>
            </a:r>
            <a:r>
              <a:rPr lang="en-GB" sz="2800" dirty="0">
                <a:cs typeface="Times New Roman" panose="02020603050405020304" pitchFamily="18" charset="0"/>
              </a:rPr>
              <a:t>(</a:t>
            </a:r>
            <a:r>
              <a:rPr lang="en-GB" sz="2800" dirty="0" smtClean="0">
                <a:cs typeface="Times New Roman" panose="02020603050405020304" pitchFamily="18" charset="0"/>
              </a:rPr>
              <a:t>Used </a:t>
            </a:r>
            <a:r>
              <a:rPr lang="en-GB" sz="2800" dirty="0">
                <a:cs typeface="Times New Roman" panose="02020603050405020304" pitchFamily="18" charset="0"/>
              </a:rPr>
              <a:t>for two-bladed turbine and also reduce loads due to aerodynamic imbalances or loads due to dynamic effects from rotation of the rotor or yawing of the turbine)</a:t>
            </a:r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GB" sz="2800" b="1" dirty="0">
                <a:cs typeface="Times New Roman" panose="02020603050405020304" pitchFamily="18" charset="0"/>
              </a:rPr>
              <a:t>Hubs for Hinged blades </a:t>
            </a:r>
            <a:r>
              <a:rPr lang="en-GB" sz="2800" dirty="0">
                <a:cs typeface="Times New Roman" panose="02020603050405020304" pitchFamily="18" charset="0"/>
              </a:rPr>
              <a:t>(It’s </a:t>
            </a:r>
            <a:r>
              <a:rPr lang="en-US" sz="2800" dirty="0">
                <a:cs typeface="Times New Roman" panose="02020603050405020304" pitchFamily="18" charset="0"/>
              </a:rPr>
              <a:t>in some ways a cross between a rigid hub and a teetering hub. It is basically a rigid hub with ‘hinges’ for the blades)</a:t>
            </a:r>
            <a:endParaRPr lang="en-GB" sz="2800" dirty="0"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5" name="Content Placeholder 9">
            <a:extLst>
              <a:ext uri="{FF2B5EF4-FFF2-40B4-BE49-F238E27FC236}">
                <a16:creationId xmlns:a16="http://schemas.microsoft.com/office/drawing/2014/main" xmlns="" id="{8B0046F2-3966-1889-67CF-7F6F529B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72200" y="1941871"/>
            <a:ext cx="5181600" cy="37260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655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=""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Shapes of Hub</a:t>
            </a:r>
            <a:endParaRPr lang="en-US" dirty="0"/>
          </a:p>
        </p:txBody>
      </p:sp>
      <p:pic>
        <p:nvPicPr>
          <p:cNvPr id="16" name="Image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027" y="1626919"/>
            <a:ext cx="10533412" cy="43463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655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=""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Design criteria 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/>
              <a:t>Hub radius (distance between axis of rotation and blade flange)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Connection to shaft (flange or locking ring)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Possibility to adjust pitch angle (slotted holes, marks and scale, locating pins)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Need of internal space to accommodate pitch control mechanism.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Accessibility of bolt heads (from inside the hub, or external flange).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Weight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Cost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Ease of manufacturing and assembly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0655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=""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lvl="2" algn="ctr"/>
            <a:r>
              <a:rPr lang="en-US" sz="4400" dirty="0" smtClean="0">
                <a:latin typeface="+mj-lt"/>
              </a:rPr>
              <a:t>Manufacturing way of the Hub</a:t>
            </a:r>
            <a:endParaRPr lang="en-US" sz="4400" dirty="0">
              <a:latin typeface="+mj-lt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1460665"/>
            <a:ext cx="10515600" cy="4716298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</a:pPr>
            <a:r>
              <a:rPr lang="en-US" sz="2400" dirty="0" smtClean="0"/>
              <a:t>There are various manufacturing processes for a rigid hub with pitch including: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Welding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Forging</a:t>
            </a: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Casting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For smaller turbines, all three manufacturing methods are used.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For prototypes occasionally using welded fixes.</a:t>
            </a:r>
          </a:p>
          <a:p>
            <a:pPr fontAlgn="base">
              <a:lnSpc>
                <a:spcPct val="150000"/>
              </a:lnSpc>
            </a:pPr>
            <a:r>
              <a:rPr lang="en-US" sz="2400" dirty="0" smtClean="0"/>
              <a:t>For multi-megawatt turbines, cast hubs are often utilized.</a:t>
            </a:r>
          </a:p>
          <a:p>
            <a:pPr fontAlgn="base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065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=""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Pitch System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17456889-3225-B2CA-E01A-C9844BD5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226"/>
            <a:ext cx="10515600" cy="4911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cs typeface="Arial" pitchFamily="34" charset="0"/>
              </a:rPr>
              <a:t>What is pitch control system in wind turbine?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cs typeface="Arial" pitchFamily="34" charset="0"/>
              </a:rPr>
              <a:t>-Pitch control is the technology used to operate and control the angle of the blades in a wind turbine.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cs typeface="Arial" pitchFamily="34" charset="0"/>
              </a:rPr>
              <a:t>-</a:t>
            </a:r>
            <a:r>
              <a:rPr lang="en-US" sz="2400" b="0" i="0" dirty="0">
                <a:solidFill>
                  <a:srgbClr val="222222"/>
                </a:solidFill>
                <a:effectLst/>
                <a:cs typeface="Arial" pitchFamily="34" charset="0"/>
              </a:rPr>
              <a:t>The pitch system is a closed loop drive system. The turbine main controller calculates the required pitch angle from a set of conditions, such as wind speed, generator speed and power production</a:t>
            </a:r>
            <a:r>
              <a:rPr lang="en-US" sz="2400" b="0" i="0" dirty="0" smtClean="0">
                <a:solidFill>
                  <a:srgbClr val="222222"/>
                </a:solidFill>
                <a:effectLst/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cs typeface="Arial" pitchFamily="34" charset="0"/>
              </a:rPr>
              <a:t>-A wind turbine's pitch control system adjusts the angle of the rotor blades to regulate power generation and ensure the turbine's safety</a:t>
            </a:r>
            <a:endParaRPr lang="en-US" sz="2400" i="0" dirty="0">
              <a:solidFill>
                <a:srgbClr val="222222"/>
              </a:solidFill>
              <a:effectLst/>
              <a:cs typeface="Arial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6553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=""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=""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/>
          <a:lstStyle/>
          <a:p>
            <a:pPr algn="ctr"/>
            <a:r>
              <a:rPr lang="en-US" dirty="0" smtClean="0"/>
              <a:t>Types of Pitch Control System</a:t>
            </a:r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="" xmlns:a16="http://schemas.microsoft.com/office/drawing/2014/main" id="{2C24934D-0428-00D3-BFF4-5BCD66A65AC7}"/>
              </a:ext>
            </a:extLst>
          </p:cNvPr>
          <p:cNvSpPr txBox="1">
            <a:spLocks/>
          </p:cNvSpPr>
          <p:nvPr/>
        </p:nvSpPr>
        <p:spPr>
          <a:xfrm>
            <a:off x="782637" y="1273051"/>
            <a:ext cx="5157787" cy="53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Hydraulic Pitch Control System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7FE5F1AF-CCF9-C345-FA6C-95F69F4C57C6}"/>
              </a:ext>
            </a:extLst>
          </p:cNvPr>
          <p:cNvSpPr txBox="1">
            <a:spLocks/>
          </p:cNvSpPr>
          <p:nvPr/>
        </p:nvSpPr>
        <p:spPr>
          <a:xfrm>
            <a:off x="6194427" y="1194908"/>
            <a:ext cx="5183188" cy="1798163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Electric Pitch Control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-Internal gear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-External gear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Image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35" y="1933741"/>
            <a:ext cx="4867920" cy="4300804"/>
          </a:xfrm>
          <a:prstGeom prst="rect">
            <a:avLst/>
          </a:prstGeom>
        </p:spPr>
      </p:pic>
      <p:pic>
        <p:nvPicPr>
          <p:cNvPr id="20" name="Image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1281" y="2845203"/>
            <a:ext cx="5758418" cy="34962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65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413</Words>
  <Application>Microsoft Office PowerPoint</Application>
  <PresentationFormat>Custom</PresentationFormat>
  <Paragraphs>67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Custom Design</vt:lpstr>
      <vt:lpstr>Rotor Hub And Pitch System</vt:lpstr>
      <vt:lpstr>Objectives</vt:lpstr>
      <vt:lpstr>Rotor Hub</vt:lpstr>
      <vt:lpstr>Types of Hub</vt:lpstr>
      <vt:lpstr>Shapes of Hub</vt:lpstr>
      <vt:lpstr>Design criteria </vt:lpstr>
      <vt:lpstr>Manufacturing way of the Hub</vt:lpstr>
      <vt:lpstr>Pitch System</vt:lpstr>
      <vt:lpstr>Types of Pitch Control System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Dhruvin</cp:lastModifiedBy>
  <cp:revision>24</cp:revision>
  <dcterms:created xsi:type="dcterms:W3CDTF">2025-07-21T13:11:31Z</dcterms:created>
  <dcterms:modified xsi:type="dcterms:W3CDTF">2025-09-10T13:49:59Z</dcterms:modified>
</cp:coreProperties>
</file>