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3" r:id="rId4"/>
    <p:sldId id="270" r:id="rId5"/>
    <p:sldId id="264" r:id="rId6"/>
    <p:sldId id="27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10/09/2025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10/09/2025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10/09/2025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dmus.eui.eu/server/api/core/bitstreams/c78454ff-21c8-5b4f-8b38-6aec738fa0d7/content" TargetMode="External"/><Relationship Id="rId7" Type="http://schemas.openxmlformats.org/officeDocument/2006/relationships/hyperlink" Target="https://doi.org/10.1109/tpel.2018.2875005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282928746_Analysis_of_different_converters_used_in_wind_energy_conversion_system" TargetMode="External"/><Relationship Id="rId5" Type="http://schemas.openxmlformats.org/officeDocument/2006/relationships/hyperlink" Target="https://doi.org/10.1051/e3sconf/202015706032" TargetMode="External"/><Relationship Id="rId4" Type="http://schemas.openxmlformats.org/officeDocument/2006/relationships/hyperlink" Target="https://www.luvside.de/en/generator-selec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/>
              <a:t>Weekly report: Electrical Drive Train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Group number: 06</a:t>
            </a:r>
          </a:p>
          <a:p>
            <a:r>
              <a:rPr lang="it-IT" sz="2000" dirty="0"/>
              <a:t>Date: 10/09/2025</a:t>
            </a:r>
          </a:p>
          <a:p>
            <a:r>
              <a:rPr lang="it-IT" sz="2000" dirty="0"/>
              <a:t>Supervisor: Prof.Dr.Ing.Rajesh Saiju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members: Aiswarya Vijayan, Girish Mahadeo Padalkar, Vishranti Shivajirao Patil, Cristina Milene Vergara Hernández</a:t>
            </a:r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BC8D1-0C0C-C6EB-E0D5-A713F6CB7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F9774215-D894-3F4E-5D2E-A06345C25C4B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C2A64840-E59E-5790-DA5D-261C7B38DE07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0CF3215-9CA5-941F-50F5-9A55DD33CB5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128DF4D-A8D8-2AF9-89B9-A91929EA6D4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A6D258-B0DB-7CC2-24BE-DB547F3F28B2}"/>
              </a:ext>
            </a:extLst>
          </p:cNvPr>
          <p:cNvSpPr txBox="1"/>
          <p:nvPr/>
        </p:nvSpPr>
        <p:spPr>
          <a:xfrm>
            <a:off x="342900" y="932570"/>
            <a:ext cx="11218984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u="sng" dirty="0">
                <a:solidFill>
                  <a:schemeClr val="accent4"/>
                </a:solidFill>
              </a:rPr>
              <a:t>Content 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Week 1 : </a:t>
            </a:r>
            <a:r>
              <a:rPr lang="en-IN" dirty="0"/>
              <a:t>Initial Research &amp; Setup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Initiated research on electrical market in Syria and neighboring countries.</a:t>
            </a:r>
            <a:r>
              <a:rPr lang="it-IT" dirty="0">
                <a:hlinkClick r:id="rId2" action="ppaction://hlinksldjump"/>
              </a:rPr>
              <a:t> [1]</a:t>
            </a:r>
            <a:r>
              <a:rPr lang="it-IT" dirty="0"/>
              <a:t> 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Gathered data on designing Generator, Convertors.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Collect information's from kickoff presentation slide and find out the duties of Electrical Drive Train team.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Studied generator types: PMSG, DFIG, synchronous generators.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Week 2 : </a:t>
            </a:r>
            <a:r>
              <a:rPr lang="en-IN" dirty="0"/>
              <a:t>Generator Studies</a:t>
            </a:r>
            <a:r>
              <a:rPr lang="it-IT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Reviewed paper for criteria for selecting Generator type. </a:t>
            </a:r>
            <a:r>
              <a:rPr lang="it-IT" dirty="0">
                <a:hlinkClick r:id="rId2" action="ppaction://hlinksldjump"/>
              </a:rPr>
              <a:t>[2]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Collected data on the </a:t>
            </a:r>
            <a:r>
              <a:rPr lang="en-US" b="1" dirty="0"/>
              <a:t>Cost:</a:t>
            </a:r>
            <a:r>
              <a:rPr lang="en-US" dirty="0"/>
              <a:t> Economic considerations for energy production. 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Performance:</a:t>
            </a:r>
            <a:r>
              <a:rPr lang="en-US" dirty="0"/>
              <a:t> Rated power output, annual energy production, and efficiency  in Syria. </a:t>
            </a:r>
            <a:r>
              <a:rPr lang="it-IT" dirty="0">
                <a:hlinkClick r:id="rId2" action="ppaction://hlinksldjump"/>
              </a:rPr>
              <a:t>[3]</a:t>
            </a:r>
            <a:r>
              <a:rPr lang="it-IT" dirty="0"/>
              <a:t>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Technology:</a:t>
            </a:r>
            <a:r>
              <a:rPr lang="en-US" dirty="0"/>
              <a:t> Synchronous vs. asynchronous generator.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Compared Generator types ( PMSG &amp; DFIG)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5F2398-5908-86C2-CFB2-A22E1234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C3E1B2-E80E-C27B-A263-9B001725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298058"/>
            <a:ext cx="7982574" cy="712728"/>
          </a:xfrm>
        </p:spPr>
        <p:txBody>
          <a:bodyPr>
            <a:normAutofit/>
          </a:bodyPr>
          <a:lstStyle/>
          <a:p>
            <a:r>
              <a:rPr lang="de-DE" dirty="0"/>
              <a:t> Tasks of the week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98915B-5E3A-4428-9D36-6945EF30C037}"/>
              </a:ext>
            </a:extLst>
          </p:cNvPr>
          <p:cNvCxnSpPr/>
          <p:nvPr/>
        </p:nvCxnSpPr>
        <p:spPr>
          <a:xfrm>
            <a:off x="463483" y="932570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67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14799-B0DE-54A6-AC2B-D9EAD4A9B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9EBB0D6D-5042-9DBB-F2CE-7DFBF21A3A57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D54AFFE9-7B15-C624-B3A5-22025DEAF27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0BE4B525-5AF2-A3F7-B8D0-3339A5C6A4D0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1364441-95C2-375D-18E1-19BB9D7D889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D2A72-AC44-AD5D-2015-5744C8B5D164}"/>
              </a:ext>
            </a:extLst>
          </p:cNvPr>
          <p:cNvSpPr txBox="1"/>
          <p:nvPr/>
        </p:nvSpPr>
        <p:spPr>
          <a:xfrm>
            <a:off x="342900" y="1465091"/>
            <a:ext cx="1121898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Week 3 : </a:t>
            </a:r>
            <a:r>
              <a:rPr lang="en-IN" dirty="0"/>
              <a:t>Converter Studies</a:t>
            </a:r>
          </a:p>
          <a:p>
            <a:r>
              <a:rPr lang="it-IT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Studied different types of converters generally used in Wind Turbines, with focus on Syria.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Analyzed functions and classifications of converters in Wind Turbine Technology.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Studied classification and choice of generator-side converter systems.</a:t>
            </a:r>
            <a:r>
              <a:rPr lang="it-IT" dirty="0">
                <a:hlinkClick r:id="rId2" action="ppaction://hlinksldjump"/>
              </a:rPr>
              <a:t> [4]</a:t>
            </a:r>
            <a:r>
              <a:rPr lang="it-IT" dirty="0"/>
              <a:t> 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Started studying MATLAB software and applications.</a:t>
            </a:r>
          </a:p>
          <a:p>
            <a:r>
              <a:rPr lang="en-US" dirty="0"/>
              <a:t>Outcome: Completed converter analysis and initiated MATLAB learning for simulations.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Week 4 : </a:t>
            </a:r>
            <a:r>
              <a:rPr lang="en-IN" dirty="0"/>
              <a:t>Generator Research &amp; MATLAB Study</a:t>
            </a:r>
          </a:p>
          <a:p>
            <a:pPr lvl="0"/>
            <a:endParaRPr lang="en-IN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Studied </a:t>
            </a:r>
            <a:r>
              <a:rPr lang="en-US" dirty="0"/>
              <a:t>Wind turbine drivetrains: state-of-the-art technologies and future development trends.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Collecting the data’s and doing research on the type of generator which we can use for this project. 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Collected data for reactive power capabilities of different Generators.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  <a:p>
            <a:pPr lvl="0"/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lvl="0"/>
            <a:endParaRPr lang="en-IN" dirty="0"/>
          </a:p>
          <a:p>
            <a:br>
              <a:rPr lang="en-IN" dirty="0"/>
            </a:b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…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98C918-23A1-76C6-5851-E69C97EA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E53537-3B32-0279-29B5-DE8F2FD9A78E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6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0501B-AC0D-70D7-36D1-E87694DD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415C764F-DE3E-4214-F0FD-4D130765083A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77E554FA-0656-4BD7-F655-C02C872B4C6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07FD1D6-7808-63E0-DC32-01C56787A0CB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B2DE9D-BFCE-5B38-71DD-A588DDEDD260}"/>
              </a:ext>
            </a:extLst>
          </p:cNvPr>
          <p:cNvSpPr txBox="1"/>
          <p:nvPr/>
        </p:nvSpPr>
        <p:spPr>
          <a:xfrm>
            <a:off x="342900" y="1465091"/>
            <a:ext cx="1121898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en-IN" dirty="0"/>
              <a:t>Week 5 : Generator Finalization &amp; Converter Study</a:t>
            </a:r>
          </a:p>
          <a:p>
            <a:pPr lvl="1"/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Finalized generator type for Optimus Syria Project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Studied converter protection, maintenance, and reliability. </a:t>
            </a:r>
            <a:r>
              <a:rPr lang="it-IT" dirty="0">
                <a:hlinkClick r:id="rId2" action="ppaction://hlinksldjump"/>
              </a:rPr>
              <a:t>[5]</a:t>
            </a:r>
            <a:r>
              <a:rPr lang="it-IT" dirty="0"/>
              <a:t>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Challenges: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Ensuring chosen generator meets project requirements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Outcomes: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Shortlisted generator type</a:t>
            </a:r>
            <a:endParaRPr lang="it-I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Week 6 : </a:t>
            </a:r>
            <a:r>
              <a:rPr lang="en-IN" dirty="0"/>
              <a:t>Concept Finalization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Selected PMSG type generator for Optimus Syria project.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Researched types of converters suitable for the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B4FE80-7BD2-553F-9D00-BC1605AF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135D57-E769-0541-BF7E-E5D51D055ABA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4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0A95C-3DF5-C3CE-9289-29FA1826D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AC52F8AA-5435-FFE5-F6FB-06EACA3C5BF2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4B44345-DDBA-FC5D-4AA5-355FFE48502A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8CC4FE6-7A5A-F750-0E7A-1AD20C2EED51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E97C364-4E69-137B-92FE-A466F2D22D2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848695-BA01-CC05-7416-71BF7FC7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F52D43-67D7-2094-AA24-F4771F6C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0569662" cy="712728"/>
          </a:xfrm>
        </p:spPr>
        <p:txBody>
          <a:bodyPr>
            <a:normAutofit fontScale="90000"/>
          </a:bodyPr>
          <a:lstStyle/>
          <a:p>
            <a:r>
              <a:rPr lang="en-US" dirty="0"/>
              <a:t>Our Recommendation: PMSG for the </a:t>
            </a:r>
            <a:br>
              <a:rPr lang="en-US" dirty="0"/>
            </a:br>
            <a:r>
              <a:rPr lang="en-US" dirty="0"/>
              <a:t>Optimus Syria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51B76D-8AB7-7CD9-8E06-7C10F0A8D2D9}"/>
              </a:ext>
            </a:extLst>
          </p:cNvPr>
          <p:cNvCxnSpPr/>
          <p:nvPr/>
        </p:nvCxnSpPr>
        <p:spPr>
          <a:xfrm>
            <a:off x="484418" y="1425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5D1B09-155C-255F-482D-6B4FC89985D4}"/>
              </a:ext>
            </a:extLst>
          </p:cNvPr>
          <p:cNvSpPr txBox="1"/>
          <p:nvPr/>
        </p:nvSpPr>
        <p:spPr>
          <a:xfrm>
            <a:off x="731520" y="1582340"/>
            <a:ext cx="10971882" cy="4207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Why PMSG is the Better Choice: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Reliability is Critical: </a:t>
            </a:r>
            <a:r>
              <a:rPr lang="en-US" dirty="0"/>
              <a:t>Given the challenges with local support and part availability in Syria, the PMSG's higher reliability and lower maintenance needs are paramount. This is a crucial factor, especially in a climate with high heat and dust.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Adaptability to Weak Grids: </a:t>
            </a:r>
            <a:r>
              <a:rPr lang="en-US" dirty="0"/>
              <a:t>The Syrian electrical infrastructure is facing reconstruction , and the grid is weak. The PMSG's excellent grid control makes it a robust choice that can handle these conditions effectively.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Efficiency and Durability: </a:t>
            </a:r>
            <a:r>
              <a:rPr lang="en-US" dirty="0"/>
              <a:t>PMSG generators meet the preferred efficiency standard of over 90% for grid-connected systems. Their durable design is well-suited to the local climate.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Long-Term Financial Viability: </a:t>
            </a:r>
            <a:r>
              <a:rPr lang="en-US" dirty="0"/>
              <a:t>While the initial cost may be higher , the long-term benefits of reduced maintenance and higher efficiency will lead to a more sustainable and economically sound project.</a:t>
            </a:r>
          </a:p>
        </p:txBody>
      </p:sp>
    </p:spTree>
    <p:extLst>
      <p:ext uri="{BB962C8B-B14F-4D97-AF65-F5344CB8AC3E}">
        <p14:creationId xmlns:p14="http://schemas.microsoft.com/office/powerpoint/2010/main" val="391993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63483" y="1015679"/>
            <a:ext cx="11218984" cy="103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 </a:t>
            </a:r>
            <a:r>
              <a:rPr lang="it-IT" dirty="0">
                <a:hlinkClick r:id="rId2" action="ppaction://hlinksldjump"/>
              </a:rPr>
              <a:t>[1]</a:t>
            </a:r>
            <a:r>
              <a:rPr lang="it-IT" dirty="0"/>
              <a:t> </a:t>
            </a:r>
            <a:r>
              <a:rPr lang="en-US" dirty="0"/>
              <a:t>S. </a:t>
            </a:r>
            <a:r>
              <a:rPr lang="en-US" dirty="0" err="1"/>
              <a:t>Hatahet</a:t>
            </a:r>
            <a:r>
              <a:rPr lang="en-US" dirty="0"/>
              <a:t> and K. Shaar, “Syria’s Electricity Sector After a Decade of War: A Comprehensive Assessment,” </a:t>
            </a:r>
            <a:r>
              <a:rPr lang="en-US" i="1" dirty="0"/>
              <a:t>https://cadmus.eui.eu/</a:t>
            </a:r>
            <a:r>
              <a:rPr lang="en-US" dirty="0"/>
              <a:t>, Jun. 30, 2021. </a:t>
            </a:r>
            <a:r>
              <a:rPr lang="en-US" dirty="0">
                <a:hlinkClick r:id="rId3"/>
              </a:rPr>
              <a:t>https://cadmus.eui.eu/server/api/core/bitstreams/c78454ff-21c8-5b4f-8b38-6aec738fa0d7/content</a:t>
            </a:r>
            <a:endParaRPr lang="en-US" dirty="0"/>
          </a:p>
          <a:p>
            <a:endParaRPr lang="en-IN" dirty="0"/>
          </a:p>
          <a:p>
            <a:r>
              <a:rPr lang="it-IT" dirty="0">
                <a:hlinkClick r:id="rId2" action="ppaction://hlinksldjump"/>
              </a:rPr>
              <a:t>[2]</a:t>
            </a:r>
            <a:r>
              <a:rPr lang="it-IT" dirty="0"/>
              <a:t> </a:t>
            </a:r>
            <a:r>
              <a:rPr lang="en-IN" dirty="0"/>
              <a:t>K. </a:t>
            </a:r>
            <a:r>
              <a:rPr lang="en-IN" dirty="0" err="1"/>
              <a:t>Stuhrmann</a:t>
            </a:r>
            <a:r>
              <a:rPr lang="en-IN" dirty="0"/>
              <a:t>, “Generator Selection - </a:t>
            </a:r>
            <a:r>
              <a:rPr lang="en-IN" dirty="0" err="1"/>
              <a:t>LuvSide</a:t>
            </a:r>
            <a:r>
              <a:rPr lang="en-IN" dirty="0"/>
              <a:t> GmbH,” </a:t>
            </a:r>
            <a:r>
              <a:rPr lang="en-IN" i="1" dirty="0" err="1"/>
              <a:t>LuvSide</a:t>
            </a:r>
            <a:r>
              <a:rPr lang="en-IN" i="1" dirty="0"/>
              <a:t> GmbH</a:t>
            </a:r>
            <a:r>
              <a:rPr lang="en-IN" dirty="0"/>
              <a:t>, Feb. 16, 2024. </a:t>
            </a:r>
            <a:r>
              <a:rPr lang="en-IN" dirty="0">
                <a:hlinkClick r:id="rId4"/>
              </a:rPr>
              <a:t>https://www.luvside.de/en/generator-selection/</a:t>
            </a:r>
            <a:endParaRPr lang="en-IN" dirty="0"/>
          </a:p>
          <a:p>
            <a:endParaRPr lang="en-IN" dirty="0"/>
          </a:p>
          <a:p>
            <a:r>
              <a:rPr lang="it-IT" dirty="0">
                <a:hlinkClick r:id="rId2" action="ppaction://hlinksldjump"/>
              </a:rPr>
              <a:t>[</a:t>
            </a:r>
            <a:r>
              <a:rPr lang="it-IT" dirty="0">
                <a:hlinkClick r:id="rId2" action="ppaction://hlinksldjump"/>
              </a:rPr>
              <a:t>3</a:t>
            </a:r>
            <a:r>
              <a:rPr lang="it-IT" dirty="0">
                <a:hlinkClick r:id="rId2" action="ppaction://hlinksldjump"/>
              </a:rPr>
              <a:t>]</a:t>
            </a:r>
            <a:r>
              <a:rPr lang="it-IT" dirty="0"/>
              <a:t> </a:t>
            </a:r>
            <a:r>
              <a:rPr lang="en-US" dirty="0"/>
              <a:t> Al Jamil and G. Sidorenko, “Syria’s wind resources: Outlook for the Future,” </a:t>
            </a:r>
            <a:r>
              <a:rPr lang="en-US" i="1" dirty="0"/>
              <a:t>E3S Web of Conferences</a:t>
            </a:r>
            <a:r>
              <a:rPr lang="en-US" dirty="0"/>
              <a:t>, vol. 157, p. 06032, 2020,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https://doi.org/10.1051/e3sconf/202015706032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it-IT" dirty="0">
                <a:hlinkClick r:id="rId2" action="ppaction://hlinksldjump"/>
              </a:rPr>
              <a:t>[4]</a:t>
            </a:r>
            <a:r>
              <a:rPr lang="it-IT" dirty="0"/>
              <a:t> </a:t>
            </a:r>
            <a:r>
              <a:rPr lang="en-IN" dirty="0" err="1"/>
              <a:t>Abdeldjalil</a:t>
            </a:r>
            <a:r>
              <a:rPr lang="en-IN" dirty="0"/>
              <a:t> Dahbi, Nasreddine </a:t>
            </a:r>
            <a:r>
              <a:rPr lang="en-IN" dirty="0" err="1"/>
              <a:t>Nait</a:t>
            </a:r>
            <a:r>
              <a:rPr lang="en-IN" dirty="0"/>
              <a:t>-Said, M. Hamouda, and F. Z. Arama, “Analysis of different converters used in wind energy conversion system,” Mar. 12, 2015. </a:t>
            </a:r>
            <a:r>
              <a:rPr lang="en-IN" dirty="0">
                <a:hlinkClick r:id="rId6"/>
              </a:rPr>
              <a:t>https://www.researchgate.net/publication/282928746_Analysis_of_different_converters_used_in_wind_energy_conversion_system</a:t>
            </a:r>
            <a:endParaRPr lang="en-IN" dirty="0"/>
          </a:p>
          <a:p>
            <a:endParaRPr lang="en-IN" dirty="0"/>
          </a:p>
          <a:p>
            <a:r>
              <a:rPr lang="it-IT" dirty="0">
                <a:hlinkClick r:id="rId2" action="ppaction://hlinksldjump"/>
              </a:rPr>
              <a:t>[5]</a:t>
            </a:r>
            <a:r>
              <a:rPr lang="it-IT" dirty="0"/>
              <a:t> </a:t>
            </a:r>
            <a:r>
              <a:rPr lang="en-US" dirty="0"/>
              <a:t>K. Fischer </a:t>
            </a:r>
            <a:r>
              <a:rPr lang="en-US" i="1" dirty="0"/>
              <a:t>et al.</a:t>
            </a:r>
            <a:r>
              <a:rPr lang="en-US" dirty="0"/>
              <a:t>, “Reliability of Power Converters in Wind Turbines: Exploratory Analysis of Failure and Operating Data From a Worldwide Turbine Fleet,” </a:t>
            </a:r>
            <a:r>
              <a:rPr lang="en-US" i="1" dirty="0"/>
              <a:t>IEEE Transactions on Power Electronics</a:t>
            </a:r>
            <a:r>
              <a:rPr lang="en-US" dirty="0"/>
              <a:t>, vol. 34, no. 7, pp. 6332–6344, Jul. 2019,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https://doi.org/10.1109/tpel.2018.2875005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‌</a:t>
            </a:r>
          </a:p>
          <a:p>
            <a:endParaRPr lang="en-IN" dirty="0"/>
          </a:p>
          <a:p>
            <a:r>
              <a:rPr lang="en-IN" dirty="0"/>
              <a:t>‌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‌</a:t>
            </a:r>
          </a:p>
          <a:p>
            <a:endParaRPr lang="en-US" dirty="0"/>
          </a:p>
          <a:p>
            <a:pPr marL="342900" indent="-342900">
              <a:buAutoNum type="alphaUcPeriod"/>
            </a:pPr>
            <a:endParaRPr lang="en-US" dirty="0"/>
          </a:p>
          <a:p>
            <a:r>
              <a:rPr lang="en-US" dirty="0"/>
              <a:t>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 3: </a:t>
            </a:r>
          </a:p>
          <a:p>
            <a:r>
              <a:rPr lang="en-GB" dirty="0"/>
              <a:t>…</a:t>
            </a:r>
            <a:endParaRPr lang="it-I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2724774" cy="712728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Bibliography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860</Words>
  <Application>Microsoft Office PowerPoint</Application>
  <PresentationFormat>Widescreen</PresentationFormat>
  <Paragraphs>96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Custom Design</vt:lpstr>
      <vt:lpstr>Weekly report: Electrical Drive Train</vt:lpstr>
      <vt:lpstr> Tasks of the week</vt:lpstr>
      <vt:lpstr>PowerPoint Presentation</vt:lpstr>
      <vt:lpstr>PowerPoint Presentation</vt:lpstr>
      <vt:lpstr>Our Recommendation: PMSG for the  Optimus Syria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Ecoloop ThreeSixty</cp:lastModifiedBy>
  <cp:revision>5</cp:revision>
  <dcterms:created xsi:type="dcterms:W3CDTF">2025-07-21T13:11:31Z</dcterms:created>
  <dcterms:modified xsi:type="dcterms:W3CDTF">2025-09-10T18:04:20Z</dcterms:modified>
</cp:coreProperties>
</file>