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  <p14:sldId id="264"/>
            <p14:sldId id="265"/>
            <p14:sldId id="266"/>
            <p14:sldId id="267"/>
            <p14:sldId id="269"/>
            <p14:sldId id="270"/>
            <p14:sldId id="268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50" d="100"/>
          <a:sy n="150" d="100"/>
        </p:scale>
        <p:origin x="-222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ock, Andreas" userId="c8abbe57-3784-4cc3-a162-c277b55391ff" providerId="ADAL" clId="{2A0C9990-13D5-4861-935F-F67EB3A832EC}"/>
    <pc:docChg chg="modSld">
      <pc:chgData name="Manjock, Andreas" userId="c8abbe57-3784-4cc3-a162-c277b55391ff" providerId="ADAL" clId="{2A0C9990-13D5-4861-935F-F67EB3A832EC}" dt="2025-09-28T13:19:56.338" v="13" actId="6549"/>
      <pc:docMkLst>
        <pc:docMk/>
      </pc:docMkLst>
      <pc:sldChg chg="modSp mod">
        <pc:chgData name="Manjock, Andreas" userId="c8abbe57-3784-4cc3-a162-c277b55391ff" providerId="ADAL" clId="{2A0C9990-13D5-4861-935F-F67EB3A832EC}" dt="2025-09-28T13:19:56.338" v="13" actId="6549"/>
        <pc:sldMkLst>
          <pc:docMk/>
          <pc:sldMk cId="736408120" sldId="256"/>
        </pc:sldMkLst>
        <pc:spChg chg="mod">
          <ac:chgData name="Manjock, Andreas" userId="c8abbe57-3784-4cc3-a162-c277b55391ff" providerId="ADAL" clId="{2A0C9990-13D5-4861-935F-F67EB3A832EC}" dt="2025-09-28T13:19:56.338" v="13" actId="6549"/>
          <ac:spMkLst>
            <pc:docMk/>
            <pc:sldMk cId="736408120" sldId="256"/>
            <ac:spMk id="3" creationId="{277A63BB-08BE-619B-2533-3CC69CC19E93}"/>
          </ac:spMkLst>
        </pc:spChg>
        <pc:spChg chg="mod">
          <ac:chgData name="Manjock, Andreas" userId="c8abbe57-3784-4cc3-a162-c277b55391ff" providerId="ADAL" clId="{2A0C9990-13D5-4861-935F-F67EB3A832EC}" dt="2025-09-28T13:19:42.892" v="7" actId="6549"/>
          <ac:spMkLst>
            <pc:docMk/>
            <pc:sldMk cId="736408120" sldId="256"/>
            <ac:spMk id="13" creationId="{132D16E5-6BE7-8FC8-CFB3-81C918BB45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3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2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5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1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8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17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400" dirty="0"/>
              <a:t>Weekly report: Load &amp; Dynamics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number: 02</a:t>
            </a:r>
          </a:p>
          <a:p>
            <a:r>
              <a:rPr lang="it-IT" sz="2000" dirty="0"/>
              <a:t>Date: 30/09/2025</a:t>
            </a:r>
          </a:p>
          <a:p>
            <a:r>
              <a:rPr lang="it-IT" sz="2000" dirty="0"/>
              <a:t>Supervisor: Mr. </a:t>
            </a:r>
            <a:r>
              <a:rPr lang="en-US" sz="2000" dirty="0" err="1"/>
              <a:t>Manjock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</a:t>
            </a:r>
            <a:r>
              <a:rPr lang="en-US" sz="1400" dirty="0"/>
              <a:t>Md Aman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4493" y="6515528"/>
            <a:ext cx="655798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03B1DA7-5D2F-46E1-8BA0-579E3E50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62820"/>
              </p:ext>
            </p:extLst>
          </p:nvPr>
        </p:nvGraphicFramePr>
        <p:xfrm>
          <a:off x="1590675" y="1511257"/>
          <a:ext cx="8896349" cy="50110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2006">
                  <a:extLst>
                    <a:ext uri="{9D8B030D-6E8A-4147-A177-3AD203B41FA5}">
                      <a16:colId xmlns:a16="http://schemas.microsoft.com/office/drawing/2014/main" val="1843028824"/>
                    </a:ext>
                  </a:extLst>
                </a:gridCol>
                <a:gridCol w="872307">
                  <a:extLst>
                    <a:ext uri="{9D8B030D-6E8A-4147-A177-3AD203B41FA5}">
                      <a16:colId xmlns:a16="http://schemas.microsoft.com/office/drawing/2014/main" val="3785919078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3910624802"/>
                    </a:ext>
                  </a:extLst>
                </a:gridCol>
                <a:gridCol w="730448">
                  <a:extLst>
                    <a:ext uri="{9D8B030D-6E8A-4147-A177-3AD203B41FA5}">
                      <a16:colId xmlns:a16="http://schemas.microsoft.com/office/drawing/2014/main" val="1739191976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1028806242"/>
                    </a:ext>
                  </a:extLst>
                </a:gridCol>
                <a:gridCol w="751934">
                  <a:extLst>
                    <a:ext uri="{9D8B030D-6E8A-4147-A177-3AD203B41FA5}">
                      <a16:colId xmlns:a16="http://schemas.microsoft.com/office/drawing/2014/main" val="3649631468"/>
                    </a:ext>
                  </a:extLst>
                </a:gridCol>
                <a:gridCol w="997958">
                  <a:extLst>
                    <a:ext uri="{9D8B030D-6E8A-4147-A177-3AD203B41FA5}">
                      <a16:colId xmlns:a16="http://schemas.microsoft.com/office/drawing/2014/main" val="1658488017"/>
                    </a:ext>
                  </a:extLst>
                </a:gridCol>
                <a:gridCol w="894846">
                  <a:extLst>
                    <a:ext uri="{9D8B030D-6E8A-4147-A177-3AD203B41FA5}">
                      <a16:colId xmlns:a16="http://schemas.microsoft.com/office/drawing/2014/main" val="597340241"/>
                    </a:ext>
                  </a:extLst>
                </a:gridCol>
                <a:gridCol w="723919">
                  <a:extLst>
                    <a:ext uri="{9D8B030D-6E8A-4147-A177-3AD203B41FA5}">
                      <a16:colId xmlns:a16="http://schemas.microsoft.com/office/drawing/2014/main" val="3308229780"/>
                    </a:ext>
                  </a:extLst>
                </a:gridCol>
                <a:gridCol w="723919">
                  <a:extLst>
                    <a:ext uri="{9D8B030D-6E8A-4147-A177-3AD203B41FA5}">
                      <a16:colId xmlns:a16="http://schemas.microsoft.com/office/drawing/2014/main" val="4215248931"/>
                    </a:ext>
                  </a:extLst>
                </a:gridCol>
              </a:tblGrid>
              <a:tr h="817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Flap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Rotor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Yaw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Bearing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Tilt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Rotor 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Tower-bottom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19078"/>
                  </a:ext>
                </a:extLst>
              </a:tr>
              <a:tr h="30283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31944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Optimus150 WS15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256,308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57287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Optimus150 WS16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284,580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3,500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9450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Optimus200 WS17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681,780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47953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Oceanus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103,990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1,189,800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65185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Optimus92LE WS19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36725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Optimus92LE WS20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71040"/>
                  </a:ext>
                </a:extLst>
              </a:tr>
              <a:tr h="454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Optimus60E WS21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184375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Syria 1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8,854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16,044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1,153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15,922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8,500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120,000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7307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Syria 2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15,769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29,778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1,816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27,750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8,500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28,2000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94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612DEF-409A-41D5-9406-B14AC6C237C6}"/>
              </a:ext>
            </a:extLst>
          </p:cNvPr>
          <p:cNvSpPr txBox="1"/>
          <p:nvPr/>
        </p:nvSpPr>
        <p:spPr>
          <a:xfrm>
            <a:off x="506690" y="1141925"/>
            <a:ext cx="1112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All values represent </a:t>
            </a:r>
            <a:r>
              <a:rPr lang="en-GB" b="1" i="1" dirty="0"/>
              <a:t>extreme loads (ULS)</a:t>
            </a:r>
            <a:r>
              <a:rPr lang="en-GB" i="1" dirty="0"/>
              <a:t> and already include the corresponding partial safety factors (</a:t>
            </a:r>
            <a:r>
              <a:rPr lang="en-GB" i="1" dirty="0" err="1"/>
              <a:t>γF</a:t>
            </a:r>
            <a:r>
              <a:rPr lang="en-GB" i="1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47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054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Reports of the OPTIMUS92 WS 21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and site conditions for wind turbines, DNVGL-ST-437,Edition November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Simulation Seminar Mr.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Manjock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62200" y="6513969"/>
            <a:ext cx="589810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load output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parameters for the pre-processing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systems and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Loads for Optimus Syria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statistics.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556647" cy="712728"/>
          </a:xfrm>
        </p:spPr>
        <p:txBody>
          <a:bodyPr>
            <a:normAutofit/>
          </a:bodyPr>
          <a:lstStyle/>
          <a:p>
            <a:r>
              <a:rPr lang="en-US" dirty="0"/>
              <a:t>Typical load output sections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2675080" y="4814448"/>
            <a:ext cx="518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Output Sections Representation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Simulation Seminar Mr. </a:t>
            </a:r>
            <a:r>
              <a:rPr lang="en-GB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Manjock</a:t>
            </a:r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SS25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378632D-47B9-4C59-B724-6954D39B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080" y="1441266"/>
            <a:ext cx="6554624" cy="3332163"/>
          </a:xfrm>
        </p:spPr>
      </p:pic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1" y="1465091"/>
            <a:ext cx="9885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production (DLC 1.X)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production + occurrence of fault (DLC 2.X)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up (DLC 3.X)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shutdown(DLC 4.X)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stop (DLC 5.1)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Parked: Standing still or idling (DLC 6.X)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Parked and fault conditions (DLC 7.X)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Transport, installation, maintenance and repair (DLC 8.X)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Design situations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4331E1-206C-424A-9BE7-BCDDAA599B55}"/>
              </a:ext>
            </a:extLst>
          </p:cNvPr>
          <p:cNvSpPr txBox="1"/>
          <p:nvPr/>
        </p:nvSpPr>
        <p:spPr>
          <a:xfrm>
            <a:off x="342901" y="4115257"/>
            <a:ext cx="72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and site conditions for wind turbines, DNVGL-ST-437,Edition November 2016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4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556647" cy="712728"/>
          </a:xfrm>
        </p:spPr>
        <p:txBody>
          <a:bodyPr>
            <a:normAutofit/>
          </a:bodyPr>
          <a:lstStyle/>
          <a:p>
            <a:r>
              <a:rPr lang="en-US" dirty="0"/>
              <a:t>Simulation Workflow </a:t>
            </a:r>
            <a:r>
              <a:rPr lang="en-US" dirty="0" err="1"/>
              <a:t>OpenFAST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2656226" y="5101057"/>
            <a:ext cx="60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Workflow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report Optimus92 LE WS21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C184FEA-2C0B-4703-AE67-6ABD5C86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10" y="1499009"/>
            <a:ext cx="7168199" cy="35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Needed parameters for the pre-processing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F1EAF4-4659-459C-81BC-FD700D53F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8565" y="1521530"/>
            <a:ext cx="3452568" cy="47085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Masses and inertias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 bearing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Hub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Nacelle inertia about yaw axis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control gain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 torque control settings.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points for turbine operating conditions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Yaw control settings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774CFF4-2F6E-42FD-A7ED-7083844BB1AB}"/>
              </a:ext>
            </a:extLst>
          </p:cNvPr>
          <p:cNvSpPr txBox="1">
            <a:spLocks/>
          </p:cNvSpPr>
          <p:nvPr/>
        </p:nvSpPr>
        <p:spPr>
          <a:xfrm>
            <a:off x="2973714" y="1499009"/>
            <a:ext cx="4162377" cy="4550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blades: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per unit length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Bending stiffness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Torsional stiffness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frequencies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properties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coefficient (Cl) and Drag coefficient (Cd) as functions of the angle of attack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twist and chord distribution along the blade.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loss and hub loss correction factors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392D8C-A1AE-4E2D-A6C0-63493C37A27D}"/>
              </a:ext>
            </a:extLst>
          </p:cNvPr>
          <p:cNvSpPr txBox="1">
            <a:spLocks/>
          </p:cNvSpPr>
          <p:nvPr/>
        </p:nvSpPr>
        <p:spPr>
          <a:xfrm>
            <a:off x="270617" y="1519571"/>
            <a:ext cx="2557424" cy="4708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assessment: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direction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density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shear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distribution</a:t>
            </a:r>
          </a:p>
          <a:p>
            <a:pPr marL="5715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height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distribution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frequencies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US" dirty="0"/>
              <a:t>Coordinate systems and components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BB2B1970-3A82-44DB-AD7C-CD0A8B867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40945"/>
              </p:ext>
            </p:extLst>
          </p:nvPr>
        </p:nvGraphicFramePr>
        <p:xfrm>
          <a:off x="2177254" y="1612324"/>
          <a:ext cx="7837492" cy="407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746">
                  <a:extLst>
                    <a:ext uri="{9D8B030D-6E8A-4147-A177-3AD203B41FA5}">
                      <a16:colId xmlns:a16="http://schemas.microsoft.com/office/drawing/2014/main" val="3296843138"/>
                    </a:ext>
                  </a:extLst>
                </a:gridCol>
                <a:gridCol w="3918746">
                  <a:extLst>
                    <a:ext uri="{9D8B030D-6E8A-4147-A177-3AD203B41FA5}">
                      <a16:colId xmlns:a16="http://schemas.microsoft.com/office/drawing/2014/main" val="2569275695"/>
                    </a:ext>
                  </a:extLst>
                </a:gridCol>
              </a:tblGrid>
              <a:tr h="3923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Affected components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3965682601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Blade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blade </a:t>
                      </a:r>
                    </a:p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hub, Pitch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1009890293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Chord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blade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1250705840"/>
                  </a:ext>
                </a:extLst>
              </a:tr>
              <a:tr h="12576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hub, Pitch system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bearing system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Gearbox, Brake, Coupling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Bed, Yaw system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1451858444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top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Bed, Yaw system </a:t>
                      </a:r>
                    </a:p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&amp; Foundation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4257747032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structure (tower) coordinate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&amp; Foundation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42038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4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4493" y="6515528"/>
            <a:ext cx="6557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1918B5-C1B6-42DE-84E3-A27089E1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172" y="3833293"/>
            <a:ext cx="3955476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BE9728-7372-432E-B965-5F67C5090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7907" y="1245238"/>
            <a:ext cx="3907151" cy="2550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6EC66D-FCF8-409A-AB0E-7A7853408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931" y="1292230"/>
            <a:ext cx="3835172" cy="25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4493" y="6515528"/>
            <a:ext cx="6557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F7AA50F-F191-43FB-9189-8FB2D37C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504" y="2313144"/>
            <a:ext cx="4840269" cy="3160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2C250E-8652-42FE-81A9-F3F199CE9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067" y="2374022"/>
            <a:ext cx="4848656" cy="31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569</Words>
  <Application>Microsoft Office PowerPoint</Application>
  <PresentationFormat>Widescreen</PresentationFormat>
  <Paragraphs>221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Custom Design</vt:lpstr>
      <vt:lpstr>Weekly report: Load &amp; Dynamics</vt:lpstr>
      <vt:lpstr>Agenda</vt:lpstr>
      <vt:lpstr>Typical load output sections</vt:lpstr>
      <vt:lpstr>Design situations</vt:lpstr>
      <vt:lpstr>Simulation Workflow OpenFAST</vt:lpstr>
      <vt:lpstr>Needed parameters for the pre-processing</vt:lpstr>
      <vt:lpstr>Coordinate systems and components</vt:lpstr>
      <vt:lpstr>Estimated Extreme Loads for Optimus Syria</vt:lpstr>
      <vt:lpstr>Estimated Extreme Loads for Optimus Syria</vt:lpstr>
      <vt:lpstr>Estimated Extreme Loads for Optimus Syria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Md Aman</cp:lastModifiedBy>
  <cp:revision>20</cp:revision>
  <dcterms:created xsi:type="dcterms:W3CDTF">2025-07-21T13:11:31Z</dcterms:created>
  <dcterms:modified xsi:type="dcterms:W3CDTF">2025-09-29T15:53:46Z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  <property fmtid="{D5CDD505-2E9C-101B-9397-08002B2CF9AE}" pid="3" name="MSIP_Label_48141450-2387-4aca-b41f-19cd6be9dd3c_Enabled">
    <vt:lpwstr>true</vt:lpwstr>
  </property>
  <property fmtid="{D5CDD505-2E9C-101B-9397-08002B2CF9AE}" pid="4" name="MSIP_Label_48141450-2387-4aca-b41f-19cd6be9dd3c_SetDate">
    <vt:lpwstr>2025-09-28T13:19:16Z</vt:lpwstr>
  </property>
  <property fmtid="{D5CDD505-2E9C-101B-9397-08002B2CF9AE}" pid="5" name="MSIP_Label_48141450-2387-4aca-b41f-19cd6be9dd3c_Method">
    <vt:lpwstr>Standard</vt:lpwstr>
  </property>
  <property fmtid="{D5CDD505-2E9C-101B-9397-08002B2CF9AE}" pid="6" name="MSIP_Label_48141450-2387-4aca-b41f-19cd6be9dd3c_Name">
    <vt:lpwstr>Restricted_Unprotected</vt:lpwstr>
  </property>
  <property fmtid="{D5CDD505-2E9C-101B-9397-08002B2CF9AE}" pid="7" name="MSIP_Label_48141450-2387-4aca-b41f-19cd6be9dd3c_SiteId">
    <vt:lpwstr>adf10e2b-b6e9-41d6-be2f-c12bb566019c</vt:lpwstr>
  </property>
  <property fmtid="{D5CDD505-2E9C-101B-9397-08002B2CF9AE}" pid="8" name="MSIP_Label_48141450-2387-4aca-b41f-19cd6be9dd3c_ActionId">
    <vt:lpwstr>2ebed701-3566-4ac7-9aa9-92359fcb4805</vt:lpwstr>
  </property>
  <property fmtid="{D5CDD505-2E9C-101B-9397-08002B2CF9AE}" pid="9" name="MSIP_Label_48141450-2387-4aca-b41f-19cd6be9dd3c_ContentBits">
    <vt:lpwstr>0</vt:lpwstr>
  </property>
  <property fmtid="{D5CDD505-2E9C-101B-9397-08002B2CF9AE}" pid="10" name="MSIP_Label_48141450-2387-4aca-b41f-19cd6be9dd3c_Tag">
    <vt:lpwstr>10, 3, 0, 1</vt:lpwstr>
  </property>
</Properties>
</file>