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16"/>
  </p:notesMasterIdLst>
  <p:sldIdLst>
    <p:sldId id="257" r:id="rId4"/>
    <p:sldId id="275" r:id="rId5"/>
    <p:sldId id="284" r:id="rId6"/>
    <p:sldId id="286" r:id="rId7"/>
    <p:sldId id="285" r:id="rId8"/>
    <p:sldId id="291" r:id="rId9"/>
    <p:sldId id="278" r:id="rId10"/>
    <p:sldId id="292" r:id="rId11"/>
    <p:sldId id="293" r:id="rId12"/>
    <p:sldId id="294" r:id="rId13"/>
    <p:sldId id="288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7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0487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1DA16-C44A-8894-5A12-9CD5F6E4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81374-5FBC-B963-1468-B232F659E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BB2A5-3286-5827-6DD9-8E661B1F611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80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20/10/2025</a:t>
            </a:fld>
            <a:endParaRPr lang="en-GB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20/10/2025</a:t>
            </a:fld>
            <a:endParaRPr lang="en-GB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20/10/2025</a:t>
            </a:fld>
            <a:endParaRPr lang="en-GB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20/10/2025</a:t>
            </a:fld>
            <a:endParaRPr lang="en-GB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910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96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66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63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13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20/10/2025</a:t>
            </a:fld>
            <a:endParaRPr lang="en-GB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44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49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57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9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20/10/2025</a:t>
            </a:fld>
            <a:endParaRPr lang="en-GB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5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6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20/10/2025</a:t>
            </a:fld>
            <a:endParaRPr lang="en-GB"/>
          </a:p>
        </p:txBody>
      </p:sp>
      <p:sp>
        <p:nvSpPr>
          <p:cNvPr id="10487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20/10/2025</a:t>
            </a:fld>
            <a:endParaRPr lang="en-GB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20/10/2025</a:t>
            </a:fld>
            <a:endParaRPr lang="en-GB"/>
          </a:p>
        </p:txBody>
      </p:sp>
      <p:sp>
        <p:nvSpPr>
          <p:cNvPr id="10487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20/10/2025</a:t>
            </a:fld>
            <a:endParaRPr lang="en-GB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20/10/2025</a:t>
            </a:fld>
            <a:endParaRPr lang="en-GB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20/10/2025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nfiglioli.com/_default_upload_bucket/TR_CAT_WIND_STD_ENG_R05_0.pdf" TargetMode="External"/><Relationship Id="rId2" Type="http://schemas.openxmlformats.org/officeDocument/2006/relationships/slide" Target="slide9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iopscience.iop.org/article/10.1088/1742-6596/524/1/012086/pdf" TargetMode="External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bonfiglioli.com/_default_upload_bucket/TR_CAT_WIND_STD_ENG_R05_0.pdf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hqprint"/>
          <a:stretch>
            <a:fillRect/>
          </a:stretch>
        </p:blipFill>
        <p:spPr bwMode="auto">
          <a:xfrm>
            <a:off x="370440" y="264131"/>
            <a:ext cx="1802472" cy="119690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3" name="Picture 14" descr="A black background with blue text  AI-generated content may be incorrect."/>
          <p:cNvPicPr>
            <a:picLocks noChangeAspect="1" noChangeArrowheads="1"/>
          </p:cNvPicPr>
          <p:nvPr/>
        </p:nvPicPr>
        <p:blipFill>
          <a:blip r:embed="rId4" cstate="hqprint"/>
          <a:stretch>
            <a:fillRect/>
          </a:stretch>
        </p:blipFill>
        <p:spPr bwMode="auto">
          <a:xfrm>
            <a:off x="8983394" y="408775"/>
            <a:ext cx="3146894" cy="91259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4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24" y="55420"/>
            <a:ext cx="3136136" cy="1449926"/>
          </a:xfrm>
          <a:prstGeom prst="rect">
            <a:avLst/>
          </a:prstGeom>
        </p:spPr>
      </p:pic>
      <p:sp>
        <p:nvSpPr>
          <p:cNvPr id="1048585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6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7" name="Free-form: Shape 13"/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721968" y="1796504"/>
            <a:ext cx="10835147" cy="790489"/>
          </a:xfrm>
        </p:spPr>
        <p:txBody>
          <a:bodyPr>
            <a:noAutofit/>
          </a:bodyPr>
          <a:lstStyle/>
          <a:p>
            <a:r>
              <a:rPr lang="it-IT" sz="4400" b="1" dirty="0">
                <a:cs typeface="Times New Roman" panose="02020603050405020304" pitchFamily="18" charset="0"/>
              </a:rPr>
              <a:t>Weekly report: Machine Bed &amp; </a:t>
            </a:r>
            <a:r>
              <a:rPr lang="it-IT" sz="4400" b="1" dirty="0" err="1">
                <a:cs typeface="Times New Roman" panose="02020603050405020304" pitchFamily="18" charset="0"/>
              </a:rPr>
              <a:t>Yaw</a:t>
            </a:r>
            <a:r>
              <a:rPr lang="it-IT" sz="4400" b="1" dirty="0">
                <a:cs typeface="Times New Roman" panose="02020603050405020304" pitchFamily="18" charset="0"/>
              </a:rPr>
              <a:t> System</a:t>
            </a:r>
            <a:endParaRPr lang="en-GB" sz="4400" b="1" dirty="0">
              <a:cs typeface="Times New Roman" panose="02020603050405020304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882874" y="3481288"/>
            <a:ext cx="8426245" cy="1371616"/>
          </a:xfrm>
        </p:spPr>
        <p:txBody>
          <a:bodyPr>
            <a:normAutofit/>
          </a:bodyPr>
          <a:lstStyle/>
          <a:p>
            <a:r>
              <a:rPr lang="it-IT" sz="2000" dirty="0">
                <a:cs typeface="Times New Roman" panose="02020603050405020304" pitchFamily="18" charset="0"/>
              </a:rPr>
              <a:t>Week # 4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Date: 21/10/2025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Supervisor: Prof. </a:t>
            </a:r>
            <a:r>
              <a:rPr lang="it-IT" sz="2000" dirty="0" err="1">
                <a:cs typeface="Times New Roman" panose="02020603050405020304" pitchFamily="18" charset="0"/>
              </a:rPr>
              <a:t>Quell</a:t>
            </a:r>
            <a:r>
              <a:rPr lang="it-IT" sz="2000" dirty="0">
                <a:cs typeface="Times New Roman" panose="02020603050405020304" pitchFamily="18" charset="0"/>
              </a:rPr>
              <a:t> Peter</a:t>
            </a: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1048592" name="Textfeld 12"/>
          <p:cNvSpPr txBox="1"/>
          <p:nvPr/>
        </p:nvSpPr>
        <p:spPr>
          <a:xfrm>
            <a:off x="1724774" y="5112720"/>
            <a:ext cx="874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cs typeface="Times New Roman" panose="02020603050405020304" pitchFamily="18" charset="0"/>
              </a:rPr>
              <a:t>Group </a:t>
            </a:r>
            <a:r>
              <a:rPr lang="de-DE" sz="1400" b="1" dirty="0" err="1">
                <a:cs typeface="Times New Roman" panose="02020603050405020304" pitchFamily="18" charset="0"/>
              </a:rPr>
              <a:t>members</a:t>
            </a:r>
            <a:r>
              <a:rPr lang="de-DE" sz="1400" b="1" dirty="0">
                <a:cs typeface="Times New Roman" panose="02020603050405020304" pitchFamily="18" charset="0"/>
              </a:rPr>
              <a:t>: </a:t>
            </a:r>
            <a:r>
              <a:rPr lang="de-DE" sz="1400" dirty="0"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cs typeface="Times New Roman" panose="02020603050405020304" pitchFamily="18" charset="0"/>
              </a:rPr>
              <a:t>Luksh</a:t>
            </a:r>
            <a:r>
              <a:rPr lang="de-DE" sz="1400" dirty="0"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Kadam</a:t>
            </a:r>
            <a:endParaRPr lang="de-DE" sz="1400" dirty="0">
              <a:cs typeface="Times New Roman" panose="02020603050405020304" pitchFamily="18" charset="0"/>
            </a:endParaRPr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879AB1E0-798E-E420-A7ED-B3E278F46629}"/>
              </a:ext>
            </a:extLst>
          </p:cNvPr>
          <p:cNvSpPr/>
          <p:nvPr/>
        </p:nvSpPr>
        <p:spPr>
          <a:xfrm>
            <a:off x="66898" y="6519521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28603D9-DEDB-7D33-886B-2B10F9C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3417" y="651396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720E11-CFBC-FE4E-D5D1-4ADBC9521E20}"/>
              </a:ext>
            </a:extLst>
          </p:cNvPr>
          <p:cNvSpPr txBox="1">
            <a:spLocks/>
          </p:cNvSpPr>
          <p:nvPr/>
        </p:nvSpPr>
        <p:spPr>
          <a:xfrm>
            <a:off x="2951498" y="647193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324932-45C7-8701-BE59-9A0A9FE6CF8C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E06D-73E6-522B-BB15-F85776617848}"/>
              </a:ext>
            </a:extLst>
          </p:cNvPr>
          <p:cNvSpPr txBox="1">
            <a:spLocks/>
          </p:cNvSpPr>
          <p:nvPr/>
        </p:nvSpPr>
        <p:spPr>
          <a:xfrm>
            <a:off x="-2089" y="655336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22E392-347D-31AE-9325-D6AB79468CE0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1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1395-C009-27D1-F8FF-BD8A3BE9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>
            <a:extLst>
              <a:ext uri="{FF2B5EF4-FFF2-40B4-BE49-F238E27FC236}">
                <a16:creationId xmlns:a16="http://schemas.microsoft.com/office/drawing/2014/main" id="{C0F9E10C-4813-8812-EEA7-B50606EF97C1}"/>
              </a:ext>
            </a:extLst>
          </p:cNvPr>
          <p:cNvSpPr/>
          <p:nvPr/>
        </p:nvSpPr>
        <p:spPr>
          <a:xfrm rot="10800000">
            <a:off x="0" y="210825"/>
            <a:ext cx="10170160" cy="83565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>
            <a:extLst>
              <a:ext uri="{FF2B5EF4-FFF2-40B4-BE49-F238E27FC236}">
                <a16:creationId xmlns:a16="http://schemas.microsoft.com/office/drawing/2014/main" id="{91ADECC0-56C4-7A28-910F-B8F2AA95AD0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>
            <a:extLst>
              <a:ext uri="{FF2B5EF4-FFF2-40B4-BE49-F238E27FC236}">
                <a16:creationId xmlns:a16="http://schemas.microsoft.com/office/drawing/2014/main" id="{420D9F61-381B-DD44-A601-2C13C07D08E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61" name="Title 1">
            <a:extLst>
              <a:ext uri="{FF2B5EF4-FFF2-40B4-BE49-F238E27FC236}">
                <a16:creationId xmlns:a16="http://schemas.microsoft.com/office/drawing/2014/main" id="{E7B850EF-BB2D-81DF-52A6-D15EB84D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12" y="586856"/>
            <a:ext cx="9851488" cy="8533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/>
              <a:t> </a:t>
            </a:r>
            <a:r>
              <a:rPr lang="en-US" b="1" dirty="0"/>
              <a:t>Layout Considerations: 2, 3, 4, &amp; 6 Drives</a:t>
            </a:r>
            <a:endParaRPr lang="en-US" b="1" dirty="0">
              <a:cs typeface="Times New Roman" panose="02020603050405020304" pitchFamily="18" charset="0"/>
            </a:endParaRPr>
          </a:p>
        </p:txBody>
      </p:sp>
      <p:cxnSp>
        <p:nvCxnSpPr>
          <p:cNvPr id="3145740" name="Straight Connector 5">
            <a:extLst>
              <a:ext uri="{FF2B5EF4-FFF2-40B4-BE49-F238E27FC236}">
                <a16:creationId xmlns:a16="http://schemas.microsoft.com/office/drawing/2014/main" id="{DD2E3976-D977-09D1-AAD1-B7B2528283BE}"/>
              </a:ext>
            </a:extLst>
          </p:cNvPr>
          <p:cNvCxnSpPr>
            <a:cxnSpLocks/>
          </p:cNvCxnSpPr>
          <p:nvPr/>
        </p:nvCxnSpPr>
        <p:spPr>
          <a:xfrm>
            <a:off x="484418" y="129969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635171"/>
            <a:ext cx="4569542" cy="4351338"/>
          </a:xfrm>
        </p:spPr>
        <p:txBody>
          <a:bodyPr>
            <a:normAutofit lnSpcReduction="10000"/>
          </a:bodyPr>
          <a:lstStyle/>
          <a:p>
            <a:r>
              <a:rPr lang="en-US" sz="2200" b="1" u="sng" dirty="0"/>
              <a:t>2 drives:</a:t>
            </a:r>
          </a:p>
          <a:p>
            <a:pPr marL="457200" lvl="1" indent="0">
              <a:buNone/>
            </a:pPr>
            <a:r>
              <a:rPr lang="en-US" sz="1800" b="1" dirty="0"/>
              <a:t> </a:t>
            </a:r>
            <a:br>
              <a:rPr lang="en-US" sz="1800" dirty="0"/>
            </a:br>
            <a:r>
              <a:rPr lang="en-US" sz="2000" b="1" dirty="0"/>
              <a:t>Pros: </a:t>
            </a:r>
            <a:r>
              <a:rPr lang="en-US" sz="2000" dirty="0"/>
              <a:t>Fewer drives simpler control &amp; lower cost. </a:t>
            </a:r>
          </a:p>
          <a:p>
            <a:pPr marL="457200" lvl="1" indent="0">
              <a:buNone/>
            </a:pPr>
            <a:br>
              <a:rPr lang="en-US" sz="2000" b="1" dirty="0"/>
            </a:br>
            <a:r>
              <a:rPr lang="en-US" sz="2000" b="1" dirty="0"/>
              <a:t>Cons: </a:t>
            </a:r>
            <a:r>
              <a:rPr lang="en-US" sz="2000" dirty="0"/>
              <a:t>Torque margin per drive must be higher; less redundancy.</a:t>
            </a:r>
          </a:p>
          <a:p>
            <a:r>
              <a:rPr lang="en-US" sz="2200" b="1" u="sng" dirty="0"/>
              <a:t>3 drives: </a:t>
            </a:r>
          </a:p>
          <a:p>
            <a:pPr marL="457200" lvl="1" indent="0" algn="just">
              <a:lnSpc>
                <a:spcPct val="100000"/>
              </a:lnSpc>
              <a:buNone/>
            </a:pPr>
            <a:br>
              <a:rPr lang="en-US" sz="1600" dirty="0"/>
            </a:br>
            <a:r>
              <a:rPr lang="en-US" sz="2000" b="1" dirty="0"/>
              <a:t>Pros: </a:t>
            </a:r>
            <a:r>
              <a:rPr lang="en-US" sz="2000" dirty="0"/>
              <a:t>Matches 3-point suspension good torque margin symmetric load.</a:t>
            </a:r>
          </a:p>
          <a:p>
            <a:pPr marL="457200" lvl="1" indent="0" algn="just">
              <a:lnSpc>
                <a:spcPct val="100000"/>
              </a:lnSpc>
              <a:buNone/>
            </a:pPr>
            <a:br>
              <a:rPr lang="en-US" sz="2000" dirty="0"/>
            </a:br>
            <a:r>
              <a:rPr lang="en-US" sz="2000" b="1" dirty="0"/>
              <a:t>Cons: </a:t>
            </a:r>
            <a:r>
              <a:rPr lang="en-US" sz="2000" dirty="0"/>
              <a:t>Slightly higher number of drives than minimum 2.</a:t>
            </a:r>
          </a:p>
        </p:txBody>
      </p:sp>
      <p:sp>
        <p:nvSpPr>
          <p:cNvPr id="3" name="Rechteck 17">
            <a:extLst>
              <a:ext uri="{FF2B5EF4-FFF2-40B4-BE49-F238E27FC236}">
                <a16:creationId xmlns:a16="http://schemas.microsoft.com/office/drawing/2014/main" id="{EBA86D1A-9F50-0D5E-FC7B-5C5A2FBEDBB4}"/>
              </a:ext>
            </a:extLst>
          </p:cNvPr>
          <p:cNvSpPr/>
          <p:nvPr/>
        </p:nvSpPr>
        <p:spPr>
          <a:xfrm>
            <a:off x="7906" y="6558849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9A9C65-A049-947D-09A0-57D9A6B9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13C93B-C533-1127-4BFA-55A8ED25A031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CE59A-D05D-A477-D785-D956F2443327}"/>
              </a:ext>
            </a:extLst>
          </p:cNvPr>
          <p:cNvSpPr txBox="1">
            <a:spLocks/>
          </p:cNvSpPr>
          <p:nvPr/>
        </p:nvSpPr>
        <p:spPr>
          <a:xfrm>
            <a:off x="-1695045" y="6573033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5EBD25-EA8F-6255-D262-622ADB1835A2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2BF2150-D841-BD66-01C5-A17911E3468E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10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A0881-833B-FFB6-01D1-ADF55C78B40E}"/>
              </a:ext>
            </a:extLst>
          </p:cNvPr>
          <p:cNvSpPr txBox="1"/>
          <p:nvPr/>
        </p:nvSpPr>
        <p:spPr>
          <a:xfrm>
            <a:off x="6377977" y="1668639"/>
            <a:ext cx="540106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u="sng" dirty="0"/>
              <a:t>4 drives:</a:t>
            </a:r>
          </a:p>
          <a:p>
            <a:pPr lvl="1"/>
            <a:r>
              <a:rPr lang="en-US" sz="2200" dirty="0"/>
              <a:t> </a:t>
            </a:r>
            <a:br>
              <a:rPr lang="en-US" dirty="0"/>
            </a:br>
            <a:r>
              <a:rPr lang="en-US" sz="2000" b="1" dirty="0"/>
              <a:t>Pros: </a:t>
            </a:r>
            <a:r>
              <a:rPr lang="en-US" sz="2000" dirty="0"/>
              <a:t>More redundancy, smaller torque per drive.</a:t>
            </a:r>
          </a:p>
          <a:p>
            <a:pPr lvl="1"/>
            <a:br>
              <a:rPr lang="en-US" sz="2000" dirty="0"/>
            </a:br>
            <a:r>
              <a:rPr lang="en-US" sz="2000" b="1" dirty="0"/>
              <a:t>Cons: </a:t>
            </a:r>
            <a:r>
              <a:rPr lang="en-US" sz="2000" dirty="0"/>
              <a:t>Higher cost, cabling, maintenance.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u="sng" dirty="0"/>
              <a:t>6 drives: </a:t>
            </a:r>
          </a:p>
          <a:p>
            <a:pPr lvl="1"/>
            <a:br>
              <a:rPr lang="en-US" dirty="0"/>
            </a:br>
            <a:r>
              <a:rPr lang="en-US" sz="2000" b="1" dirty="0"/>
              <a:t>Pros: </a:t>
            </a:r>
            <a:r>
              <a:rPr lang="en-US" sz="2000" dirty="0"/>
              <a:t>Very small torque per drive, high redundancy.</a:t>
            </a:r>
          </a:p>
          <a:p>
            <a:pPr lvl="1"/>
            <a:br>
              <a:rPr lang="en-US" dirty="0"/>
            </a:br>
            <a:r>
              <a:rPr lang="en-US" sz="2000" b="1" dirty="0"/>
              <a:t>Cons: </a:t>
            </a:r>
            <a:r>
              <a:rPr lang="en-US" sz="2000" dirty="0"/>
              <a:t>Crowded, high installation &amp; maintenance complexity </a:t>
            </a:r>
            <a:r>
              <a:rPr lang="en-US" sz="2000" dirty="0">
                <a:hlinkClick r:id="rId2" action="ppaction://hlinksldjump"/>
              </a:rPr>
              <a:t>[2]</a:t>
            </a:r>
            <a:endParaRPr lang="en-US" sz="2000" b="1" dirty="0"/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6E50E8C9-2A05-69F5-BC3C-354F68DD8C6A}"/>
              </a:ext>
            </a:extLst>
          </p:cNvPr>
          <p:cNvCxnSpPr>
            <a:cxnSpLocks/>
          </p:cNvCxnSpPr>
          <p:nvPr/>
        </p:nvCxnSpPr>
        <p:spPr>
          <a:xfrm>
            <a:off x="5945456" y="1674707"/>
            <a:ext cx="0" cy="4191619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0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C4EF1-CD30-663C-7C49-0D75560D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A2F87E-2AE8-DD24-B592-D8EA417FB5CD}"/>
              </a:ext>
            </a:extLst>
          </p:cNvPr>
          <p:cNvCxnSpPr/>
          <p:nvPr/>
        </p:nvCxnSpPr>
        <p:spPr>
          <a:xfrm>
            <a:off x="484417" y="131936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7">
            <a:extLst>
              <a:ext uri="{FF2B5EF4-FFF2-40B4-BE49-F238E27FC236}">
                <a16:creationId xmlns:a16="http://schemas.microsoft.com/office/drawing/2014/main" id="{7FD1FFA7-B93A-C50D-A385-3FA528E1867C}"/>
              </a:ext>
            </a:extLst>
          </p:cNvPr>
          <p:cNvSpPr/>
          <p:nvPr/>
        </p:nvSpPr>
        <p:spPr>
          <a:xfrm>
            <a:off x="7906" y="6549017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2E7C08-E55D-FF7D-D2AE-D9A8DC16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E88C55B-2B7B-F70B-0DCD-9451871EC718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5E869A1-8541-19C7-C295-51246C2C9938}"/>
              </a:ext>
            </a:extLst>
          </p:cNvPr>
          <p:cNvSpPr txBox="1">
            <a:spLocks/>
          </p:cNvSpPr>
          <p:nvPr/>
        </p:nvSpPr>
        <p:spPr>
          <a:xfrm>
            <a:off x="-1695045" y="6543537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A067EAB4-3017-4769-6A1C-50445D73373B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14DD174-A1AA-D697-A531-274409028D8E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11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52F92A-DF01-A93A-01E0-C4A9F4158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936179"/>
              </p:ext>
            </p:extLst>
          </p:nvPr>
        </p:nvGraphicFramePr>
        <p:xfrm>
          <a:off x="484418" y="1476947"/>
          <a:ext cx="11366988" cy="489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974">
                  <a:extLst>
                    <a:ext uri="{9D8B030D-6E8A-4147-A177-3AD203B41FA5}">
                      <a16:colId xmlns:a16="http://schemas.microsoft.com/office/drawing/2014/main" val="2471648551"/>
                    </a:ext>
                  </a:extLst>
                </a:gridCol>
                <a:gridCol w="3857440">
                  <a:extLst>
                    <a:ext uri="{9D8B030D-6E8A-4147-A177-3AD203B41FA5}">
                      <a16:colId xmlns:a16="http://schemas.microsoft.com/office/drawing/2014/main" val="4278086887"/>
                    </a:ext>
                  </a:extLst>
                </a:gridCol>
                <a:gridCol w="4545574">
                  <a:extLst>
                    <a:ext uri="{9D8B030D-6E8A-4147-A177-3AD203B41FA5}">
                      <a16:colId xmlns:a16="http://schemas.microsoft.com/office/drawing/2014/main" val="701692979"/>
                    </a:ext>
                  </a:extLst>
                </a:gridCol>
              </a:tblGrid>
              <a:tr h="75915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Type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Mechanism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Contribution</a:t>
                      </a:r>
                      <a:endParaRPr lang="en-IN" sz="22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93697"/>
                  </a:ext>
                </a:extLst>
              </a:tr>
              <a:tr h="23148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Hydraulic Brakes</a:t>
                      </a:r>
                      <a:endParaRPr lang="en-IN" sz="20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Caliper brakes (e.g., Svendborg BSAC 120) are used as the main holding brake, clamping a brake disc mounted on the yaw bearing structure.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Provides most of the braking torque required to arrest the nacelle and hold it against peak winds, compensating for the residual maximum yaw moment not covered by the motor brakes.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862146"/>
                  </a:ext>
                </a:extLst>
              </a:tr>
              <a:tr h="1818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Electric Brakes</a:t>
                      </a:r>
                      <a:endParaRPr lang="en-IN" sz="20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Motor brakes are integrated into the yaw drive gearboxes (Bonfiglioli 716 T4).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Provides a </a:t>
                      </a:r>
                      <a:r>
                        <a:rPr lang="en-US" sz="20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supplementary</a:t>
                      </a:r>
                      <a:r>
                        <a:rPr lang="en-US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braking torque (or initial braking) through the gear ratio of the drives. The torque capacity is limited by the nominal motor rated torque.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47605"/>
                  </a:ext>
                </a:extLst>
              </a:tr>
            </a:tbl>
          </a:graphicData>
        </a:graphic>
      </p:graphicFrame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EC6406F9-0D6C-1930-0643-E5CBC464FF14}"/>
              </a:ext>
            </a:extLst>
          </p:cNvPr>
          <p:cNvSpPr/>
          <p:nvPr/>
        </p:nvSpPr>
        <p:spPr>
          <a:xfrm rot="10800000">
            <a:off x="0" y="210825"/>
            <a:ext cx="10170160" cy="83565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85306030-F4A5-1720-30F8-07711EFC5D50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C1E7923-7A20-E620-4308-8C1F60FD1F6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3C8A3E-9645-5545-D207-78BDE5DDD5CE}"/>
              </a:ext>
            </a:extLst>
          </p:cNvPr>
          <p:cNvSpPr txBox="1">
            <a:spLocks/>
          </p:cNvSpPr>
          <p:nvPr/>
        </p:nvSpPr>
        <p:spPr>
          <a:xfrm>
            <a:off x="96231" y="334397"/>
            <a:ext cx="11995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 Hydraulic Vs Electric Braking system for Yaw Bearing 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92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7B8F-AB9B-E4ED-0EF6-CD0374027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>
            <a:extLst>
              <a:ext uri="{FF2B5EF4-FFF2-40B4-BE49-F238E27FC236}">
                <a16:creationId xmlns:a16="http://schemas.microsoft.com/office/drawing/2014/main" id="{6935E58F-EC99-60A3-B125-6ADB0F26FD58}"/>
              </a:ext>
            </a:extLst>
          </p:cNvPr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>
            <a:extLst>
              <a:ext uri="{FF2B5EF4-FFF2-40B4-BE49-F238E27FC236}">
                <a16:creationId xmlns:a16="http://schemas.microsoft.com/office/drawing/2014/main" id="{A7B0CA75-0BBB-A581-66BA-C316B59DCAC6}"/>
              </a:ext>
            </a:extLst>
          </p:cNvPr>
          <p:cNvSpPr/>
          <p:nvPr/>
        </p:nvSpPr>
        <p:spPr>
          <a:xfrm rot="10800000">
            <a:off x="24286" y="-6184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>
            <a:extLst>
              <a:ext uri="{FF2B5EF4-FFF2-40B4-BE49-F238E27FC236}">
                <a16:creationId xmlns:a16="http://schemas.microsoft.com/office/drawing/2014/main" id="{CF7811CA-84DF-6061-C2CD-E897CB5D5D5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61" name="Title 1">
            <a:extLst>
              <a:ext uri="{FF2B5EF4-FFF2-40B4-BE49-F238E27FC236}">
                <a16:creationId xmlns:a16="http://schemas.microsoft.com/office/drawing/2014/main" id="{CEF987A5-9567-85A4-93CE-9CF16CA6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396327"/>
            <a:ext cx="10515600" cy="1161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  Reference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cxnSp>
        <p:nvCxnSpPr>
          <p:cNvPr id="3145740" name="Straight Connector 5">
            <a:extLst>
              <a:ext uri="{FF2B5EF4-FFF2-40B4-BE49-F238E27FC236}">
                <a16:creationId xmlns:a16="http://schemas.microsoft.com/office/drawing/2014/main" id="{8109AFAD-533A-468B-D7F8-756423C1A87F}"/>
              </a:ext>
            </a:extLst>
          </p:cNvPr>
          <p:cNvCxnSpPr>
            <a:cxnSpLocks/>
          </p:cNvCxnSpPr>
          <p:nvPr/>
        </p:nvCxnSpPr>
        <p:spPr>
          <a:xfrm>
            <a:off x="393719" y="123568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03025ED8-ED20-0250-F7C3-3204372F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31" y="1616214"/>
            <a:ext cx="1095433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hlinkClick r:id="rId2" action="ppaction://hlinksldjump"/>
              </a:rPr>
              <a:t>[1]. </a:t>
            </a:r>
            <a:r>
              <a:rPr lang="en-US" altLang="en-US" sz="1800" dirty="0" err="1"/>
              <a:t>Bonfiglioli</a:t>
            </a:r>
            <a:r>
              <a:rPr lang="en-US" altLang="en-US" sz="1800" dirty="0"/>
              <a:t> (accessed 15 Oct 2025). Solutions for Wind. </a:t>
            </a:r>
            <a:r>
              <a:rPr lang="en-US" altLang="en-US" sz="1600" dirty="0">
                <a:hlinkClick r:id="rId3"/>
              </a:rPr>
              <a:t>https://www.bonfiglioli.com/_default_upload_bucket/TR_CAT_WIND_STD_ENG_R05_0.pdf</a:t>
            </a: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hlinkClick r:id="rId4" action="ppaction://hlinksldjump"/>
              </a:rPr>
              <a:t>[2]</a:t>
            </a:r>
            <a:r>
              <a:rPr lang="en-US" altLang="en-US" sz="1600" dirty="0"/>
              <a:t>. </a:t>
            </a:r>
            <a:r>
              <a:rPr lang="en-US" altLang="en-US" sz="1800" dirty="0" err="1"/>
              <a:t>Kim,MG</a:t>
            </a:r>
            <a:r>
              <a:rPr lang="en-US" altLang="en-US" sz="1800" dirty="0"/>
              <a:t> and Dalhoff PH (accessed 15 Oct 2025). </a:t>
            </a:r>
            <a:r>
              <a:rPr lang="en-US" sz="1800" dirty="0"/>
              <a:t>Yaw Systems for wind turbines - Overview of concepts, current challenges and design methods </a:t>
            </a:r>
            <a:r>
              <a:rPr lang="en-US" sz="1800" dirty="0">
                <a:hlinkClick r:id="rId5"/>
              </a:rPr>
              <a:t>https://iopscience.iop.org/article/10.1088/1742-6596/524/1/012086/pdf</a:t>
            </a:r>
            <a:endParaRPr lang="en-US" altLang="en-US" sz="1800" dirty="0"/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71FEA25F-3DA5-4997-0719-87A27FBF25F8}"/>
              </a:ext>
            </a:extLst>
          </p:cNvPr>
          <p:cNvSpPr/>
          <p:nvPr/>
        </p:nvSpPr>
        <p:spPr>
          <a:xfrm>
            <a:off x="-11758" y="6549017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B126ECB-E0FD-68B7-2193-AABD40C7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8E5BEE-144F-F5DF-EB32-7ADB4F041C34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220A7B-D1A3-23A0-B69D-11ABF16A82EE}"/>
              </a:ext>
            </a:extLst>
          </p:cNvPr>
          <p:cNvSpPr txBox="1">
            <a:spLocks/>
          </p:cNvSpPr>
          <p:nvPr/>
        </p:nvSpPr>
        <p:spPr>
          <a:xfrm>
            <a:off x="-1695045" y="6573033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36DC-96C8-AE2C-2D4B-E011825F43E8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FC228E-F064-9E83-4937-42350E6160F2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12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36121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0243C4-0AFA-B8A2-C658-97956AAEB208}"/>
              </a:ext>
            </a:extLst>
          </p:cNvPr>
          <p:cNvSpPr txBox="1"/>
          <p:nvPr/>
        </p:nvSpPr>
        <p:spPr>
          <a:xfrm>
            <a:off x="1519956" y="1884703"/>
            <a:ext cx="9125712" cy="466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Hand-made sketches for machine bed Design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altLang="en-US" sz="2000" dirty="0"/>
              <a:t>Machine Bed 3D Basic Concept Models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Yaw Drive Specifications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Layout Considerations: 2, 3, 4, &amp; 6 Drives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Hydraulic Vs Electric Braking system for Yaw Bearing 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References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IN" sz="2000" dirty="0"/>
            </a:br>
            <a:endParaRPr lang="en-US" altLang="en-US" sz="2000" dirty="0"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Rechteck 17">
            <a:extLst>
              <a:ext uri="{FF2B5EF4-FFF2-40B4-BE49-F238E27FC236}">
                <a16:creationId xmlns:a16="http://schemas.microsoft.com/office/drawing/2014/main" id="{BA79A359-CFEF-2900-06BC-FE30969AE098}"/>
              </a:ext>
            </a:extLst>
          </p:cNvPr>
          <p:cNvSpPr/>
          <p:nvPr/>
        </p:nvSpPr>
        <p:spPr>
          <a:xfrm>
            <a:off x="66898" y="6519521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DE8CB9B-5E3B-4472-2271-04AF5586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3417" y="651396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BE8DF67-073B-8C59-7E06-C65F79BA33AF}"/>
              </a:ext>
            </a:extLst>
          </p:cNvPr>
          <p:cNvSpPr txBox="1">
            <a:spLocks/>
          </p:cNvSpPr>
          <p:nvPr/>
        </p:nvSpPr>
        <p:spPr>
          <a:xfrm>
            <a:off x="2951498" y="647193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E865F2-A0A9-625E-771E-5ADCB912C267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D3A6739-342B-2AC8-F363-12D7616F4A13}"/>
              </a:ext>
            </a:extLst>
          </p:cNvPr>
          <p:cNvSpPr txBox="1">
            <a:spLocks/>
          </p:cNvSpPr>
          <p:nvPr/>
        </p:nvSpPr>
        <p:spPr>
          <a:xfrm>
            <a:off x="-2089" y="655336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CB0F8C-B9C1-8113-1CFC-69BA46BE4C3B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2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  <p:sp>
        <p:nvSpPr>
          <p:cNvPr id="3" name="Free-form: Shape 13">
            <a:extLst>
              <a:ext uri="{FF2B5EF4-FFF2-40B4-BE49-F238E27FC236}">
                <a16:creationId xmlns:a16="http://schemas.microsoft.com/office/drawing/2014/main" id="{983471C9-32CB-FCCD-9FBD-A0E2FAEF15CD}"/>
              </a:ext>
            </a:extLst>
          </p:cNvPr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ree-form: Shape 13">
            <a:extLst>
              <a:ext uri="{FF2B5EF4-FFF2-40B4-BE49-F238E27FC236}">
                <a16:creationId xmlns:a16="http://schemas.microsoft.com/office/drawing/2014/main" id="{7FD807D8-E116-C340-24A7-7D60BA54F4A7}"/>
              </a:ext>
            </a:extLst>
          </p:cNvPr>
          <p:cNvSpPr/>
          <p:nvPr/>
        </p:nvSpPr>
        <p:spPr>
          <a:xfrm rot="10800000">
            <a:off x="24286" y="-6184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-form: Shape 13">
            <a:extLst>
              <a:ext uri="{FF2B5EF4-FFF2-40B4-BE49-F238E27FC236}">
                <a16:creationId xmlns:a16="http://schemas.microsoft.com/office/drawing/2014/main" id="{893094B4-E9D8-89A7-CEB2-2ACEBE5681D8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740D23-7671-50EF-7C72-648A75B5F61E}"/>
              </a:ext>
            </a:extLst>
          </p:cNvPr>
          <p:cNvCxnSpPr/>
          <p:nvPr/>
        </p:nvCxnSpPr>
        <p:spPr>
          <a:xfrm>
            <a:off x="473320" y="1447184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1436412" y="624941"/>
            <a:ext cx="9468465" cy="1020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altLang="en-US" sz="4000" b="1" dirty="0">
                <a:cs typeface="Times New Roman" panose="02020603050405020304" pitchFamily="18" charset="0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93F4-4367-B8F5-4118-91A3A6F9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326202-291D-3BAC-AB9B-E57333248F6E}"/>
              </a:ext>
            </a:extLst>
          </p:cNvPr>
          <p:cNvCxnSpPr/>
          <p:nvPr/>
        </p:nvCxnSpPr>
        <p:spPr>
          <a:xfrm>
            <a:off x="473320" y="1447184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7">
            <a:extLst>
              <a:ext uri="{FF2B5EF4-FFF2-40B4-BE49-F238E27FC236}">
                <a16:creationId xmlns:a16="http://schemas.microsoft.com/office/drawing/2014/main" id="{321C8295-4590-C1B6-8D17-D74F7F46BD93}"/>
              </a:ext>
            </a:extLst>
          </p:cNvPr>
          <p:cNvSpPr/>
          <p:nvPr/>
        </p:nvSpPr>
        <p:spPr>
          <a:xfrm>
            <a:off x="-11758" y="6539185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590A752-EF52-474B-0E54-3C475591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3417" y="651396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F2EA0D-940F-9260-25D0-BC7CB87DDBF7}"/>
              </a:ext>
            </a:extLst>
          </p:cNvPr>
          <p:cNvSpPr txBox="1">
            <a:spLocks/>
          </p:cNvSpPr>
          <p:nvPr/>
        </p:nvSpPr>
        <p:spPr>
          <a:xfrm>
            <a:off x="2951498" y="647193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13EE9E9-C9AC-0D0B-C1C9-93FF4D7FE1E4}"/>
              </a:ext>
            </a:extLst>
          </p:cNvPr>
          <p:cNvSpPr txBox="1">
            <a:spLocks/>
          </p:cNvSpPr>
          <p:nvPr/>
        </p:nvSpPr>
        <p:spPr>
          <a:xfrm>
            <a:off x="-1636053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349E9DA5-C426-E703-6B59-360E75BD06AB}"/>
              </a:ext>
            </a:extLst>
          </p:cNvPr>
          <p:cNvSpPr txBox="1">
            <a:spLocks/>
          </p:cNvSpPr>
          <p:nvPr/>
        </p:nvSpPr>
        <p:spPr>
          <a:xfrm>
            <a:off x="-2089" y="655336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9876828-C4DB-A0E0-39FE-4D6372ECBE0A}"/>
              </a:ext>
            </a:extLst>
          </p:cNvPr>
          <p:cNvSpPr txBox="1">
            <a:spLocks/>
          </p:cNvSpPr>
          <p:nvPr/>
        </p:nvSpPr>
        <p:spPr>
          <a:xfrm>
            <a:off x="2185893" y="6479647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3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  <p:pic>
        <p:nvPicPr>
          <p:cNvPr id="38" name="Picture 37" descr="A drawing of a device&#10;&#10;AI-generated content may be incorrect.">
            <a:extLst>
              <a:ext uri="{FF2B5EF4-FFF2-40B4-BE49-F238E27FC236}">
                <a16:creationId xmlns:a16="http://schemas.microsoft.com/office/drawing/2014/main" id="{7EE76083-B9C4-83AF-6D49-704DA43E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6" y="1591142"/>
            <a:ext cx="2725174" cy="2613320"/>
          </a:xfrm>
          <a:prstGeom prst="rect">
            <a:avLst/>
          </a:prstGeom>
        </p:spPr>
      </p:pic>
      <p:pic>
        <p:nvPicPr>
          <p:cNvPr id="40" name="Picture 39" descr="A drawing of a side view of a vehicle&#10;&#10;AI-generated content may be incorrect.">
            <a:extLst>
              <a:ext uri="{FF2B5EF4-FFF2-40B4-BE49-F238E27FC236}">
                <a16:creationId xmlns:a16="http://schemas.microsoft.com/office/drawing/2014/main" id="{79DA2029-6747-E7FB-DD79-073728344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0"/>
          <a:stretch>
            <a:fillRect/>
          </a:stretch>
        </p:blipFill>
        <p:spPr>
          <a:xfrm>
            <a:off x="2921134" y="1526537"/>
            <a:ext cx="3161678" cy="2377690"/>
          </a:xfrm>
          <a:prstGeom prst="rect">
            <a:avLst/>
          </a:prstGeom>
        </p:spPr>
      </p:pic>
      <p:pic>
        <p:nvPicPr>
          <p:cNvPr id="42" name="Picture 41" descr="A drawing of a design&#10;&#10;AI-generated content may be incorrect.">
            <a:extLst>
              <a:ext uri="{FF2B5EF4-FFF2-40B4-BE49-F238E27FC236}">
                <a16:creationId xmlns:a16="http://schemas.microsoft.com/office/drawing/2014/main" id="{345C7322-C710-3D3B-60F6-7A606860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3" y="4204462"/>
            <a:ext cx="2551189" cy="2285828"/>
          </a:xfrm>
          <a:prstGeom prst="rect">
            <a:avLst/>
          </a:prstGeom>
        </p:spPr>
      </p:pic>
      <p:pic>
        <p:nvPicPr>
          <p:cNvPr id="44" name="Picture 43" descr="A drawing of a pregnancy test&#10;&#10;AI-generated content may be incorrect.">
            <a:extLst>
              <a:ext uri="{FF2B5EF4-FFF2-40B4-BE49-F238E27FC236}">
                <a16:creationId xmlns:a16="http://schemas.microsoft.com/office/drawing/2014/main" id="{D317AFE3-D1AE-1F62-D0C3-7249ECDDF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" y="3960198"/>
            <a:ext cx="3746225" cy="2442945"/>
          </a:xfrm>
          <a:prstGeom prst="rect">
            <a:avLst/>
          </a:prstGeom>
        </p:spPr>
      </p:pic>
      <p:pic>
        <p:nvPicPr>
          <p:cNvPr id="46" name="Picture 45" descr="A drawing of a welding machine&#10;&#10;AI-generated content may be incorrect.">
            <a:extLst>
              <a:ext uri="{FF2B5EF4-FFF2-40B4-BE49-F238E27FC236}">
                <a16:creationId xmlns:a16="http://schemas.microsoft.com/office/drawing/2014/main" id="{50FE6D5B-4DD0-BEE1-EB58-A72D949C6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478" y="2070523"/>
            <a:ext cx="4866522" cy="3551246"/>
          </a:xfrm>
          <a:prstGeom prst="rect">
            <a:avLst/>
          </a:prstGeom>
        </p:spPr>
      </p:pic>
      <p:sp>
        <p:nvSpPr>
          <p:cNvPr id="3" name="Free-form: Shape 13">
            <a:extLst>
              <a:ext uri="{FF2B5EF4-FFF2-40B4-BE49-F238E27FC236}">
                <a16:creationId xmlns:a16="http://schemas.microsoft.com/office/drawing/2014/main" id="{D3F6340A-574E-B8A4-98BE-133CCE244962}"/>
              </a:ext>
            </a:extLst>
          </p:cNvPr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ree-form: Shape 13">
            <a:extLst>
              <a:ext uri="{FF2B5EF4-FFF2-40B4-BE49-F238E27FC236}">
                <a16:creationId xmlns:a16="http://schemas.microsoft.com/office/drawing/2014/main" id="{8A2F2EA9-6209-9B09-CAD3-4CD5A6F05C73}"/>
              </a:ext>
            </a:extLst>
          </p:cNvPr>
          <p:cNvSpPr/>
          <p:nvPr/>
        </p:nvSpPr>
        <p:spPr>
          <a:xfrm rot="10800000">
            <a:off x="24286" y="-6184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-form: Shape 13">
            <a:extLst>
              <a:ext uri="{FF2B5EF4-FFF2-40B4-BE49-F238E27FC236}">
                <a16:creationId xmlns:a16="http://schemas.microsoft.com/office/drawing/2014/main" id="{74D4AB18-EF28-2B6A-3186-D04F3C6B02F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15D75A-A18C-DC46-CA70-A8D5BA92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839" y="50113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Hand-made sketches for machine bed Design </a:t>
            </a:r>
          </a:p>
        </p:txBody>
      </p:sp>
    </p:spTree>
    <p:extLst>
      <p:ext uri="{BB962C8B-B14F-4D97-AF65-F5344CB8AC3E}">
        <p14:creationId xmlns:p14="http://schemas.microsoft.com/office/powerpoint/2010/main" val="10208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84417" y="136852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7">
            <a:extLst>
              <a:ext uri="{FF2B5EF4-FFF2-40B4-BE49-F238E27FC236}">
                <a16:creationId xmlns:a16="http://schemas.microsoft.com/office/drawing/2014/main" id="{09406471-B0EB-BF25-7A70-54D3367C12FF}"/>
              </a:ext>
            </a:extLst>
          </p:cNvPr>
          <p:cNvSpPr/>
          <p:nvPr/>
        </p:nvSpPr>
        <p:spPr>
          <a:xfrm>
            <a:off x="-11758" y="6539185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9CB87E2-588A-9080-2517-E518E711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4761" y="651396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9F3A5B-D6AA-B519-428A-CC9293288666}"/>
              </a:ext>
            </a:extLst>
          </p:cNvPr>
          <p:cNvSpPr txBox="1">
            <a:spLocks/>
          </p:cNvSpPr>
          <p:nvPr/>
        </p:nvSpPr>
        <p:spPr>
          <a:xfrm>
            <a:off x="2872842" y="647193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DBC78E1-B2E9-9B6F-0BD1-2AC600603EC5}"/>
              </a:ext>
            </a:extLst>
          </p:cNvPr>
          <p:cNvSpPr txBox="1">
            <a:spLocks/>
          </p:cNvSpPr>
          <p:nvPr/>
        </p:nvSpPr>
        <p:spPr>
          <a:xfrm>
            <a:off x="-1714709" y="655336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F464A52-00BA-9A88-AACA-D82C0BA9C5F8}"/>
              </a:ext>
            </a:extLst>
          </p:cNvPr>
          <p:cNvSpPr txBox="1">
            <a:spLocks/>
          </p:cNvSpPr>
          <p:nvPr/>
        </p:nvSpPr>
        <p:spPr>
          <a:xfrm>
            <a:off x="-80745" y="655336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17DF4E-8CAA-CB3E-128F-F498C52C1A73}"/>
              </a:ext>
            </a:extLst>
          </p:cNvPr>
          <p:cNvSpPr txBox="1">
            <a:spLocks/>
          </p:cNvSpPr>
          <p:nvPr/>
        </p:nvSpPr>
        <p:spPr>
          <a:xfrm>
            <a:off x="2107237" y="6479647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4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  <p:pic>
        <p:nvPicPr>
          <p:cNvPr id="22" name="Picture 21" descr="A drawing of a model of a ship&#10;&#10;AI-generated content may be incorrect.">
            <a:extLst>
              <a:ext uri="{FF2B5EF4-FFF2-40B4-BE49-F238E27FC236}">
                <a16:creationId xmlns:a16="http://schemas.microsoft.com/office/drawing/2014/main" id="{912BCA7C-DD2F-CA63-6D4C-52828593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7" y="2187155"/>
            <a:ext cx="5304950" cy="3626921"/>
          </a:xfrm>
          <a:prstGeom prst="rect">
            <a:avLst/>
          </a:prstGeom>
        </p:spPr>
      </p:pic>
      <p:pic>
        <p:nvPicPr>
          <p:cNvPr id="24" name="Picture 23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641B0525-48DD-B892-6013-7EC0A592E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84" y="2223002"/>
            <a:ext cx="6294726" cy="3337185"/>
          </a:xfrm>
          <a:prstGeom prst="rect">
            <a:avLst/>
          </a:prstGeom>
        </p:spPr>
      </p:pic>
      <p:sp>
        <p:nvSpPr>
          <p:cNvPr id="3" name="Free-form: Shape 13">
            <a:extLst>
              <a:ext uri="{FF2B5EF4-FFF2-40B4-BE49-F238E27FC236}">
                <a16:creationId xmlns:a16="http://schemas.microsoft.com/office/drawing/2014/main" id="{C5A4CCC5-C638-1438-93AF-7315910E26CB}"/>
              </a:ext>
            </a:extLst>
          </p:cNvPr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ree-form: Shape 13">
            <a:extLst>
              <a:ext uri="{FF2B5EF4-FFF2-40B4-BE49-F238E27FC236}">
                <a16:creationId xmlns:a16="http://schemas.microsoft.com/office/drawing/2014/main" id="{E71FEFBD-B962-B14D-C86E-7158A6EABC16}"/>
              </a:ext>
            </a:extLst>
          </p:cNvPr>
          <p:cNvSpPr/>
          <p:nvPr/>
        </p:nvSpPr>
        <p:spPr>
          <a:xfrm rot="10800000">
            <a:off x="24286" y="-6184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B6DF9759-1430-6089-801E-2DD1BBE03E6D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A42599C-3932-96BE-4151-F7F962EA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30" y="350195"/>
            <a:ext cx="11133433" cy="1325563"/>
          </a:xfrm>
        </p:spPr>
        <p:txBody>
          <a:bodyPr/>
          <a:lstStyle/>
          <a:p>
            <a:r>
              <a:rPr lang="en-US" b="1" dirty="0"/>
              <a:t>Hand-made sketches for machine bed Design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84417" y="131936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7">
            <a:extLst>
              <a:ext uri="{FF2B5EF4-FFF2-40B4-BE49-F238E27FC236}">
                <a16:creationId xmlns:a16="http://schemas.microsoft.com/office/drawing/2014/main" id="{05ECAAA4-5F05-A9A0-6056-C3F27E24723F}"/>
              </a:ext>
            </a:extLst>
          </p:cNvPr>
          <p:cNvSpPr/>
          <p:nvPr/>
        </p:nvSpPr>
        <p:spPr>
          <a:xfrm>
            <a:off x="7906" y="6558849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598A2C-DB82-232B-5B67-C0776AFB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9F4F41-1F90-AF5B-2BBE-003ED74C65B5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AE134E4-1500-6106-5EC0-883574BDF9AE}"/>
              </a:ext>
            </a:extLst>
          </p:cNvPr>
          <p:cNvSpPr txBox="1">
            <a:spLocks/>
          </p:cNvSpPr>
          <p:nvPr/>
        </p:nvSpPr>
        <p:spPr>
          <a:xfrm>
            <a:off x="-1695045" y="6573033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8CF0439-6D34-8BAA-6FAD-9092A0A7B082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711DF54-9E1E-A272-D560-C803121FAB15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5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  <p:pic>
        <p:nvPicPr>
          <p:cNvPr id="22" name="Picture 21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262B0243-EAD5-1E88-D979-2804907A4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25" y="1937676"/>
            <a:ext cx="4561612" cy="4180278"/>
          </a:xfrm>
          <a:prstGeom prst="rect">
            <a:avLst/>
          </a:prstGeom>
        </p:spPr>
      </p:pic>
      <p:pic>
        <p:nvPicPr>
          <p:cNvPr id="24" name="Picture 23" descr="A drawing of a windmill&#10;&#10;AI-generated content may be incorrect.">
            <a:extLst>
              <a:ext uri="{FF2B5EF4-FFF2-40B4-BE49-F238E27FC236}">
                <a16:creationId xmlns:a16="http://schemas.microsoft.com/office/drawing/2014/main" id="{95ABDAC9-B6FC-7658-0733-2F1B1DD72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1214" r="13717" b="17089"/>
          <a:stretch>
            <a:fillRect/>
          </a:stretch>
        </p:blipFill>
        <p:spPr>
          <a:xfrm>
            <a:off x="7207184" y="1378902"/>
            <a:ext cx="3495928" cy="5130342"/>
          </a:xfrm>
          <a:prstGeom prst="rect">
            <a:avLst/>
          </a:prstGeom>
        </p:spPr>
      </p:pic>
      <p:sp>
        <p:nvSpPr>
          <p:cNvPr id="2" name="Free-form: Shape 13">
            <a:extLst>
              <a:ext uri="{FF2B5EF4-FFF2-40B4-BE49-F238E27FC236}">
                <a16:creationId xmlns:a16="http://schemas.microsoft.com/office/drawing/2014/main" id="{25B41AC1-57B5-12B8-F443-2C1BFE42F471}"/>
              </a:ext>
            </a:extLst>
          </p:cNvPr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ree-form: Shape 13">
            <a:extLst>
              <a:ext uri="{FF2B5EF4-FFF2-40B4-BE49-F238E27FC236}">
                <a16:creationId xmlns:a16="http://schemas.microsoft.com/office/drawing/2014/main" id="{70224114-15D9-B63A-2A2D-0DD4326D1242}"/>
              </a:ext>
            </a:extLst>
          </p:cNvPr>
          <p:cNvSpPr/>
          <p:nvPr/>
        </p:nvSpPr>
        <p:spPr>
          <a:xfrm rot="10800000">
            <a:off x="24286" y="-6184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-form: Shape 13">
            <a:extLst>
              <a:ext uri="{FF2B5EF4-FFF2-40B4-BE49-F238E27FC236}">
                <a16:creationId xmlns:a16="http://schemas.microsoft.com/office/drawing/2014/main" id="{8B41CEC3-8583-5C7E-CC98-F1554A1008A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15927-8B4B-AE63-040D-7893C936D5DC}"/>
              </a:ext>
            </a:extLst>
          </p:cNvPr>
          <p:cNvSpPr txBox="1"/>
          <p:nvPr/>
        </p:nvSpPr>
        <p:spPr>
          <a:xfrm>
            <a:off x="806525" y="429979"/>
            <a:ext cx="11117648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Hand-made sketches for machine bed Design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/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57580" y="397427"/>
            <a:ext cx="10515600" cy="1325563"/>
          </a:xfrm>
        </p:spPr>
        <p:txBody>
          <a:bodyPr>
            <a:normAutofit/>
          </a:bodyPr>
          <a:lstStyle/>
          <a:p>
            <a:r>
              <a:rPr lang="en-IN" altLang="en-US" sz="4000" b="1" dirty="0"/>
              <a:t>Machine Bed 3D Basic Concept Model - Part 1</a:t>
            </a:r>
          </a:p>
        </p:txBody>
      </p:sp>
      <p:cxnSp>
        <p:nvCxnSpPr>
          <p:cNvPr id="3145740" name="Straight Connector 5"/>
          <p:cNvCxnSpPr/>
          <p:nvPr/>
        </p:nvCxnSpPr>
        <p:spPr>
          <a:xfrm>
            <a:off x="484418" y="129969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1"/>
          <p:cNvPicPr>
            <a:picLocks noChangeAspect="1"/>
          </p:cNvPicPr>
          <p:nvPr/>
        </p:nvPicPr>
        <p:blipFill>
          <a:blip r:embed="rId2"/>
          <a:srcRect l="20474" r="21875"/>
          <a:stretch>
            <a:fillRect/>
          </a:stretch>
        </p:blipFill>
        <p:spPr>
          <a:xfrm>
            <a:off x="1314450" y="1503680"/>
            <a:ext cx="4900930" cy="4639945"/>
          </a:xfrm>
          <a:prstGeom prst="rect">
            <a:avLst/>
          </a:prstGeom>
        </p:spPr>
      </p:pic>
      <p:pic>
        <p:nvPicPr>
          <p:cNvPr id="5" name="Picture 4" descr="P2"/>
          <p:cNvPicPr>
            <a:picLocks noChangeAspect="1"/>
          </p:cNvPicPr>
          <p:nvPr/>
        </p:nvPicPr>
        <p:blipFill>
          <a:blip r:embed="rId3"/>
          <a:srcRect l="16884" r="12053"/>
          <a:stretch>
            <a:fillRect/>
          </a:stretch>
        </p:blipFill>
        <p:spPr>
          <a:xfrm>
            <a:off x="7611110" y="1508125"/>
            <a:ext cx="2719705" cy="1932940"/>
          </a:xfrm>
          <a:prstGeom prst="rect">
            <a:avLst/>
          </a:prstGeom>
        </p:spPr>
      </p:pic>
      <p:pic>
        <p:nvPicPr>
          <p:cNvPr id="7" name="Picture 6" descr="p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50" y="4187190"/>
            <a:ext cx="2717165" cy="1933575"/>
          </a:xfrm>
          <a:prstGeom prst="rect">
            <a:avLst/>
          </a:prstGeom>
        </p:spPr>
      </p:pic>
      <p:sp>
        <p:nvSpPr>
          <p:cNvPr id="2" name="Rechteck 17">
            <a:extLst>
              <a:ext uri="{FF2B5EF4-FFF2-40B4-BE49-F238E27FC236}">
                <a16:creationId xmlns:a16="http://schemas.microsoft.com/office/drawing/2014/main" id="{B68D3FD8-5DD4-AC46-269D-8083C4FAE162}"/>
              </a:ext>
            </a:extLst>
          </p:cNvPr>
          <p:cNvSpPr/>
          <p:nvPr/>
        </p:nvSpPr>
        <p:spPr>
          <a:xfrm>
            <a:off x="-11758" y="6568681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9563801-44FB-BC88-A4A0-EFA79236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097" y="6563129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FBEB9-86CB-37FA-41C1-151FEC037EA5}"/>
              </a:ext>
            </a:extLst>
          </p:cNvPr>
          <p:cNvSpPr txBox="1">
            <a:spLocks/>
          </p:cNvSpPr>
          <p:nvPr/>
        </p:nvSpPr>
        <p:spPr>
          <a:xfrm>
            <a:off x="2853178" y="6521095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C92EEA7-A353-B9E6-DF58-E82F52A5F921}"/>
              </a:ext>
            </a:extLst>
          </p:cNvPr>
          <p:cNvSpPr txBox="1">
            <a:spLocks/>
          </p:cNvSpPr>
          <p:nvPr/>
        </p:nvSpPr>
        <p:spPr>
          <a:xfrm>
            <a:off x="-1734373" y="6602529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8B46801-7648-D61E-37A8-E5D60D47BDB5}"/>
              </a:ext>
            </a:extLst>
          </p:cNvPr>
          <p:cNvSpPr txBox="1">
            <a:spLocks/>
          </p:cNvSpPr>
          <p:nvPr/>
        </p:nvSpPr>
        <p:spPr>
          <a:xfrm>
            <a:off x="-100409" y="6602529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75AE88B-5D17-D7D8-9BC1-1834A8D0E342}"/>
              </a:ext>
            </a:extLst>
          </p:cNvPr>
          <p:cNvSpPr txBox="1">
            <a:spLocks/>
          </p:cNvSpPr>
          <p:nvPr/>
        </p:nvSpPr>
        <p:spPr>
          <a:xfrm>
            <a:off x="2087573" y="6528807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6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/>
          <p:cNvSpPr/>
          <p:nvPr/>
        </p:nvSpPr>
        <p:spPr>
          <a:xfrm rot="10800000">
            <a:off x="0" y="210825"/>
            <a:ext cx="10170160" cy="83565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364002" y="668868"/>
            <a:ext cx="11437620" cy="783590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sym typeface="+mn-ea"/>
              </a:rPr>
              <a:t>Machine Bed 3D Basic Concept Model - Part 2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cxnSp>
        <p:nvCxnSpPr>
          <p:cNvPr id="3145740" name="Straight Connector 5"/>
          <p:cNvCxnSpPr/>
          <p:nvPr/>
        </p:nvCxnSpPr>
        <p:spPr>
          <a:xfrm>
            <a:off x="484418" y="129969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21"/>
          <p:cNvPicPr>
            <a:picLocks noChangeAspect="1"/>
          </p:cNvPicPr>
          <p:nvPr/>
        </p:nvPicPr>
        <p:blipFill>
          <a:blip r:embed="rId2"/>
          <a:srcRect l="9303" t="9437" r="4493" b="9716"/>
          <a:stretch>
            <a:fillRect/>
          </a:stretch>
        </p:blipFill>
        <p:spPr>
          <a:xfrm>
            <a:off x="796925" y="1804670"/>
            <a:ext cx="5992495" cy="3975735"/>
          </a:xfrm>
          <a:prstGeom prst="rect">
            <a:avLst/>
          </a:prstGeom>
        </p:spPr>
      </p:pic>
      <p:pic>
        <p:nvPicPr>
          <p:cNvPr id="4" name="Picture 3" descr="p22"/>
          <p:cNvPicPr>
            <a:picLocks noChangeAspect="1"/>
          </p:cNvPicPr>
          <p:nvPr/>
        </p:nvPicPr>
        <p:blipFill>
          <a:blip r:embed="rId3"/>
          <a:srcRect l="12528" t="13506" r="7235" b="18809"/>
          <a:stretch>
            <a:fillRect/>
          </a:stretch>
        </p:blipFill>
        <p:spPr>
          <a:xfrm>
            <a:off x="7388860" y="1804670"/>
            <a:ext cx="4243705" cy="1630045"/>
          </a:xfrm>
          <a:prstGeom prst="rect">
            <a:avLst/>
          </a:prstGeom>
        </p:spPr>
      </p:pic>
      <p:pic>
        <p:nvPicPr>
          <p:cNvPr id="5" name="Picture 4" descr="p23"/>
          <p:cNvPicPr>
            <a:picLocks noChangeAspect="1"/>
          </p:cNvPicPr>
          <p:nvPr/>
        </p:nvPicPr>
        <p:blipFill>
          <a:blip r:embed="rId4"/>
          <a:srcRect l="9623" t="6227" r="7835" b="3506"/>
          <a:stretch>
            <a:fillRect/>
          </a:stretch>
        </p:blipFill>
        <p:spPr>
          <a:xfrm>
            <a:off x="7388860" y="3728085"/>
            <a:ext cx="4187190" cy="2369820"/>
          </a:xfrm>
          <a:prstGeom prst="rect">
            <a:avLst/>
          </a:prstGeom>
        </p:spPr>
      </p:pic>
      <p:sp>
        <p:nvSpPr>
          <p:cNvPr id="2" name="Rechteck 17">
            <a:extLst>
              <a:ext uri="{FF2B5EF4-FFF2-40B4-BE49-F238E27FC236}">
                <a16:creationId xmlns:a16="http://schemas.microsoft.com/office/drawing/2014/main" id="{65AC7FE2-B47E-6223-920E-CC477F579C06}"/>
              </a:ext>
            </a:extLst>
          </p:cNvPr>
          <p:cNvSpPr/>
          <p:nvPr/>
        </p:nvSpPr>
        <p:spPr>
          <a:xfrm>
            <a:off x="-11758" y="6558849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0BD5-969C-08DF-2F18-45B88805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9E4361-32BA-EEC1-043C-DC715334EC0B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D067CC-C32F-1112-14B8-398505A53097}"/>
              </a:ext>
            </a:extLst>
          </p:cNvPr>
          <p:cNvSpPr txBox="1">
            <a:spLocks/>
          </p:cNvSpPr>
          <p:nvPr/>
        </p:nvSpPr>
        <p:spPr>
          <a:xfrm>
            <a:off x="-1695045" y="6573033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13DDE7-D747-E0F4-A9F1-1EC0A33C67EC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1C28212-9FAB-068C-506B-67C43FE26D88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7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/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/>
          <p:cNvSpPr/>
          <p:nvPr/>
        </p:nvSpPr>
        <p:spPr>
          <a:xfrm rot="10800000">
            <a:off x="24286" y="-6184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393719" y="396329"/>
            <a:ext cx="11111869" cy="116198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 </a:t>
            </a:r>
            <a:r>
              <a:rPr lang="en-IN" altLang="en-US" sz="4000" b="1" dirty="0">
                <a:sym typeface="+mn-ea"/>
              </a:rPr>
              <a:t>Machine Bed 3D Basic Concept Model - Assemble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cxnSp>
        <p:nvCxnSpPr>
          <p:cNvPr id="3145740" name="Straight Connector 5"/>
          <p:cNvCxnSpPr/>
          <p:nvPr/>
        </p:nvCxnSpPr>
        <p:spPr>
          <a:xfrm>
            <a:off x="393719" y="123568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1685290"/>
            <a:ext cx="6671945" cy="4277360"/>
          </a:xfrm>
          <a:prstGeom prst="rect">
            <a:avLst/>
          </a:prstGeom>
        </p:spPr>
      </p:pic>
      <p:sp>
        <p:nvSpPr>
          <p:cNvPr id="3" name="Rechteck 17">
            <a:extLst>
              <a:ext uri="{FF2B5EF4-FFF2-40B4-BE49-F238E27FC236}">
                <a16:creationId xmlns:a16="http://schemas.microsoft.com/office/drawing/2014/main" id="{9B160183-E799-A68B-754E-0E4308ECD31D}"/>
              </a:ext>
            </a:extLst>
          </p:cNvPr>
          <p:cNvSpPr/>
          <p:nvPr/>
        </p:nvSpPr>
        <p:spPr>
          <a:xfrm>
            <a:off x="-11758" y="6549017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21B76F-0123-67F3-7185-F88B2955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0D237E-AD91-F4B9-1F3B-77BF5B1C7F6C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6964F-1184-EEB4-0DF8-4F2708A817D1}"/>
              </a:ext>
            </a:extLst>
          </p:cNvPr>
          <p:cNvSpPr txBox="1">
            <a:spLocks/>
          </p:cNvSpPr>
          <p:nvPr/>
        </p:nvSpPr>
        <p:spPr>
          <a:xfrm>
            <a:off x="-1695045" y="6573033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50F9BB-9B29-F7A3-C80A-20EEF3B9449B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4B1B66-21AD-BDCA-4C9D-16A10860DDA9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8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2D23E-D680-06BE-75C9-2EAF51419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Free-form: Shape 13">
            <a:extLst>
              <a:ext uri="{FF2B5EF4-FFF2-40B4-BE49-F238E27FC236}">
                <a16:creationId xmlns:a16="http://schemas.microsoft.com/office/drawing/2014/main" id="{F7B8614A-BD35-6CC6-7E8C-387BF88C23A8}"/>
              </a:ext>
            </a:extLst>
          </p:cNvPr>
          <p:cNvSpPr/>
          <p:nvPr/>
        </p:nvSpPr>
        <p:spPr>
          <a:xfrm rot="10800000">
            <a:off x="0" y="21082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57" name="Free-form: Shape 13">
            <a:extLst>
              <a:ext uri="{FF2B5EF4-FFF2-40B4-BE49-F238E27FC236}">
                <a16:creationId xmlns:a16="http://schemas.microsoft.com/office/drawing/2014/main" id="{7FCD4194-E060-2D27-4671-EBB589119720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58" name="Free-form: Shape 13">
            <a:extLst>
              <a:ext uri="{FF2B5EF4-FFF2-40B4-BE49-F238E27FC236}">
                <a16:creationId xmlns:a16="http://schemas.microsoft.com/office/drawing/2014/main" id="{F54F481E-2AE4-162F-4D91-F34667101E0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61" name="Title 1">
            <a:extLst>
              <a:ext uri="{FF2B5EF4-FFF2-40B4-BE49-F238E27FC236}">
                <a16:creationId xmlns:a16="http://schemas.microsoft.com/office/drawing/2014/main" id="{F5C17406-AC86-47B1-18A0-EFE39D33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454" y="372805"/>
            <a:ext cx="550164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Yaw Drive Specifications</a:t>
            </a:r>
          </a:p>
        </p:txBody>
      </p:sp>
      <p:cxnSp>
        <p:nvCxnSpPr>
          <p:cNvPr id="3145740" name="Straight Connector 5">
            <a:extLst>
              <a:ext uri="{FF2B5EF4-FFF2-40B4-BE49-F238E27FC236}">
                <a16:creationId xmlns:a16="http://schemas.microsoft.com/office/drawing/2014/main" id="{CB62E6E1-C82E-0046-46EB-4883AEF2FAEB}"/>
              </a:ext>
            </a:extLst>
          </p:cNvPr>
          <p:cNvCxnSpPr>
            <a:cxnSpLocks/>
          </p:cNvCxnSpPr>
          <p:nvPr/>
        </p:nvCxnSpPr>
        <p:spPr>
          <a:xfrm>
            <a:off x="484418" y="130952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631E4E-D132-E9B8-2887-A1F002035212}"/>
              </a:ext>
            </a:extLst>
          </p:cNvPr>
          <p:cNvSpPr txBox="1"/>
          <p:nvPr/>
        </p:nvSpPr>
        <p:spPr>
          <a:xfrm>
            <a:off x="484417" y="1656129"/>
            <a:ext cx="8482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Motor Specifications</a:t>
            </a:r>
          </a:p>
          <a:p>
            <a:br>
              <a:rPr lang="en-US" sz="2200" b="1" dirty="0"/>
            </a:br>
            <a:r>
              <a:rPr lang="en-US" sz="2000" dirty="0"/>
              <a:t>The Bonfiglioli 716 T4F yaw drive package uses a BE160 motor (~11–15 kW, IP55, IE2) controlled by a DGM inverter for wind-turbine applications.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BC896-E9B2-2806-B024-489CF8DBD996}"/>
              </a:ext>
            </a:extLst>
          </p:cNvPr>
          <p:cNvSpPr txBox="1"/>
          <p:nvPr/>
        </p:nvSpPr>
        <p:spPr>
          <a:xfrm>
            <a:off x="484417" y="3166315"/>
            <a:ext cx="82269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Gear Teeth Type </a:t>
            </a:r>
          </a:p>
          <a:p>
            <a:br>
              <a:rPr lang="en-US" sz="2000" b="1" dirty="0"/>
            </a:br>
            <a:r>
              <a:rPr lang="en-US" sz="2000" dirty="0"/>
              <a:t>The Bonfiglioli 716 T4F yaw drive uses a planetary gear system with external teeth on the gear rim for high torque and load capacity.</a:t>
            </a:r>
            <a:br>
              <a:rPr lang="en-US" sz="1800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C672D-861C-AAC3-504C-7BBE9BA72BA5}"/>
              </a:ext>
            </a:extLst>
          </p:cNvPr>
          <p:cNvSpPr txBox="1"/>
          <p:nvPr/>
        </p:nvSpPr>
        <p:spPr>
          <a:xfrm>
            <a:off x="484418" y="4772719"/>
            <a:ext cx="848260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Rated Torque Range</a:t>
            </a:r>
          </a:p>
          <a:p>
            <a:br>
              <a:rPr lang="en-US" sz="2000" b="1" dirty="0"/>
            </a:br>
            <a:r>
              <a:rPr lang="en-US" sz="2000" dirty="0"/>
              <a:t>The Bonfiglioli 700 TW Series yaw drives, like the 716 T4F, deliver rated torque from 2,500 to 150,000 Nm and peak torque up to 400,000 Nm </a:t>
            </a:r>
            <a:r>
              <a:rPr lang="en-US" sz="2000" dirty="0">
                <a:hlinkClick r:id="rId2"/>
              </a:rPr>
              <a:t>[1]</a:t>
            </a:r>
            <a:endParaRPr lang="en-US" sz="2000" dirty="0"/>
          </a:p>
        </p:txBody>
      </p:sp>
      <p:pic>
        <p:nvPicPr>
          <p:cNvPr id="9" name="Picture 8" descr="A close-up of a machine&#10;&#10;AI-generated content may be incorrect.">
            <a:extLst>
              <a:ext uri="{FF2B5EF4-FFF2-40B4-BE49-F238E27FC236}">
                <a16:creationId xmlns:a16="http://schemas.microsoft.com/office/drawing/2014/main" id="{79F85D61-C708-3253-F3BA-B6697B54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658" y="1343185"/>
            <a:ext cx="2702820" cy="4579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AF3434-5B27-2982-60C5-766707AEC4B7}"/>
              </a:ext>
            </a:extLst>
          </p:cNvPr>
          <p:cNvSpPr txBox="1"/>
          <p:nvPr/>
        </p:nvSpPr>
        <p:spPr>
          <a:xfrm>
            <a:off x="9478686" y="5514815"/>
            <a:ext cx="2321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Source: </a:t>
            </a:r>
            <a:r>
              <a:rPr lang="en-US" sz="1400" i="1" dirty="0"/>
              <a:t>Bonfiglioli 716 T4F + BE160 + DGM Inverter</a:t>
            </a:r>
          </a:p>
        </p:txBody>
      </p:sp>
      <p:sp>
        <p:nvSpPr>
          <p:cNvPr id="3" name="Rechteck 17">
            <a:extLst>
              <a:ext uri="{FF2B5EF4-FFF2-40B4-BE49-F238E27FC236}">
                <a16:creationId xmlns:a16="http://schemas.microsoft.com/office/drawing/2014/main" id="{F88060F2-9F90-B25C-62FB-3DE8FF6FCC33}"/>
              </a:ext>
            </a:extLst>
          </p:cNvPr>
          <p:cNvSpPr/>
          <p:nvPr/>
        </p:nvSpPr>
        <p:spPr>
          <a:xfrm>
            <a:off x="7906" y="6558849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B3B951-E809-8D0A-8AE2-802BF6C7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4425" y="6533633"/>
            <a:ext cx="4386493" cy="428007"/>
          </a:xfrm>
        </p:spPr>
        <p:txBody>
          <a:bodyPr/>
          <a:lstStyle/>
          <a:p>
            <a:pPr lvl="0">
              <a:defRPr/>
            </a:pPr>
            <a:r>
              <a:rPr lang="it-IT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Bed &amp; Yaw System/Optimus syria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64BC-D787-5811-B698-F415FF473D6B}"/>
              </a:ext>
            </a:extLst>
          </p:cNvPr>
          <p:cNvSpPr txBox="1">
            <a:spLocks/>
          </p:cNvSpPr>
          <p:nvPr/>
        </p:nvSpPr>
        <p:spPr>
          <a:xfrm>
            <a:off x="2892506" y="6491599"/>
            <a:ext cx="3645245" cy="418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Shoukat Abbas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2A3B72-FE55-0D8F-A3FA-DB69E70FF264}"/>
              </a:ext>
            </a:extLst>
          </p:cNvPr>
          <p:cNvSpPr txBox="1">
            <a:spLocks/>
          </p:cNvSpPr>
          <p:nvPr/>
        </p:nvSpPr>
        <p:spPr>
          <a:xfrm>
            <a:off x="-1695045" y="6573033"/>
            <a:ext cx="3380877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21/10/2024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2B6BB-5477-FF25-38D8-D976C78BA7D2}"/>
              </a:ext>
            </a:extLst>
          </p:cNvPr>
          <p:cNvSpPr txBox="1">
            <a:spLocks/>
          </p:cNvSpPr>
          <p:nvPr/>
        </p:nvSpPr>
        <p:spPr>
          <a:xfrm>
            <a:off x="-61081" y="6573033"/>
            <a:ext cx="2689306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cs typeface="Times New Roman" panose="02020603050405020304" pitchFamily="18" charset="0"/>
              </a:rPr>
              <a:t>   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3A3454-5887-F405-95ED-28E8D6FAAB9A}"/>
              </a:ext>
            </a:extLst>
          </p:cNvPr>
          <p:cNvSpPr txBox="1">
            <a:spLocks/>
          </p:cNvSpPr>
          <p:nvPr/>
        </p:nvSpPr>
        <p:spPr>
          <a:xfrm>
            <a:off x="2126901" y="6499311"/>
            <a:ext cx="439320" cy="462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13F6232-4F06-48BA-8F69-BF531F607829}" type="slidenum">
              <a:rPr lang="en-GB" sz="1400" smtClean="0">
                <a:solidFill>
                  <a:prstClr val="white"/>
                </a:solidFill>
                <a:latin typeface="Aptos"/>
              </a:rPr>
              <a:pPr>
                <a:defRPr/>
              </a:pPr>
              <a:t>9</a:t>
            </a:fld>
            <a:endParaRPr lang="en-GB" sz="1400" dirty="0">
              <a:solidFill>
                <a:prstClr val="white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7805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717</Words>
  <Application>Microsoft Office PowerPoint</Application>
  <PresentationFormat>Widescreen</PresentationFormat>
  <Paragraphs>114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Google Sans Text</vt:lpstr>
      <vt:lpstr>Times New Roman</vt:lpstr>
      <vt:lpstr>Office Theme</vt:lpstr>
      <vt:lpstr>Custom Design</vt:lpstr>
      <vt:lpstr>1_Office Theme</vt:lpstr>
      <vt:lpstr>Weekly report: Machine Bed &amp; Yaw System</vt:lpstr>
      <vt:lpstr>PowerPoint Presentation</vt:lpstr>
      <vt:lpstr>Hand-made sketches for machine bed Design </vt:lpstr>
      <vt:lpstr>Hand-made sketches for machine bed Design </vt:lpstr>
      <vt:lpstr>PowerPoint Presentation</vt:lpstr>
      <vt:lpstr>Machine Bed 3D Basic Concept Model - Part 1</vt:lpstr>
      <vt:lpstr>Machine Bed 3D Basic Concept Model - Part 2</vt:lpstr>
      <vt:lpstr> Machine Bed 3D Basic Concept Model - Assemble</vt:lpstr>
      <vt:lpstr>Yaw Drive Specifications</vt:lpstr>
      <vt:lpstr> Layout Considerations: 2, 3, 4, &amp; 6 Drives</vt:lpstr>
      <vt:lpstr>PowerPoint Presentation</vt:lpstr>
      <vt:lpstr> 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99</cp:revision>
  <dcterms:created xsi:type="dcterms:W3CDTF">2025-07-21T09:11:31Z</dcterms:created>
  <dcterms:modified xsi:type="dcterms:W3CDTF">2025-10-20T09:24:01Z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c3a4f3ba5b544a418a989f76cb567e0b</vt:lpwstr>
  </property>
</Properties>
</file>