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10/09/2025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10/09/2025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10/09/2025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10/09/2025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10/09/2025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Report: </a:t>
            </a:r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Blade Structures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040207"/>
          </a:xfrm>
        </p:spPr>
        <p:txBody>
          <a:bodyPr>
            <a:normAutofit fontScale="92500" lnSpcReduction="10000"/>
          </a:bodyPr>
          <a:lstStyle/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Week: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</a:t>
            </a:r>
          </a:p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23/09/2025</a:t>
            </a:r>
          </a:p>
          <a:p>
            <a:r>
              <a:rPr lang="it-I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Prof. Dr. Laurence Alhrshy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267055" y="4633644"/>
            <a:ext cx="828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Bhima Masare, Dongsuk Kim, Anudeep Allanki, Mithun Shetty  </a:t>
            </a:r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37D13D-45AC-B8AD-BD11-124F643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10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E1DA7A-832B-59A9-3560-8C4D55C2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38" y="464042"/>
            <a:ext cx="2724774" cy="712728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Bibliography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D16432-441A-98F5-6813-A8D0D912B669}"/>
              </a:ext>
            </a:extLst>
          </p:cNvPr>
          <p:cNvSpPr txBox="1"/>
          <p:nvPr/>
        </p:nvSpPr>
        <p:spPr>
          <a:xfrm>
            <a:off x="484418" y="1506457"/>
            <a:ext cx="10671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5 MW/61.5m Wind Turbine Blade Reference Model by Brian R. Resor, Sandia National Laboratories, California, USA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5 MW Reference Wind Turbine for Offshore System Development, J. Jonkman, S. Butterfield, W. Musial, and G. Scott, National Renewable Energy Laboratory, USA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B4E735-32B6-EB10-430F-E3CE2C595AD4}"/>
              </a:ext>
            </a:extLst>
          </p:cNvPr>
          <p:cNvSpPr txBox="1"/>
          <p:nvPr/>
        </p:nvSpPr>
        <p:spPr>
          <a:xfrm>
            <a:off x="2224956" y="2404581"/>
            <a:ext cx="8029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Planned during the</a:t>
            </a:r>
          </a:p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CEAEB-A170-63D4-C379-5E5FFB1C37F7}"/>
              </a:ext>
            </a:extLst>
          </p:cNvPr>
          <p:cNvSpPr txBox="1"/>
          <p:nvPr/>
        </p:nvSpPr>
        <p:spPr>
          <a:xfrm>
            <a:off x="484418" y="5068054"/>
            <a:ext cx="10570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–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MW/61.5m Wind Turbine Blade Reference Model by Brian R. Resor, Sandia National Laboratories, California, USA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F0538-4A4B-2118-D719-8BB1A69CB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E3458FF9-56EF-C6E9-4EC8-57D0867DA7CB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5AEFA74-A8B6-5813-FAED-4E198DCBFE2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C043F8-0E82-DB6B-2B6D-95EDD575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CBC2D3-C10D-C674-BFF4-D1CFB75F5F10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80D5E9-B2AF-F294-420D-0DFC5A2B32D4}"/>
              </a:ext>
            </a:extLst>
          </p:cNvPr>
          <p:cNvSpPr txBox="1"/>
          <p:nvPr/>
        </p:nvSpPr>
        <p:spPr>
          <a:xfrm>
            <a:off x="484416" y="587104"/>
            <a:ext cx="550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Blade Geometry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67D6B-523C-4A67-F31B-7E304470C6F6}"/>
              </a:ext>
            </a:extLst>
          </p:cNvPr>
          <p:cNvSpPr txBox="1"/>
          <p:nvPr/>
        </p:nvSpPr>
        <p:spPr>
          <a:xfrm>
            <a:off x="484415" y="1476327"/>
            <a:ext cx="110196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existing models (i.e. Brian Resor 5MW/61.5m, NREL 5MW) as reference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Air foil shapes, chord distribution, and blade length with help of Team Blade Aerodynamics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tip and root geometries considering structural requirements from other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compatibility with manufacturing constraints with the current Industrial Standards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8E692-8EF1-C55A-E659-54CC403363F4}"/>
              </a:ext>
            </a:extLst>
          </p:cNvPr>
          <p:cNvSpPr/>
          <p:nvPr/>
        </p:nvSpPr>
        <p:spPr>
          <a:xfrm>
            <a:off x="6375402" y="3943353"/>
            <a:ext cx="5328000" cy="2376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AB06E-B535-FF52-505D-1AB51A877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D41DB49-521B-60E7-E38F-EEB5A3B68102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79B52F6-E35B-08DB-60EB-7EA87E477C6A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602B9F-C5A0-4DA6-6943-21F7BD25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DFDB1-3FD4-6501-7BA7-6CC32FB6A27D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EEB8D71-CAF1-C970-266F-69A37F16A656}"/>
              </a:ext>
            </a:extLst>
          </p:cNvPr>
          <p:cNvSpPr txBox="1"/>
          <p:nvPr/>
        </p:nvSpPr>
        <p:spPr>
          <a:xfrm>
            <a:off x="484416" y="587104"/>
            <a:ext cx="46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–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6BCFE-B23D-B85D-5019-8E5E7DC801D0}"/>
              </a:ext>
            </a:extLst>
          </p:cNvPr>
          <p:cNvSpPr txBox="1"/>
          <p:nvPr/>
        </p:nvSpPr>
        <p:spPr>
          <a:xfrm>
            <a:off x="484416" y="1476327"/>
            <a:ext cx="1067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materials based on strength-to-weight ratio by analysing using Softwares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material properties similar to those in proven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material layup strategies for skins, shear webs, spar caps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safety factors as per IEC standards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1907F-17DA-7F70-BF60-1787D4B23437}"/>
              </a:ext>
            </a:extLst>
          </p:cNvPr>
          <p:cNvSpPr/>
          <p:nvPr/>
        </p:nvSpPr>
        <p:spPr>
          <a:xfrm>
            <a:off x="5820046" y="3448847"/>
            <a:ext cx="5688000" cy="26622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91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F7812-B278-1C34-7BE4-CA60DC1BA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D611A009-711E-44EB-FCAE-D98FC5BD24E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8FED743-D1B6-D14A-5107-DBB91CEF4CA4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3E1EB9-7192-6F6E-969C-A0BE2C71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CA6A19-2DAF-D717-F1B0-860EC606BCFA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038413-4EAD-B7A7-14CA-A2EA99590831}"/>
              </a:ext>
            </a:extLst>
          </p:cNvPr>
          <p:cNvSpPr txBox="1"/>
          <p:nvPr/>
        </p:nvSpPr>
        <p:spPr>
          <a:xfrm>
            <a:off x="484418" y="587104"/>
            <a:ext cx="10052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–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Layout &amp; Component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4E505-A376-ED28-BD94-C782FFFDD373}"/>
              </a:ext>
            </a:extLst>
          </p:cNvPr>
          <p:cNvSpPr txBox="1"/>
          <p:nvPr/>
        </p:nvSpPr>
        <p:spPr>
          <a:xfrm>
            <a:off x="484418" y="1616400"/>
            <a:ext cx="8372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skin layups for aerodynamic surfaces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shear webs and spar caps for load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thickness and placement to resist buckling and fatigue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root hardware and connection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C9EDA-6E1F-F367-4329-80F726AA73ED}"/>
              </a:ext>
            </a:extLst>
          </p:cNvPr>
          <p:cNvSpPr/>
          <p:nvPr/>
        </p:nvSpPr>
        <p:spPr>
          <a:xfrm>
            <a:off x="3952875" y="3429000"/>
            <a:ext cx="7488000" cy="280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4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EEAF5-4523-59CD-C7E7-145077522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DC777BAA-2345-45A9-B4F9-63A802CC4764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41BD8D4-CF2D-01B8-0465-CC450125893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A7FFD1B-76E4-38D7-E121-CC9587C5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CB5939-5963-F4B6-DBBF-7C2396D60FC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35DA51-AEE6-F58D-A9C2-5794003DF586}"/>
              </a:ext>
            </a:extLst>
          </p:cNvPr>
          <p:cNvSpPr txBox="1"/>
          <p:nvPr/>
        </p:nvSpPr>
        <p:spPr>
          <a:xfrm>
            <a:off x="484417" y="587104"/>
            <a:ext cx="58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–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Element Modelling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86693-6974-02F7-59A9-7F15053916E8}"/>
              </a:ext>
            </a:extLst>
          </p:cNvPr>
          <p:cNvSpPr txBox="1"/>
          <p:nvPr/>
        </p:nvSpPr>
        <p:spPr>
          <a:xfrm>
            <a:off x="484417" y="1552293"/>
            <a:ext cx="783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detailed cross-sectional models of blade segments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modal and static analyses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structural integrity under expected loads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tools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ANSYS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420D6-9DA4-13AD-D30D-49BE997EF871}"/>
              </a:ext>
            </a:extLst>
          </p:cNvPr>
          <p:cNvSpPr/>
          <p:nvPr/>
        </p:nvSpPr>
        <p:spPr>
          <a:xfrm>
            <a:off x="5223402" y="3437854"/>
            <a:ext cx="6480000" cy="2736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23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4752C-4D02-DE36-5DE7-66E08F766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A5EC0E83-1761-9ACF-91D8-3F4A5FCF4236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EC438C0-E7DE-11B2-D7BE-CCFE75EA63B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2A709FB-3365-F98B-2311-5B050417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79E560-99A9-DE47-9AC9-4EF15CFDB68C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DC5EEB-BEEA-82EF-F5FB-AD48A394CFB0}"/>
              </a:ext>
            </a:extLst>
          </p:cNvPr>
          <p:cNvSpPr txBox="1"/>
          <p:nvPr/>
        </p:nvSpPr>
        <p:spPr>
          <a:xfrm>
            <a:off x="484418" y="587104"/>
            <a:ext cx="637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–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Analysis &amp; Simulation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DC2C4-2306-D1ED-BE72-CFA39AE72175}"/>
              </a:ext>
            </a:extLst>
          </p:cNvPr>
          <p:cNvSpPr txBox="1"/>
          <p:nvPr/>
        </p:nvSpPr>
        <p:spPr>
          <a:xfrm>
            <a:off x="484418" y="1476327"/>
            <a:ext cx="8049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design load cases based on IEC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extreme and normal operating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fatigue life, buckling safety, ultimate strength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refine layup and design based on results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659B5-D5F0-DA8C-2425-00556718AE56}"/>
              </a:ext>
            </a:extLst>
          </p:cNvPr>
          <p:cNvSpPr/>
          <p:nvPr/>
        </p:nvSpPr>
        <p:spPr>
          <a:xfrm>
            <a:off x="4419600" y="3181354"/>
            <a:ext cx="7128000" cy="2952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6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9884E-F516-F642-EB1C-72D0A5E7F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48A3F7EB-1BB3-55C2-CD4C-35E8CE1C38D4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5D635B2-B66E-44AD-ADFD-5355744E83C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3670BF2-C7B9-EC32-1836-4FC1CAAE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249516-CCD4-3162-DA8B-F81B9A96EF7D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A65C74-114D-8626-607A-A84F49E4E057}"/>
              </a:ext>
            </a:extLst>
          </p:cNvPr>
          <p:cNvSpPr txBox="1"/>
          <p:nvPr/>
        </p:nvSpPr>
        <p:spPr>
          <a:xfrm>
            <a:off x="484418" y="587104"/>
            <a:ext cx="84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–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Verification &amp; Optimization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DFD82-1307-1C6A-5357-527319B82BA8}"/>
              </a:ext>
            </a:extLst>
          </p:cNvPr>
          <p:cNvSpPr txBox="1"/>
          <p:nvPr/>
        </p:nvSpPr>
        <p:spPr>
          <a:xfrm>
            <a:off x="484418" y="1500540"/>
            <a:ext cx="7257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critical deflections and natural frequencies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tower clearance and safety margins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material distribution and structural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compliance with safety and durability criteria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0613BC-CE8F-C34B-095C-62A4884D211F}"/>
              </a:ext>
            </a:extLst>
          </p:cNvPr>
          <p:cNvSpPr/>
          <p:nvPr/>
        </p:nvSpPr>
        <p:spPr>
          <a:xfrm>
            <a:off x="5727402" y="3316726"/>
            <a:ext cx="5976000" cy="3024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08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741A0-DEA1-02AE-2FD3-B3A014D5B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039C9A0-2265-8685-1C94-BF88C96369DE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12F8AE-35FB-1B3C-EA6C-ADA4DBADE16D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54439E-4F93-7BDD-02F9-547EC52E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9A0BB-76DC-67BE-DD6B-B69B9A0FEFB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B63B66-8AFC-9292-1EF0-B97EFC9DB1F9}"/>
              </a:ext>
            </a:extLst>
          </p:cNvPr>
          <p:cNvSpPr txBox="1"/>
          <p:nvPr/>
        </p:nvSpPr>
        <p:spPr>
          <a:xfrm>
            <a:off x="484418" y="587104"/>
            <a:ext cx="7065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–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Design &amp;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599D3-112C-4BDF-FE86-44D84F58E47D}"/>
              </a:ext>
            </a:extLst>
          </p:cNvPr>
          <p:cNvSpPr txBox="1"/>
          <p:nvPr/>
        </p:nvSpPr>
        <p:spPr>
          <a:xfrm>
            <a:off x="484418" y="1500540"/>
            <a:ext cx="7327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detailed structural drawings and layups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analysis reports and validation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manufacturing for feasibility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for further aerodynamic and control validations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741BF-8AE8-76A5-F4D2-E17F2CF67CC2}"/>
              </a:ext>
            </a:extLst>
          </p:cNvPr>
          <p:cNvSpPr/>
          <p:nvPr/>
        </p:nvSpPr>
        <p:spPr>
          <a:xfrm>
            <a:off x="1618812" y="3540221"/>
            <a:ext cx="8928000" cy="2664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2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413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Custom Design</vt:lpstr>
      <vt:lpstr>Weekly Report: Rotor Blade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Bhima Masare</cp:lastModifiedBy>
  <cp:revision>22</cp:revision>
  <dcterms:created xsi:type="dcterms:W3CDTF">2025-07-21T13:11:31Z</dcterms:created>
  <dcterms:modified xsi:type="dcterms:W3CDTF">2025-09-10T14:27:58Z</dcterms:modified>
</cp:coreProperties>
</file>