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</p14:sldIdLst>
        </p14:section>
        <p14:section name="text slide" id="{65043596-36B7-4360-BB5C-7A99EFAEC5C9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graph slide" id="{B26F6679-C236-4D3D-BC2F-CAE5ED400718}">
          <p14:sldIdLst/>
        </p14:section>
        <p14:section name="bibliography" id="{2ECB0A3B-7D16-4F98-AD6A-5308DF7BF07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537BE-B356-41C9-A0B5-91FC87644946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2C9686-38B4-4F6D-BF23-15E7D0556F08}">
      <dgm:prSet custT="1"/>
      <dgm:spPr/>
      <dgm:t>
        <a:bodyPr/>
        <a:lstStyle/>
        <a:p>
          <a:pPr algn="ctr"/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Setup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AF3361-648D-4568-959E-BF0481582B45}" type="parTrans" cxnId="{862BF606-E652-4DF6-AB74-DFB6EA3493E6}">
      <dgm:prSet/>
      <dgm:spPr/>
      <dgm:t>
        <a:bodyPr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AE9734-613D-4388-BBDA-3EA825C313C1}" type="sibTrans" cxnId="{862BF606-E652-4DF6-AB74-DFB6EA3493E6}">
      <dgm:prSet phldrT="1" phldr="0"/>
      <dgm:spPr/>
      <dgm:t>
        <a:bodyPr/>
        <a:lstStyle/>
        <a:p>
          <a:pPr algn="ctr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gm:t>
    </dgm:pt>
    <dgm:pt modelId="{C8137474-9D59-445A-BEC3-0757E0F628FF}">
      <dgm:prSet custT="1"/>
      <dgm:spPr/>
      <dgm:t>
        <a:bodyPr/>
        <a:lstStyle/>
        <a:p>
          <a:pPr algn="ctr"/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Literature Review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F4C149-E96F-4120-8483-AF41F1BDD387}" type="parTrans" cxnId="{795E28CB-E8A6-4DB9-9B8E-BAA752C90045}">
      <dgm:prSet/>
      <dgm:spPr/>
      <dgm:t>
        <a:bodyPr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F2EEFE-6378-4051-89DF-D3474830A56A}" type="sibTrans" cxnId="{795E28CB-E8A6-4DB9-9B8E-BAA752C90045}">
      <dgm:prSet phldrT="2" phldr="0"/>
      <dgm:spPr/>
      <dgm:t>
        <a:bodyPr/>
        <a:lstStyle/>
        <a:p>
          <a:pPr algn="ctr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gm:t>
    </dgm:pt>
    <dgm:pt modelId="{6D38E01C-53C1-4EAF-9795-7C7763383778}">
      <dgm:prSet custT="1"/>
      <dgm:spPr/>
      <dgm:t>
        <a:bodyPr/>
        <a:lstStyle/>
        <a:p>
          <a:pPr algn="ctr"/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Concept</a:t>
          </a:r>
          <a:r>
            <a:rPr lang="en-GB" sz="20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Benchmarking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C8529D-68E2-4ED8-B08D-571730F31668}" type="parTrans" cxnId="{2156B552-A1C3-4C92-B24D-B5F6B7A8DC92}">
      <dgm:prSet/>
      <dgm:spPr/>
      <dgm:t>
        <a:bodyPr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3EE870-388F-4848-82CB-7B69E5490C06}" type="sibTrans" cxnId="{2156B552-A1C3-4C92-B24D-B5F6B7A8DC92}">
      <dgm:prSet phldrT="3" phldr="0"/>
      <dgm:spPr/>
      <dgm:t>
        <a:bodyPr/>
        <a:lstStyle/>
        <a:p>
          <a:pPr algn="ctr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gm:t>
    </dgm:pt>
    <dgm:pt modelId="{FB5842D0-346C-45E0-8B6C-80CFD5618ED6}">
      <dgm:prSet custT="1"/>
      <dgm:spPr/>
      <dgm:t>
        <a:bodyPr/>
        <a:lstStyle/>
        <a:p>
          <a:pPr algn="ctr"/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Context Research</a:t>
          </a:r>
        </a:p>
      </dgm:t>
    </dgm:pt>
    <dgm:pt modelId="{3B039365-9C8E-4090-8F80-4B1748354DB9}" type="parTrans" cxnId="{2167388F-2A20-4AA4-8AE1-F46CCF11BFF7}">
      <dgm:prSet/>
      <dgm:spPr/>
      <dgm:t>
        <a:bodyPr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C77630-331E-4CB2-9457-55B392F5B0CD}" type="sibTrans" cxnId="{2167388F-2A20-4AA4-8AE1-F46CCF11BFF7}">
      <dgm:prSet phldrT="4" phldr="0"/>
      <dgm:spPr/>
      <dgm:t>
        <a:bodyPr/>
        <a:lstStyle/>
        <a:p>
          <a:pPr algn="ctr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gm:t>
    </dgm:pt>
    <dgm:pt modelId="{07F9931F-0A89-494D-9339-99B33560FDE8}" type="pres">
      <dgm:prSet presAssocID="{281537BE-B356-41C9-A0B5-91FC87644946}" presName="Name0" presStyleCnt="0">
        <dgm:presLayoutVars>
          <dgm:animLvl val="lvl"/>
          <dgm:resizeHandles val="exact"/>
        </dgm:presLayoutVars>
      </dgm:prSet>
      <dgm:spPr/>
    </dgm:pt>
    <dgm:pt modelId="{7B574924-CABA-4369-A037-573AD6A1A030}" type="pres">
      <dgm:prSet presAssocID="{582C9686-38B4-4F6D-BF23-15E7D0556F08}" presName="compositeNode" presStyleCnt="0">
        <dgm:presLayoutVars>
          <dgm:bulletEnabled val="1"/>
        </dgm:presLayoutVars>
      </dgm:prSet>
      <dgm:spPr/>
    </dgm:pt>
    <dgm:pt modelId="{F3B9B166-BACF-49D9-B389-5CDA4D5D93CC}" type="pres">
      <dgm:prSet presAssocID="{582C9686-38B4-4F6D-BF23-15E7D0556F08}" presName="bgRect" presStyleLbl="bgAccFollowNode1" presStyleIdx="0" presStyleCnt="4"/>
      <dgm:spPr/>
    </dgm:pt>
    <dgm:pt modelId="{2B69F8BB-0B99-4BBC-8272-C7FFF49F5FD4}" type="pres">
      <dgm:prSet presAssocID="{FDAE9734-613D-4388-BBDA-3EA825C313C1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607076F1-8D97-4991-B582-51ACE93FE2A4}" type="pres">
      <dgm:prSet presAssocID="{582C9686-38B4-4F6D-BF23-15E7D0556F08}" presName="bottomLine" presStyleLbl="alignNode1" presStyleIdx="1" presStyleCnt="8">
        <dgm:presLayoutVars/>
      </dgm:prSet>
      <dgm:spPr/>
    </dgm:pt>
    <dgm:pt modelId="{7D056931-652B-4726-AB79-A24F25C24EB8}" type="pres">
      <dgm:prSet presAssocID="{582C9686-38B4-4F6D-BF23-15E7D0556F08}" presName="nodeText" presStyleLbl="bgAccFollowNode1" presStyleIdx="0" presStyleCnt="4">
        <dgm:presLayoutVars>
          <dgm:bulletEnabled val="1"/>
        </dgm:presLayoutVars>
      </dgm:prSet>
      <dgm:spPr/>
    </dgm:pt>
    <dgm:pt modelId="{C530DF5C-09FA-4282-B0FA-5DD99D847033}" type="pres">
      <dgm:prSet presAssocID="{FDAE9734-613D-4388-BBDA-3EA825C313C1}" presName="sibTrans" presStyleCnt="0"/>
      <dgm:spPr/>
    </dgm:pt>
    <dgm:pt modelId="{C54A30C6-3783-4620-856F-B6460D4A5CBB}" type="pres">
      <dgm:prSet presAssocID="{C8137474-9D59-445A-BEC3-0757E0F628FF}" presName="compositeNode" presStyleCnt="0">
        <dgm:presLayoutVars>
          <dgm:bulletEnabled val="1"/>
        </dgm:presLayoutVars>
      </dgm:prSet>
      <dgm:spPr/>
    </dgm:pt>
    <dgm:pt modelId="{41FA03AA-F542-4F77-B045-D71A6F3C1D60}" type="pres">
      <dgm:prSet presAssocID="{C8137474-9D59-445A-BEC3-0757E0F628FF}" presName="bgRect" presStyleLbl="bgAccFollowNode1" presStyleIdx="1" presStyleCnt="4" custScaleX="111369"/>
      <dgm:spPr/>
    </dgm:pt>
    <dgm:pt modelId="{AB2664B3-D953-4D15-BB20-5149D01D719D}" type="pres">
      <dgm:prSet presAssocID="{38F2EEFE-6378-4051-89DF-D3474830A56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51EBB2B1-52A8-4961-B255-E4F2BAA62D93}" type="pres">
      <dgm:prSet presAssocID="{C8137474-9D59-445A-BEC3-0757E0F628FF}" presName="bottomLine" presStyleLbl="alignNode1" presStyleIdx="3" presStyleCnt="8">
        <dgm:presLayoutVars/>
      </dgm:prSet>
      <dgm:spPr/>
    </dgm:pt>
    <dgm:pt modelId="{DFBDAD66-8B48-4336-81DD-92D4C1D229B6}" type="pres">
      <dgm:prSet presAssocID="{C8137474-9D59-445A-BEC3-0757E0F628FF}" presName="nodeText" presStyleLbl="bgAccFollowNode1" presStyleIdx="1" presStyleCnt="4">
        <dgm:presLayoutVars>
          <dgm:bulletEnabled val="1"/>
        </dgm:presLayoutVars>
      </dgm:prSet>
      <dgm:spPr/>
    </dgm:pt>
    <dgm:pt modelId="{0F828DBB-425A-4DB8-AC5C-CE27F3BBF5A2}" type="pres">
      <dgm:prSet presAssocID="{38F2EEFE-6378-4051-89DF-D3474830A56A}" presName="sibTrans" presStyleCnt="0"/>
      <dgm:spPr/>
    </dgm:pt>
    <dgm:pt modelId="{EC7676C7-86A9-4A9C-93EA-6BAF973F6626}" type="pres">
      <dgm:prSet presAssocID="{6D38E01C-53C1-4EAF-9795-7C7763383778}" presName="compositeNode" presStyleCnt="0">
        <dgm:presLayoutVars>
          <dgm:bulletEnabled val="1"/>
        </dgm:presLayoutVars>
      </dgm:prSet>
      <dgm:spPr/>
    </dgm:pt>
    <dgm:pt modelId="{83DAE69A-70D5-4E51-B417-0C435FFE5DFD}" type="pres">
      <dgm:prSet presAssocID="{6D38E01C-53C1-4EAF-9795-7C7763383778}" presName="bgRect" presStyleLbl="bgAccFollowNode1" presStyleIdx="2" presStyleCnt="4"/>
      <dgm:spPr/>
    </dgm:pt>
    <dgm:pt modelId="{53754DC2-9F0B-4447-A4BB-3EA7F6CF88A3}" type="pres">
      <dgm:prSet presAssocID="{DF3EE870-388F-4848-82CB-7B69E5490C0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7B0FB0A2-39CB-4BA6-BA43-DD73448D681B}" type="pres">
      <dgm:prSet presAssocID="{6D38E01C-53C1-4EAF-9795-7C7763383778}" presName="bottomLine" presStyleLbl="alignNode1" presStyleIdx="5" presStyleCnt="8">
        <dgm:presLayoutVars/>
      </dgm:prSet>
      <dgm:spPr/>
    </dgm:pt>
    <dgm:pt modelId="{8CAC26BC-B611-4830-9D72-EDE49AB2C533}" type="pres">
      <dgm:prSet presAssocID="{6D38E01C-53C1-4EAF-9795-7C7763383778}" presName="nodeText" presStyleLbl="bgAccFollowNode1" presStyleIdx="2" presStyleCnt="4">
        <dgm:presLayoutVars>
          <dgm:bulletEnabled val="1"/>
        </dgm:presLayoutVars>
      </dgm:prSet>
      <dgm:spPr/>
    </dgm:pt>
    <dgm:pt modelId="{D2BDEE2C-1B7C-41D2-B54B-97244DE05A9B}" type="pres">
      <dgm:prSet presAssocID="{DF3EE870-388F-4848-82CB-7B69E5490C06}" presName="sibTrans" presStyleCnt="0"/>
      <dgm:spPr/>
    </dgm:pt>
    <dgm:pt modelId="{2569A3C7-44B6-4FE3-A0C2-E987C64F08E3}" type="pres">
      <dgm:prSet presAssocID="{FB5842D0-346C-45E0-8B6C-80CFD5618ED6}" presName="compositeNode" presStyleCnt="0">
        <dgm:presLayoutVars>
          <dgm:bulletEnabled val="1"/>
        </dgm:presLayoutVars>
      </dgm:prSet>
      <dgm:spPr/>
    </dgm:pt>
    <dgm:pt modelId="{CDDB3E62-AED0-4842-A3BD-0D0E2D7C9770}" type="pres">
      <dgm:prSet presAssocID="{FB5842D0-346C-45E0-8B6C-80CFD5618ED6}" presName="bgRect" presStyleLbl="bgAccFollowNode1" presStyleIdx="3" presStyleCnt="4"/>
      <dgm:spPr/>
    </dgm:pt>
    <dgm:pt modelId="{25CEEDB9-BD53-492A-8F05-93DE63FE0AB3}" type="pres">
      <dgm:prSet presAssocID="{29C77630-331E-4CB2-9457-55B392F5B0CD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986BF220-A90C-4DF6-9A7E-718F03A38CA5}" type="pres">
      <dgm:prSet presAssocID="{FB5842D0-346C-45E0-8B6C-80CFD5618ED6}" presName="bottomLine" presStyleLbl="alignNode1" presStyleIdx="7" presStyleCnt="8">
        <dgm:presLayoutVars/>
      </dgm:prSet>
      <dgm:spPr/>
    </dgm:pt>
    <dgm:pt modelId="{F54A877D-B98F-4507-B242-F8391CBB7629}" type="pres">
      <dgm:prSet presAssocID="{FB5842D0-346C-45E0-8B6C-80CFD5618ED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62BF606-E652-4DF6-AB74-DFB6EA3493E6}" srcId="{281537BE-B356-41C9-A0B5-91FC87644946}" destId="{582C9686-38B4-4F6D-BF23-15E7D0556F08}" srcOrd="0" destOrd="0" parTransId="{85AF3361-648D-4568-959E-BF0481582B45}" sibTransId="{FDAE9734-613D-4388-BBDA-3EA825C313C1}"/>
    <dgm:cxn modelId="{D8149D0E-552C-4229-A23E-4E9E9B79CB9E}" type="presOf" srcId="{582C9686-38B4-4F6D-BF23-15E7D0556F08}" destId="{7D056931-652B-4726-AB79-A24F25C24EB8}" srcOrd="1" destOrd="0" presId="urn:microsoft.com/office/officeart/2016/7/layout/BasicLinearProcessNumbered"/>
    <dgm:cxn modelId="{D0FBA417-5E8B-4F24-BA2E-283E3C27AD4A}" type="presOf" srcId="{38F2EEFE-6378-4051-89DF-D3474830A56A}" destId="{AB2664B3-D953-4D15-BB20-5149D01D719D}" srcOrd="0" destOrd="0" presId="urn:microsoft.com/office/officeart/2016/7/layout/BasicLinearProcessNumbered"/>
    <dgm:cxn modelId="{62718427-321F-413A-9160-0F3E7C7DF680}" type="presOf" srcId="{6D38E01C-53C1-4EAF-9795-7C7763383778}" destId="{83DAE69A-70D5-4E51-B417-0C435FFE5DFD}" srcOrd="0" destOrd="0" presId="urn:microsoft.com/office/officeart/2016/7/layout/BasicLinearProcessNumbered"/>
    <dgm:cxn modelId="{A777BC5C-3103-4478-BB13-9D9407A7D072}" type="presOf" srcId="{C8137474-9D59-445A-BEC3-0757E0F628FF}" destId="{DFBDAD66-8B48-4336-81DD-92D4C1D229B6}" srcOrd="1" destOrd="0" presId="urn:microsoft.com/office/officeart/2016/7/layout/BasicLinearProcessNumbered"/>
    <dgm:cxn modelId="{B4623F6E-E47A-4893-9548-7BAC23214C5A}" type="presOf" srcId="{29C77630-331E-4CB2-9457-55B392F5B0CD}" destId="{25CEEDB9-BD53-492A-8F05-93DE63FE0AB3}" srcOrd="0" destOrd="0" presId="urn:microsoft.com/office/officeart/2016/7/layout/BasicLinearProcessNumbered"/>
    <dgm:cxn modelId="{2156B552-A1C3-4C92-B24D-B5F6B7A8DC92}" srcId="{281537BE-B356-41C9-A0B5-91FC87644946}" destId="{6D38E01C-53C1-4EAF-9795-7C7763383778}" srcOrd="2" destOrd="0" parTransId="{B9C8529D-68E2-4ED8-B08D-571730F31668}" sibTransId="{DF3EE870-388F-4848-82CB-7B69E5490C06}"/>
    <dgm:cxn modelId="{617C8973-DB21-4F9F-8818-62D1CEF0FEE0}" type="presOf" srcId="{FB5842D0-346C-45E0-8B6C-80CFD5618ED6}" destId="{CDDB3E62-AED0-4842-A3BD-0D0E2D7C9770}" srcOrd="0" destOrd="0" presId="urn:microsoft.com/office/officeart/2016/7/layout/BasicLinearProcessNumbered"/>
    <dgm:cxn modelId="{31878177-539B-4412-B218-1F5792036582}" type="presOf" srcId="{6D38E01C-53C1-4EAF-9795-7C7763383778}" destId="{8CAC26BC-B611-4830-9D72-EDE49AB2C533}" srcOrd="1" destOrd="0" presId="urn:microsoft.com/office/officeart/2016/7/layout/BasicLinearProcessNumbered"/>
    <dgm:cxn modelId="{43D61458-93BF-492A-9403-173002991DCC}" type="presOf" srcId="{281537BE-B356-41C9-A0B5-91FC87644946}" destId="{07F9931F-0A89-494D-9339-99B33560FDE8}" srcOrd="0" destOrd="0" presId="urn:microsoft.com/office/officeart/2016/7/layout/BasicLinearProcessNumbered"/>
    <dgm:cxn modelId="{420F3083-ACBB-408D-928A-E9BF525884CC}" type="presOf" srcId="{582C9686-38B4-4F6D-BF23-15E7D0556F08}" destId="{F3B9B166-BACF-49D9-B389-5CDA4D5D93CC}" srcOrd="0" destOrd="0" presId="urn:microsoft.com/office/officeart/2016/7/layout/BasicLinearProcessNumbered"/>
    <dgm:cxn modelId="{05A77D84-89A6-4629-B8E1-D6436BC97E71}" type="presOf" srcId="{DF3EE870-388F-4848-82CB-7B69E5490C06}" destId="{53754DC2-9F0B-4447-A4BB-3EA7F6CF88A3}" srcOrd="0" destOrd="0" presId="urn:microsoft.com/office/officeart/2016/7/layout/BasicLinearProcessNumbered"/>
    <dgm:cxn modelId="{2167388F-2A20-4AA4-8AE1-F46CCF11BFF7}" srcId="{281537BE-B356-41C9-A0B5-91FC87644946}" destId="{FB5842D0-346C-45E0-8B6C-80CFD5618ED6}" srcOrd="3" destOrd="0" parTransId="{3B039365-9C8E-4090-8F80-4B1748354DB9}" sibTransId="{29C77630-331E-4CB2-9457-55B392F5B0CD}"/>
    <dgm:cxn modelId="{88B03FA7-80AF-4961-BE53-8DF1ADFB3260}" type="presOf" srcId="{FDAE9734-613D-4388-BBDA-3EA825C313C1}" destId="{2B69F8BB-0B99-4BBC-8272-C7FFF49F5FD4}" srcOrd="0" destOrd="0" presId="urn:microsoft.com/office/officeart/2016/7/layout/BasicLinearProcessNumbered"/>
    <dgm:cxn modelId="{9841B2AA-A5C1-4B85-8CD7-0C806086B7DF}" type="presOf" srcId="{FB5842D0-346C-45E0-8B6C-80CFD5618ED6}" destId="{F54A877D-B98F-4507-B242-F8391CBB7629}" srcOrd="1" destOrd="0" presId="urn:microsoft.com/office/officeart/2016/7/layout/BasicLinearProcessNumbered"/>
    <dgm:cxn modelId="{61AE13BC-E7B3-4377-B3D2-A530BA5E2078}" type="presOf" srcId="{C8137474-9D59-445A-BEC3-0757E0F628FF}" destId="{41FA03AA-F542-4F77-B045-D71A6F3C1D60}" srcOrd="0" destOrd="0" presId="urn:microsoft.com/office/officeart/2016/7/layout/BasicLinearProcessNumbered"/>
    <dgm:cxn modelId="{795E28CB-E8A6-4DB9-9B8E-BAA752C90045}" srcId="{281537BE-B356-41C9-A0B5-91FC87644946}" destId="{C8137474-9D59-445A-BEC3-0757E0F628FF}" srcOrd="1" destOrd="0" parTransId="{37F4C149-E96F-4120-8483-AF41F1BDD387}" sibTransId="{38F2EEFE-6378-4051-89DF-D3474830A56A}"/>
    <dgm:cxn modelId="{D7940E18-D7CA-4F42-81FB-720161051AEC}" type="presParOf" srcId="{07F9931F-0A89-494D-9339-99B33560FDE8}" destId="{7B574924-CABA-4369-A037-573AD6A1A030}" srcOrd="0" destOrd="0" presId="urn:microsoft.com/office/officeart/2016/7/layout/BasicLinearProcessNumbered"/>
    <dgm:cxn modelId="{C1B5E918-25B8-40FD-B6C3-246D9ADAEAB8}" type="presParOf" srcId="{7B574924-CABA-4369-A037-573AD6A1A030}" destId="{F3B9B166-BACF-49D9-B389-5CDA4D5D93CC}" srcOrd="0" destOrd="0" presId="urn:microsoft.com/office/officeart/2016/7/layout/BasicLinearProcessNumbered"/>
    <dgm:cxn modelId="{B4F6E981-53BB-4CAD-A44F-56C6A7261965}" type="presParOf" srcId="{7B574924-CABA-4369-A037-573AD6A1A030}" destId="{2B69F8BB-0B99-4BBC-8272-C7FFF49F5FD4}" srcOrd="1" destOrd="0" presId="urn:microsoft.com/office/officeart/2016/7/layout/BasicLinearProcessNumbered"/>
    <dgm:cxn modelId="{7BB378C7-BF30-481C-BD8D-BF5051327C17}" type="presParOf" srcId="{7B574924-CABA-4369-A037-573AD6A1A030}" destId="{607076F1-8D97-4991-B582-51ACE93FE2A4}" srcOrd="2" destOrd="0" presId="urn:microsoft.com/office/officeart/2016/7/layout/BasicLinearProcessNumbered"/>
    <dgm:cxn modelId="{D952F97C-63B1-4254-95B0-E19E7717CB28}" type="presParOf" srcId="{7B574924-CABA-4369-A037-573AD6A1A030}" destId="{7D056931-652B-4726-AB79-A24F25C24EB8}" srcOrd="3" destOrd="0" presId="urn:microsoft.com/office/officeart/2016/7/layout/BasicLinearProcessNumbered"/>
    <dgm:cxn modelId="{76C90AEB-5FAA-4A62-99A2-BE051FA3EEC6}" type="presParOf" srcId="{07F9931F-0A89-494D-9339-99B33560FDE8}" destId="{C530DF5C-09FA-4282-B0FA-5DD99D847033}" srcOrd="1" destOrd="0" presId="urn:microsoft.com/office/officeart/2016/7/layout/BasicLinearProcessNumbered"/>
    <dgm:cxn modelId="{825D5B00-C70C-4711-8151-9A96EC4A8292}" type="presParOf" srcId="{07F9931F-0A89-494D-9339-99B33560FDE8}" destId="{C54A30C6-3783-4620-856F-B6460D4A5CBB}" srcOrd="2" destOrd="0" presId="urn:microsoft.com/office/officeart/2016/7/layout/BasicLinearProcessNumbered"/>
    <dgm:cxn modelId="{192768FA-B254-4BD1-B3D3-073ECED81947}" type="presParOf" srcId="{C54A30C6-3783-4620-856F-B6460D4A5CBB}" destId="{41FA03AA-F542-4F77-B045-D71A6F3C1D60}" srcOrd="0" destOrd="0" presId="urn:microsoft.com/office/officeart/2016/7/layout/BasicLinearProcessNumbered"/>
    <dgm:cxn modelId="{F3633B24-B94A-4C33-BE12-B88B49D3B5B1}" type="presParOf" srcId="{C54A30C6-3783-4620-856F-B6460D4A5CBB}" destId="{AB2664B3-D953-4D15-BB20-5149D01D719D}" srcOrd="1" destOrd="0" presId="urn:microsoft.com/office/officeart/2016/7/layout/BasicLinearProcessNumbered"/>
    <dgm:cxn modelId="{06ECCBF1-5BAE-4EC4-BBC3-1AB872B37F03}" type="presParOf" srcId="{C54A30C6-3783-4620-856F-B6460D4A5CBB}" destId="{51EBB2B1-52A8-4961-B255-E4F2BAA62D93}" srcOrd="2" destOrd="0" presId="urn:microsoft.com/office/officeart/2016/7/layout/BasicLinearProcessNumbered"/>
    <dgm:cxn modelId="{9D028DE8-5979-4178-9C96-C6AAFE11209C}" type="presParOf" srcId="{C54A30C6-3783-4620-856F-B6460D4A5CBB}" destId="{DFBDAD66-8B48-4336-81DD-92D4C1D229B6}" srcOrd="3" destOrd="0" presId="urn:microsoft.com/office/officeart/2016/7/layout/BasicLinearProcessNumbered"/>
    <dgm:cxn modelId="{B2ACA459-891A-4CBF-A252-EF1A0C4CEA06}" type="presParOf" srcId="{07F9931F-0A89-494D-9339-99B33560FDE8}" destId="{0F828DBB-425A-4DB8-AC5C-CE27F3BBF5A2}" srcOrd="3" destOrd="0" presId="urn:microsoft.com/office/officeart/2016/7/layout/BasicLinearProcessNumbered"/>
    <dgm:cxn modelId="{79CE1A2A-9FBE-41E5-A80E-78C48256D72D}" type="presParOf" srcId="{07F9931F-0A89-494D-9339-99B33560FDE8}" destId="{EC7676C7-86A9-4A9C-93EA-6BAF973F6626}" srcOrd="4" destOrd="0" presId="urn:microsoft.com/office/officeart/2016/7/layout/BasicLinearProcessNumbered"/>
    <dgm:cxn modelId="{6EC92807-04EE-4A7C-BD84-B3BD4506CE81}" type="presParOf" srcId="{EC7676C7-86A9-4A9C-93EA-6BAF973F6626}" destId="{83DAE69A-70D5-4E51-B417-0C435FFE5DFD}" srcOrd="0" destOrd="0" presId="urn:microsoft.com/office/officeart/2016/7/layout/BasicLinearProcessNumbered"/>
    <dgm:cxn modelId="{81E25BF8-4869-4CE2-8D27-4F6F5698C34D}" type="presParOf" srcId="{EC7676C7-86A9-4A9C-93EA-6BAF973F6626}" destId="{53754DC2-9F0B-4447-A4BB-3EA7F6CF88A3}" srcOrd="1" destOrd="0" presId="urn:microsoft.com/office/officeart/2016/7/layout/BasicLinearProcessNumbered"/>
    <dgm:cxn modelId="{35935F5B-11A9-485A-B689-8036122B5461}" type="presParOf" srcId="{EC7676C7-86A9-4A9C-93EA-6BAF973F6626}" destId="{7B0FB0A2-39CB-4BA6-BA43-DD73448D681B}" srcOrd="2" destOrd="0" presId="urn:microsoft.com/office/officeart/2016/7/layout/BasicLinearProcessNumbered"/>
    <dgm:cxn modelId="{8703ADA2-21BC-4F9F-9C9C-9ADE4F19F14F}" type="presParOf" srcId="{EC7676C7-86A9-4A9C-93EA-6BAF973F6626}" destId="{8CAC26BC-B611-4830-9D72-EDE49AB2C533}" srcOrd="3" destOrd="0" presId="urn:microsoft.com/office/officeart/2016/7/layout/BasicLinearProcessNumbered"/>
    <dgm:cxn modelId="{39A9C842-3B6C-4899-9641-6C02B9DA01CF}" type="presParOf" srcId="{07F9931F-0A89-494D-9339-99B33560FDE8}" destId="{D2BDEE2C-1B7C-41D2-B54B-97244DE05A9B}" srcOrd="5" destOrd="0" presId="urn:microsoft.com/office/officeart/2016/7/layout/BasicLinearProcessNumbered"/>
    <dgm:cxn modelId="{ED342568-42CE-4D7B-BB81-95E4DBD66756}" type="presParOf" srcId="{07F9931F-0A89-494D-9339-99B33560FDE8}" destId="{2569A3C7-44B6-4FE3-A0C2-E987C64F08E3}" srcOrd="6" destOrd="0" presId="urn:microsoft.com/office/officeart/2016/7/layout/BasicLinearProcessNumbered"/>
    <dgm:cxn modelId="{083D1BE5-37F3-4C5A-AF99-F2D9C2B5C198}" type="presParOf" srcId="{2569A3C7-44B6-4FE3-A0C2-E987C64F08E3}" destId="{CDDB3E62-AED0-4842-A3BD-0D0E2D7C9770}" srcOrd="0" destOrd="0" presId="urn:microsoft.com/office/officeart/2016/7/layout/BasicLinearProcessNumbered"/>
    <dgm:cxn modelId="{2661FA22-85BA-4741-BB01-32E65C455FD8}" type="presParOf" srcId="{2569A3C7-44B6-4FE3-A0C2-E987C64F08E3}" destId="{25CEEDB9-BD53-492A-8F05-93DE63FE0AB3}" srcOrd="1" destOrd="0" presId="urn:microsoft.com/office/officeart/2016/7/layout/BasicLinearProcessNumbered"/>
    <dgm:cxn modelId="{05137A1F-BFAE-4B10-8AFE-32E5705EDDD3}" type="presParOf" srcId="{2569A3C7-44B6-4FE3-A0C2-E987C64F08E3}" destId="{986BF220-A90C-4DF6-9A7E-718F03A38CA5}" srcOrd="2" destOrd="0" presId="urn:microsoft.com/office/officeart/2016/7/layout/BasicLinearProcessNumbered"/>
    <dgm:cxn modelId="{6A44BDD4-0440-466C-8B29-D6A5B79A7715}" type="presParOf" srcId="{2569A3C7-44B6-4FE3-A0C2-E987C64F08E3}" destId="{F54A877D-B98F-4507-B242-F8391CBB762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9B166-BACF-49D9-B389-5CDA4D5D93CC}">
      <dsp:nvSpPr>
        <dsp:cNvPr id="0" name=""/>
        <dsp:cNvSpPr/>
      </dsp:nvSpPr>
      <dsp:spPr>
        <a:xfrm>
          <a:off x="84" y="269971"/>
          <a:ext cx="1643984" cy="230157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71" tIns="330200" rIns="128171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Setup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" y="1144571"/>
        <a:ext cx="1643984" cy="1380946"/>
      </dsp:txXfrm>
    </dsp:sp>
    <dsp:sp modelId="{2B69F8BB-0B99-4BBC-8272-C7FFF49F5FD4}">
      <dsp:nvSpPr>
        <dsp:cNvPr id="0" name=""/>
        <dsp:cNvSpPr/>
      </dsp:nvSpPr>
      <dsp:spPr>
        <a:xfrm>
          <a:off x="476840" y="500129"/>
          <a:ext cx="690473" cy="69047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832" tIns="12700" rIns="53832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sp:txBody>
      <dsp:txXfrm>
        <a:off x="577957" y="601246"/>
        <a:ext cx="488239" cy="488239"/>
      </dsp:txXfrm>
    </dsp:sp>
    <dsp:sp modelId="{607076F1-8D97-4991-B582-51ACE93FE2A4}">
      <dsp:nvSpPr>
        <dsp:cNvPr id="0" name=""/>
        <dsp:cNvSpPr/>
      </dsp:nvSpPr>
      <dsp:spPr>
        <a:xfrm>
          <a:off x="84" y="2571478"/>
          <a:ext cx="1643984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FA03AA-F542-4F77-B045-D71A6F3C1D60}">
      <dsp:nvSpPr>
        <dsp:cNvPr id="0" name=""/>
        <dsp:cNvSpPr/>
      </dsp:nvSpPr>
      <dsp:spPr>
        <a:xfrm>
          <a:off x="1808467" y="269971"/>
          <a:ext cx="1830888" cy="230157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71" tIns="330200" rIns="128171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Literature Review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08467" y="1144571"/>
        <a:ext cx="1830888" cy="1380946"/>
      </dsp:txXfrm>
    </dsp:sp>
    <dsp:sp modelId="{AB2664B3-D953-4D15-BB20-5149D01D719D}">
      <dsp:nvSpPr>
        <dsp:cNvPr id="0" name=""/>
        <dsp:cNvSpPr/>
      </dsp:nvSpPr>
      <dsp:spPr>
        <a:xfrm>
          <a:off x="2378675" y="500129"/>
          <a:ext cx="690473" cy="69047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832" tIns="12700" rIns="53832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sp:txBody>
      <dsp:txXfrm>
        <a:off x="2479792" y="601246"/>
        <a:ext cx="488239" cy="488239"/>
      </dsp:txXfrm>
    </dsp:sp>
    <dsp:sp modelId="{51EBB2B1-52A8-4961-B255-E4F2BAA62D93}">
      <dsp:nvSpPr>
        <dsp:cNvPr id="0" name=""/>
        <dsp:cNvSpPr/>
      </dsp:nvSpPr>
      <dsp:spPr>
        <a:xfrm>
          <a:off x="1901919" y="2571478"/>
          <a:ext cx="1643984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DAE69A-70D5-4E51-B417-0C435FFE5DFD}">
      <dsp:nvSpPr>
        <dsp:cNvPr id="0" name=""/>
        <dsp:cNvSpPr/>
      </dsp:nvSpPr>
      <dsp:spPr>
        <a:xfrm>
          <a:off x="3803755" y="269971"/>
          <a:ext cx="1643984" cy="230157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71" tIns="330200" rIns="128171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Concept</a:t>
          </a:r>
          <a:r>
            <a:rPr lang="en-GB" sz="20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Benchmarking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03755" y="1144571"/>
        <a:ext cx="1643984" cy="1380946"/>
      </dsp:txXfrm>
    </dsp:sp>
    <dsp:sp modelId="{53754DC2-9F0B-4447-A4BB-3EA7F6CF88A3}">
      <dsp:nvSpPr>
        <dsp:cNvPr id="0" name=""/>
        <dsp:cNvSpPr/>
      </dsp:nvSpPr>
      <dsp:spPr>
        <a:xfrm>
          <a:off x="4280510" y="500129"/>
          <a:ext cx="690473" cy="69047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832" tIns="12700" rIns="53832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</a:p>
      </dsp:txBody>
      <dsp:txXfrm>
        <a:off x="4381627" y="601246"/>
        <a:ext cx="488239" cy="488239"/>
      </dsp:txXfrm>
    </dsp:sp>
    <dsp:sp modelId="{7B0FB0A2-39CB-4BA6-BA43-DD73448D681B}">
      <dsp:nvSpPr>
        <dsp:cNvPr id="0" name=""/>
        <dsp:cNvSpPr/>
      </dsp:nvSpPr>
      <dsp:spPr>
        <a:xfrm>
          <a:off x="3803755" y="2571478"/>
          <a:ext cx="1643984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DB3E62-AED0-4842-A3BD-0D0E2D7C9770}">
      <dsp:nvSpPr>
        <dsp:cNvPr id="0" name=""/>
        <dsp:cNvSpPr/>
      </dsp:nvSpPr>
      <dsp:spPr>
        <a:xfrm>
          <a:off x="5612137" y="269971"/>
          <a:ext cx="1643984" cy="230157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71" tIns="330200" rIns="128171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Context Research</a:t>
          </a:r>
        </a:p>
      </dsp:txBody>
      <dsp:txXfrm>
        <a:off x="5612137" y="1144571"/>
        <a:ext cx="1643984" cy="1380946"/>
      </dsp:txXfrm>
    </dsp:sp>
    <dsp:sp modelId="{25CEEDB9-BD53-492A-8F05-93DE63FE0AB3}">
      <dsp:nvSpPr>
        <dsp:cNvPr id="0" name=""/>
        <dsp:cNvSpPr/>
      </dsp:nvSpPr>
      <dsp:spPr>
        <a:xfrm>
          <a:off x="6088893" y="500129"/>
          <a:ext cx="690473" cy="69047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832" tIns="12700" rIns="53832" bIns="127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latin typeface="Times New Roman" panose="02020603050405020304" pitchFamily="18" charset="0"/>
              <a:cs typeface="Times New Roman" panose="02020603050405020304" pitchFamily="18" charset="0"/>
            </a:rPr>
            <a:t>4</a:t>
          </a:r>
        </a:p>
      </dsp:txBody>
      <dsp:txXfrm>
        <a:off x="6190010" y="601246"/>
        <a:ext cx="488239" cy="488239"/>
      </dsp:txXfrm>
    </dsp:sp>
    <dsp:sp modelId="{986BF220-A90C-4DF6-9A7E-718F03A38CA5}">
      <dsp:nvSpPr>
        <dsp:cNvPr id="0" name=""/>
        <dsp:cNvSpPr/>
      </dsp:nvSpPr>
      <dsp:spPr>
        <a:xfrm>
          <a:off x="5612137" y="2571478"/>
          <a:ext cx="1643984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22/09/2025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22/09/2025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22/09/2025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22/09/2025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22/09/2025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3389/fenrg.2021.626681" TargetMode="External"/><Relationship Id="rId3" Type="http://schemas.openxmlformats.org/officeDocument/2006/relationships/hyperlink" Target="https://www.mdpi.com/1996-1073/12/3/436" TargetMode="External"/><Relationship Id="rId7" Type="http://schemas.openxmlformats.org/officeDocument/2006/relationships/hyperlink" Target="https://www.researchgate.net/publication/314234331_Dynamic_analysis_of_wind_turbines_including_nacelle-tower-foundation_interaction_for_condition_of_incomplete_structural_parameters" TargetMode="External"/><Relationship Id="rId2" Type="http://schemas.openxmlformats.org/officeDocument/2006/relationships/hyperlink" Target="https://research.sabanciuniv.edu/id/eprint/29129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ontiersin.org/journals/energy-research/articles/10.3389/fenrg.2021.626681/full" TargetMode="External"/><Relationship Id="rId5" Type="http://schemas.openxmlformats.org/officeDocument/2006/relationships/hyperlink" Target="https://iopscience.iop.org/article/10.1088/1742-6596/524/1/012086" TargetMode="External"/><Relationship Id="rId4" Type="http://schemas.openxmlformats.org/officeDocument/2006/relationships/hyperlink" Target="https://www.researchgate.net/publication/262003240_State_of_the_art-hydraulic_yaw_systems_for_wind_turbines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40" y="264131"/>
            <a:ext cx="1802472" cy="1196903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83394" y="408775"/>
            <a:ext cx="3146894" cy="912599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324" y="55420"/>
            <a:ext cx="3136136" cy="1449926"/>
          </a:xfrm>
          <a:prstGeom prst="rect">
            <a:avLst/>
          </a:prstGeom>
        </p:spPr>
      </p:pic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897B1A7-B1E5-1E0C-D666-83826BFE3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1633773"/>
            <a:ext cx="10835147" cy="790489"/>
          </a:xfrm>
        </p:spPr>
        <p:txBody>
          <a:bodyPr>
            <a:noAutofit/>
          </a:bodyPr>
          <a:lstStyle/>
          <a:p>
            <a:r>
              <a:rPr lang="it-IT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report: </a:t>
            </a:r>
            <a:r>
              <a:rPr lang="it-IT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Optimus</a:t>
            </a:r>
            <a:r>
              <a:rPr lang="it-IT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Syria - WEC Development Project</a:t>
            </a:r>
            <a:endParaRPr lang="en-GB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331DDC0-1D4F-6B9C-C52B-7C5854684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2877" y="3062123"/>
            <a:ext cx="8426245" cy="1371616"/>
          </a:xfrm>
        </p:spPr>
        <p:txBody>
          <a:bodyPr>
            <a:norm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Bed &amp;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Yaw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</a:p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23/09/2025</a:t>
            </a:r>
          </a:p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Quell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Peter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feld 12">
            <a:extLst>
              <a:ext uri="{FF2B5EF4-FFF2-40B4-BE49-F238E27FC236}">
                <a16:creationId xmlns:a16="http://schemas.microsoft.com/office/drawing/2014/main" id="{9ED1BF90-0A09-DECB-8847-7EDEA09AAADC}"/>
              </a:ext>
            </a:extLst>
          </p:cNvPr>
          <p:cNvSpPr txBox="1"/>
          <p:nvPr/>
        </p:nvSpPr>
        <p:spPr>
          <a:xfrm>
            <a:off x="1737964" y="4804668"/>
            <a:ext cx="8742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Shoukat Abbas,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Luksh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Chawla,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Sathishkumar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Venkatachalam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Shrihari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Kadam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feld 12">
            <a:extLst>
              <a:ext uri="{FF2B5EF4-FFF2-40B4-BE49-F238E27FC236}">
                <a16:creationId xmlns:a16="http://schemas.microsoft.com/office/drawing/2014/main" id="{72F26DCF-FC2E-1941-05B5-003652629961}"/>
              </a:ext>
            </a:extLst>
          </p:cNvPr>
          <p:cNvSpPr txBox="1"/>
          <p:nvPr/>
        </p:nvSpPr>
        <p:spPr>
          <a:xfrm>
            <a:off x="2295820" y="6197879"/>
            <a:ext cx="7600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Flensburg University </a:t>
            </a:r>
            <a:r>
              <a:rPr lang="de-DE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Applied Sciences </a:t>
            </a:r>
          </a:p>
        </p:txBody>
      </p:sp>
      <p:pic>
        <p:nvPicPr>
          <p:cNvPr id="22" name="Picture 21" descr="A blue and yellow windmills&#10;&#10;AI-generated content may be incorrect.">
            <a:extLst>
              <a:ext uri="{FF2B5EF4-FFF2-40B4-BE49-F238E27FC236}">
                <a16:creationId xmlns:a16="http://schemas.microsoft.com/office/drawing/2014/main" id="{C1322C73-6F34-CA08-DC39-27D8CB8FDF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201" y="5526425"/>
            <a:ext cx="1130711" cy="12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61710-07CB-B065-CA0A-9970BA473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92320554-62D4-2161-AA29-6059EEDEFBBC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B907295D-031A-5146-A854-DC5834B77CB2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CC59C0F7-7BFA-1CA8-E172-B2A58452F5DC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03CCE53-B9E0-5D40-61FD-53634C903F0F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992A76-4DDE-F997-8DF6-AADFB0E1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9274" y="6538183"/>
            <a:ext cx="507402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10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4113C4-7F34-FD0B-2BF9-4735875357E6}"/>
              </a:ext>
            </a:extLst>
          </p:cNvPr>
          <p:cNvCxnSpPr/>
          <p:nvPr/>
        </p:nvCxnSpPr>
        <p:spPr>
          <a:xfrm>
            <a:off x="484418" y="1299697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179AA9-AAF5-4DBE-5568-62858015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92" y="3963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AC9B1-4789-A27E-B2C0-92152A5FD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77" y="1332024"/>
            <a:ext cx="10215915" cy="4351338"/>
          </a:xfrm>
        </p:spPr>
        <p:txBody>
          <a:bodyPr>
            <a:no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[1]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Pehlivan, Selim Ahmet, “Desing analysis and development of a nacelle main load frame for a 500 kW wind turbine  -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Sabanci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 Research Database,” Sabanciuniv.edu, 2016,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https://research.sabanciuniv.edu/id/eprint/29129/1/AhmetSelimPehlivan_442646.pdf.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[2]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Saenz-Aguirre, E. Zulueta, U. Fernandez-Gamiz, J. Lozano, and J. Lopez-Guede, “Artificial Neural Network Based Reinforcement Learning for Wind Turbine Yaw Control,” Energies, vol. 12, no. 3, p. 436, Jan. 2019,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https://doi.org/10.3390/en12030436.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[3]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Søren Stubkier, H. C. Pedersen, T. O. Andersen, and K. Markussen, “State of the art-hydraulic yaw systems for wind turbines,” Proc. 12th Scandinavian International Conference on Fluid Power, Jan. 2011, Available: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https://www.researchgate.net/publication/262003240_State_of_the_art-hydraulic_yaw_systems_for_wind_turbines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[4]</a:t>
            </a: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M-G. Kim and P. H. Dalhoff, “Yaw Systems for wind turbines – Overview of concepts, current challenges and design methods,” Journal of Physics: Conference Series, vol. 524, p. 012086, Jun. 2014, </a:t>
            </a:r>
            <a:r>
              <a:rPr lang="en-GB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https://doi.org/10.1088/1742-6596/524/1/012086.</a:t>
            </a:r>
            <a:endParaRPr lang="en-GB" altLang="en-US" sz="1600" dirty="0">
              <a:latin typeface="Times New Roman" panose="02020603050405020304" pitchFamily="18" charset="0"/>
              <a:cs typeface="Times New Roman" panose="02020603050405020304" pitchFamily="18" charset="0"/>
              <a:hlinkClick r:id="rId6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[5]</a:t>
            </a: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Wang, Y. Huang, L. Li, C. Liu, and D. Zhang, “Dynamic analysis of wind turbines including nacelle–tower–foundation interaction for condition of incomplete structural parameters,” Advances in Mechanical Engineering, vol. 9, no. 3, p. 168781401769294-168781401769294, Mar. 2017, </a:t>
            </a:r>
            <a:r>
              <a:rPr lang="en-GB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https://doi.org/10.1177/1687814017692940.</a:t>
            </a:r>
            <a:endParaRPr lang="en-GB" altLang="en-US" sz="1600" dirty="0">
              <a:latin typeface="Times New Roman" panose="02020603050405020304" pitchFamily="18" charset="0"/>
              <a:cs typeface="Times New Roman" panose="02020603050405020304" pitchFamily="18" charset="0"/>
              <a:hlinkClick r:id="rId6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[6]</a:t>
            </a: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Liu, S. Liu, L. Zhang, F. Cao, and L. Wang, “Optimization of the Yaw Control Error of Wind Turbine,” Frontiers in Energy Research, vol. 9, no. 6, Feb. 2021, </a:t>
            </a:r>
            <a:r>
              <a:rPr lang="en-GB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https://doi.org/10.3389/fenrg.2021.626681</a:t>
            </a: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and yellow windmills&#10;&#10;AI-generated content may be incorrect.">
            <a:extLst>
              <a:ext uri="{FF2B5EF4-FFF2-40B4-BE49-F238E27FC236}">
                <a16:creationId xmlns:a16="http://schemas.microsoft.com/office/drawing/2014/main" id="{17DFAFDA-0FD4-DCAD-939A-91120E8737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201" y="5526425"/>
            <a:ext cx="1130711" cy="12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4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7" y="1329195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el 1">
            <a:extLst>
              <a:ext uri="{FF2B5EF4-FFF2-40B4-BE49-F238E27FC236}">
                <a16:creationId xmlns:a16="http://schemas.microsoft.com/office/drawing/2014/main" id="{4E58F567-4E66-370E-9C33-97B00E93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092" y="691498"/>
            <a:ext cx="8589633" cy="712728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de-DE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147AE5-D007-1ACE-A6F0-1C909970DF43}"/>
              </a:ext>
            </a:extLst>
          </p:cNvPr>
          <p:cNvSpPr txBox="1"/>
          <p:nvPr/>
        </p:nvSpPr>
        <p:spPr>
          <a:xfrm>
            <a:off x="1336147" y="1524826"/>
            <a:ext cx="6754761" cy="505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Bed: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Variants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&amp;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Yaw</a:t>
            </a:r>
            <a:r>
              <a:rPr lang="it-I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Variants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and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it-IT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it-I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 base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Benchmarking and concept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it-I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 descr="A blue and yellow windmills&#10;&#10;AI-generated content may be incorrect.">
            <a:extLst>
              <a:ext uri="{FF2B5EF4-FFF2-40B4-BE49-F238E27FC236}">
                <a16:creationId xmlns:a16="http://schemas.microsoft.com/office/drawing/2014/main" id="{79C4B001-EC00-F9BC-18DA-C8E1CD53A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201" y="5526425"/>
            <a:ext cx="1130711" cy="12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8C9DC-16E6-3BD5-2043-C96CC1B43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866169ED-B833-29F3-8658-83F40D672657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2B099A07-0EEC-6434-B856-32B00A5DB838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33D2FA08-775D-C944-3CAE-7A8FF266318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0A57D94-2076-D3B9-5270-9ABD839F010F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77254EC-BC64-8C42-B57F-87A3E7BB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2751FC-8B53-F89A-4442-52E44DACE40D}"/>
              </a:ext>
            </a:extLst>
          </p:cNvPr>
          <p:cNvCxnSpPr/>
          <p:nvPr/>
        </p:nvCxnSpPr>
        <p:spPr>
          <a:xfrm>
            <a:off x="486508" y="1427517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4D54CF9E-3BFC-4C04-6845-C9C4EEE5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093" y="820406"/>
            <a:ext cx="8589633" cy="712728"/>
          </a:xfrm>
        </p:spPr>
        <p:txBody>
          <a:bodyPr>
            <a:normAutofit/>
          </a:bodyPr>
          <a:lstStyle/>
          <a:p>
            <a:pPr algn="ctr"/>
            <a:r>
              <a:rPr lang="de-D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1: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Kickoff &amp; Setup</a:t>
            </a:r>
            <a:endParaRPr lang="de-DE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09D29-E87D-82CF-13C8-09B26FA93A51}"/>
              </a:ext>
            </a:extLst>
          </p:cNvPr>
          <p:cNvSpPr txBox="1"/>
          <p:nvPr/>
        </p:nvSpPr>
        <p:spPr>
          <a:xfrm>
            <a:off x="1256438" y="1678265"/>
            <a:ext cx="9674942" cy="226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Studied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kickoff slides (team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deliverables).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Downloaded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(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Solidworks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Ansys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Matlab)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Obtained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last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year’s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Reviewed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IEC 61400 &amp; DNV standards for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nacelle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yaw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C909B-B7B6-7EBD-5DDF-1AA163028C1E}"/>
              </a:ext>
            </a:extLst>
          </p:cNvPr>
          <p:cNvSpPr txBox="1"/>
          <p:nvPr/>
        </p:nvSpPr>
        <p:spPr>
          <a:xfrm>
            <a:off x="1288026" y="4237227"/>
            <a:ext cx="6096000" cy="145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definition of scope.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file-sharing (GitHub, documentation).</a:t>
            </a:r>
          </a:p>
        </p:txBody>
      </p:sp>
      <p:pic>
        <p:nvPicPr>
          <p:cNvPr id="8" name="Picture 7" descr="A blue and yellow windmills&#10;&#10;AI-generated content may be incorrect.">
            <a:extLst>
              <a:ext uri="{FF2B5EF4-FFF2-40B4-BE49-F238E27FC236}">
                <a16:creationId xmlns:a16="http://schemas.microsoft.com/office/drawing/2014/main" id="{66F05858-4780-555C-2063-DDAB6A23B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201" y="5526425"/>
            <a:ext cx="1130711" cy="12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2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BCE78-AF9C-C98C-9FBB-15A81C8F0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CA3E956-ED12-994F-263A-7CFB17CB8A9F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390F42E2-5C1C-706B-E75A-F7F5888D3CF9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BA2EC74E-B7AD-2840-ED14-AE7A667678F9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C3130A4-22A4-875D-6FDF-EA17827A99AF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1CFE4FD-4263-A301-F520-BF8727E3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3AAFBD-2ED2-F93D-CD83-766C87F7C876}"/>
              </a:ext>
            </a:extLst>
          </p:cNvPr>
          <p:cNvCxnSpPr/>
          <p:nvPr/>
        </p:nvCxnSpPr>
        <p:spPr>
          <a:xfrm>
            <a:off x="484418" y="1496344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C09314B8-B86A-8637-9CDA-E47105D3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110" y="752186"/>
            <a:ext cx="10515600" cy="981894"/>
          </a:xfrm>
        </p:spPr>
        <p:txBody>
          <a:bodyPr>
            <a:normAutofit/>
          </a:bodyPr>
          <a:lstStyle/>
          <a:p>
            <a:pPr algn="ctr"/>
            <a:r>
              <a:rPr lang="de-DE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2: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de-DE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11004-2FA1-8484-855D-BC67F698F700}"/>
              </a:ext>
            </a:extLst>
          </p:cNvPr>
          <p:cNvSpPr txBox="1"/>
          <p:nvPr/>
        </p:nvSpPr>
        <p:spPr>
          <a:xfrm>
            <a:off x="1278194" y="1809714"/>
            <a:ext cx="10235380" cy="3621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Reviewed papers on designing. (Design, Analysis, and Development of a nacelle main load frame for a 500KW wind turbine.)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[1].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yaw systems,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Network-Based Reinforcement Learning for Wind Turbine Yaw Control.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[2].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Studied state-of-the-art hydraulic yaw systems for wind turbines.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[3].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 for a better understanding of nacelle tower foundation, Optimization of the Yaw Control Error of Wind Turbine.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[5]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[6]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 descr="A blue and yellow windmills&#10;&#10;AI-generated content may be incorrect.">
            <a:extLst>
              <a:ext uri="{FF2B5EF4-FFF2-40B4-BE49-F238E27FC236}">
                <a16:creationId xmlns:a16="http://schemas.microsoft.com/office/drawing/2014/main" id="{C827FC73-76F2-855C-A52B-9C12EDA44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201" y="5526425"/>
            <a:ext cx="1130711" cy="12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1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67F05-D3B6-3F55-DC7B-D777A3F96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B9D886ED-EB49-3240-81AC-DC4DDCED61F4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CA8DF6B-1C76-F072-4FFE-58C39DAC0CD1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694C8BC0-E616-E955-2D85-198A40B576F9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66B995B-A4A6-E7F0-7C6C-2135F0D2347A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223122B-2605-4572-BCBF-45BD891D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21B1A4-152D-1F0B-81B0-7E3548EC0B45}"/>
              </a:ext>
            </a:extLst>
          </p:cNvPr>
          <p:cNvCxnSpPr/>
          <p:nvPr/>
        </p:nvCxnSpPr>
        <p:spPr>
          <a:xfrm>
            <a:off x="486508" y="1447183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A01B39DF-0DFE-2DA6-9B38-820030FF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258" y="710651"/>
            <a:ext cx="7895303" cy="981894"/>
          </a:xfrm>
        </p:spPr>
        <p:txBody>
          <a:bodyPr>
            <a:noAutofit/>
          </a:bodyPr>
          <a:lstStyle/>
          <a:p>
            <a:pPr algn="ctr"/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2: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Continue</a:t>
            </a:r>
            <a:endParaRPr lang="de-DE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CB341E-A6C3-411E-042D-18A6C1E6E919}"/>
              </a:ext>
            </a:extLst>
          </p:cNvPr>
          <p:cNvSpPr txBox="1"/>
          <p:nvPr/>
        </p:nvSpPr>
        <p:spPr>
          <a:xfrm>
            <a:off x="1366683" y="3255284"/>
            <a:ext cx="9871588" cy="1377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casted bedplate as likely concept for Syria (Stiffness + damping).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Noted yaw optimization methods.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BB142-6715-AFB5-7E59-25AF3613690E}"/>
              </a:ext>
            </a:extLst>
          </p:cNvPr>
          <p:cNvSpPr txBox="1"/>
          <p:nvPr/>
        </p:nvSpPr>
        <p:spPr>
          <a:xfrm>
            <a:off x="1366684" y="1970648"/>
            <a:ext cx="7777316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references on machine bed concepts.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 vs welded bedplates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 descr="A blue and yellow windmills&#10;&#10;AI-generated content may be incorrect.">
            <a:extLst>
              <a:ext uri="{FF2B5EF4-FFF2-40B4-BE49-F238E27FC236}">
                <a16:creationId xmlns:a16="http://schemas.microsoft.com/office/drawing/2014/main" id="{413E25AC-2246-E8F8-F656-61224FDF4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201" y="5526425"/>
            <a:ext cx="1130711" cy="12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2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DC693-EF6F-CECF-4245-9764278F9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6884DC51-9232-EA0C-99CC-08D0F1E1245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1183269D-E477-A0A7-440E-12C27CDE8C9A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B66DAA11-BD81-635D-85AD-13B83C8A7443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3698F4-2035-2B0C-8CC7-B9DBF5815715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1CA0564-FD06-6768-6A5F-FE9B4F5A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1A7A87-B430-9EEA-8EF2-271FC77FDC0C}"/>
              </a:ext>
            </a:extLst>
          </p:cNvPr>
          <p:cNvCxnSpPr/>
          <p:nvPr/>
        </p:nvCxnSpPr>
        <p:spPr>
          <a:xfrm>
            <a:off x="486508" y="1447182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B762AE-F20D-C594-924B-13549227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92" y="5382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3: Concept 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7BB2-017F-9603-DCBC-663DB92E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696" y="1825625"/>
            <a:ext cx="9743769" cy="2175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Reviewed yaw system concepts and design methods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[4]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Studied suppliers for yaw bearings &amp; drives.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Drafted comparison table (electric vs hydraulic yaw drives).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F0C16-DAB7-8B5E-F142-75DD5C594DCE}"/>
              </a:ext>
            </a:extLst>
          </p:cNvPr>
          <p:cNvSpPr txBox="1"/>
          <p:nvPr/>
        </p:nvSpPr>
        <p:spPr>
          <a:xfrm>
            <a:off x="1248696" y="3745656"/>
            <a:ext cx="9743768" cy="1377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Direction: Electrical Yaw Drives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Casted bedplate confirmed as baseline.</a:t>
            </a:r>
          </a:p>
        </p:txBody>
      </p:sp>
      <p:pic>
        <p:nvPicPr>
          <p:cNvPr id="8" name="Picture 7" descr="A blue and yellow windmills&#10;&#10;AI-generated content may be incorrect.">
            <a:extLst>
              <a:ext uri="{FF2B5EF4-FFF2-40B4-BE49-F238E27FC236}">
                <a16:creationId xmlns:a16="http://schemas.microsoft.com/office/drawing/2014/main" id="{1D726840-1E69-8462-D9EE-F0B333492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201" y="5526425"/>
            <a:ext cx="1130711" cy="12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1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99F39-8AE7-0CE4-B52C-C2DB2903A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B6C1AF30-FC03-921A-291E-8BCD99B439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D15A8433-8F7A-3246-E000-AD66DC83919B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671EA555-A7AE-3503-0785-C8E525EA38FE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523602D-2B61-9330-9E2E-EC116C19F2B0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5A58E9C-C268-4A54-D0ED-12794AAD4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7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715C50-AC32-6CA5-44B8-0E87821C8CE7}"/>
              </a:ext>
            </a:extLst>
          </p:cNvPr>
          <p:cNvCxnSpPr/>
          <p:nvPr/>
        </p:nvCxnSpPr>
        <p:spPr>
          <a:xfrm>
            <a:off x="486508" y="1447183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1C67146-7DEF-6374-4C8F-23AE6FA8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92" y="5382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4: Context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0D2E0-EB3E-3952-3C66-66045F33D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448" y="1756484"/>
            <a:ext cx="9792930" cy="2720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Syrian context: hot/dusty climate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(details provided of each zone), weak grids, transport issues.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with the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 &amp; Dynamics team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expected load transfer.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with Wind Speed to Height (Peak wind speed Max. and Min. throughout the year. (From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5917B-6612-E735-F00F-16E6C1226A6F}"/>
              </a:ext>
            </a:extLst>
          </p:cNvPr>
          <p:cNvSpPr txBox="1"/>
          <p:nvPr/>
        </p:nvSpPr>
        <p:spPr>
          <a:xfrm>
            <a:off x="1270435" y="4226672"/>
            <a:ext cx="9792931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point to casted bedplate, high-temp lubrication, robust yaw brakes.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Next: continue detailed research before starting CAD modelling later.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blue and yellow windmills&#10;&#10;AI-generated content may be incorrect.">
            <a:extLst>
              <a:ext uri="{FF2B5EF4-FFF2-40B4-BE49-F238E27FC236}">
                <a16:creationId xmlns:a16="http://schemas.microsoft.com/office/drawing/2014/main" id="{CDB0E7E8-B32B-B3FA-0935-28D1FAEDC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201" y="5526425"/>
            <a:ext cx="1130711" cy="12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4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5DE68-1570-CF0C-9622-5A017D8E1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AC84F8E3-205E-A1EC-1FBB-3719151C9974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BAD96FD5-60C7-130A-966D-B9BD0C10678F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54AC73A3-3950-0D45-59AB-A94A266BF89E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3ED6743-4D33-CAE1-3E13-17B744B0EC8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E7488F-E3FB-A382-F959-5517C6F6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8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EBB0CA-EE65-89AA-CE58-64968F31CFB1}"/>
              </a:ext>
            </a:extLst>
          </p:cNvPr>
          <p:cNvCxnSpPr/>
          <p:nvPr/>
        </p:nvCxnSpPr>
        <p:spPr>
          <a:xfrm>
            <a:off x="486508" y="1457014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36DE150-9961-D3D6-C1A2-E63760FC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110" y="5139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Next Steps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C62AF-F170-ABA3-F9D6-B71FC91CF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03" y="1906600"/>
            <a:ext cx="9674943" cy="435133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cases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Loads &amp; Dynamics team.</a:t>
            </a:r>
          </a:p>
          <a:p>
            <a:pPr marL="457200" lvl="1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 a data table.</a:t>
            </a:r>
          </a:p>
          <a:p>
            <a:pPr marL="0" indent="0">
              <a:buNone/>
            </a:pP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tasks: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for load case definitions (from the Loads team).</a:t>
            </a:r>
          </a:p>
          <a:p>
            <a:pPr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literature &amp; supplier research.</a:t>
            </a:r>
          </a:p>
          <a:p>
            <a:pPr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simple comparison tables for the report.</a:t>
            </a:r>
          </a:p>
        </p:txBody>
      </p:sp>
      <p:pic>
        <p:nvPicPr>
          <p:cNvPr id="7" name="Picture 6" descr="A blue and yellow windmills&#10;&#10;AI-generated content may be incorrect.">
            <a:extLst>
              <a:ext uri="{FF2B5EF4-FFF2-40B4-BE49-F238E27FC236}">
                <a16:creationId xmlns:a16="http://schemas.microsoft.com/office/drawing/2014/main" id="{AB5F161F-562F-1338-1558-DBB9E5FE1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201" y="5526425"/>
            <a:ext cx="1130711" cy="12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1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030F8-B3CE-6397-8400-9DCC0D1BD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3041B8CB-9E9C-1D32-762F-3CBD1D17031A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DDFEFF78-843B-9A1F-3249-403E3EAAE77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1DD64718-1F38-7423-E6EC-276BD578EA2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C0D94D3-4745-8470-B22F-95D78723AB5E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07A7CEF-56CE-EBF1-4EDA-77B1159D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9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4682BF-A145-70CF-F045-2C972D1D00E9}"/>
              </a:ext>
            </a:extLst>
          </p:cNvPr>
          <p:cNvCxnSpPr/>
          <p:nvPr/>
        </p:nvCxnSpPr>
        <p:spPr>
          <a:xfrm>
            <a:off x="473320" y="1486512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39571EA-C3AB-079E-8BCE-80DCDBA8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92" y="58035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AA83FE4-B7C8-1FFA-8C53-AF2B1C894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445" y="1840258"/>
            <a:ext cx="9207910" cy="395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4 weeks: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 Condensed Light" panose="020B0306020202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latin typeface="Univers Condensed Light" panose="020B0306020202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 Condensed Light" panose="020B0306020202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latin typeface="Univers Condensed Light" panose="020B0306020202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 Condensed Light" panose="020B0306020202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are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track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gradual progress.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Detailed design (CAD/FEM) will start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sooner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the semester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DEC379E-9B2F-D361-7FAC-639BE16F2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647325"/>
              </p:ext>
            </p:extLst>
          </p:nvPr>
        </p:nvGraphicFramePr>
        <p:xfrm>
          <a:off x="1720645" y="2151154"/>
          <a:ext cx="7256207" cy="2841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blue and yellow windmills&#10;&#10;AI-generated content may be incorrect.">
            <a:extLst>
              <a:ext uri="{FF2B5EF4-FFF2-40B4-BE49-F238E27FC236}">
                <a16:creationId xmlns:a16="http://schemas.microsoft.com/office/drawing/2014/main" id="{B506D1E0-F54B-B63D-3AAA-ACE4C9D09A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201" y="5526425"/>
            <a:ext cx="1130711" cy="12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4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1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902</Words>
  <Application>Microsoft Office PowerPoint</Application>
  <PresentationFormat>Widescreen</PresentationFormat>
  <Paragraphs>99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Univers Condensed Light</vt:lpstr>
      <vt:lpstr>Office Theme</vt:lpstr>
      <vt:lpstr>Custom Design</vt:lpstr>
      <vt:lpstr>Weekly report: Optimus Syria - WEC Development Project</vt:lpstr>
      <vt:lpstr>Objectives</vt:lpstr>
      <vt:lpstr>Week 1: Kickoff &amp; Setup</vt:lpstr>
      <vt:lpstr>Week 2: Literature Review</vt:lpstr>
      <vt:lpstr>Week 2: Literature Review Continue</vt:lpstr>
      <vt:lpstr>Week 3: Concept Benchmarking</vt:lpstr>
      <vt:lpstr>Week 4: Context Research</vt:lpstr>
      <vt:lpstr>Challenges &amp; Next Steps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Shoukat Abbas</cp:lastModifiedBy>
  <cp:revision>23</cp:revision>
  <dcterms:created xsi:type="dcterms:W3CDTF">2025-07-21T13:11:31Z</dcterms:created>
  <dcterms:modified xsi:type="dcterms:W3CDTF">2025-09-22T13:48:29Z</dcterms:modified>
</cp:coreProperties>
</file>