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</p:sldMasterIdLst>
  <p:notesMasterIdLst>
    <p:notesMasterId r:id="rId9"/>
  </p:notesMasterIdLst>
  <p:sldIdLst>
    <p:sldId id="256" r:id="rId3"/>
    <p:sldId id="279" r:id="rId4"/>
    <p:sldId id="280" r:id="rId5"/>
    <p:sldId id="282" r:id="rId6"/>
    <p:sldId id="283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2D5EA-86D6-4AFC-A4A6-D928635E6825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ACACE-29D0-4205-99C3-E3DABA5D5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0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14E5BE-CE76-4B89-94B0-BE2C0C3812AB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3E8443D-021C-4B9F-84D4-9574D5C6F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5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E5BE-CE76-4B89-94B0-BE2C0C3812AB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43D-021C-4B9F-84D4-9574D5C6F4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7836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E5BE-CE76-4B89-94B0-BE2C0C3812AB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43D-021C-4B9F-84D4-9574D5C6F4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81386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E5BE-CE76-4B89-94B0-BE2C0C3812AB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43D-021C-4B9F-84D4-9574D5C6F4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4470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E5BE-CE76-4B89-94B0-BE2C0C3812AB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43D-021C-4B9F-84D4-9574D5C6F4F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2582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E5BE-CE76-4B89-94B0-BE2C0C3812AB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43D-021C-4B9F-84D4-9574D5C6F4F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52742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E5BE-CE76-4B89-94B0-BE2C0C3812AB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43D-021C-4B9F-84D4-9574D5C6F4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14944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E5BE-CE76-4B89-94B0-BE2C0C3812AB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43D-021C-4B9F-84D4-9574D5C6F4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8469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E5BE-CE76-4B89-94B0-BE2C0C3812AB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43D-021C-4B9F-84D4-9574D5C6F4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43893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E5BE-CE76-4B89-94B0-BE2C0C3812AB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43D-021C-4B9F-84D4-9574D5C6F4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022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6EE0-C415-6EC4-677E-8DE59BED9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024CD-B244-60A6-64F4-C94EAE151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2483A-2661-1F5C-DAA8-FF2CB767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E5BE-CE76-4B89-94B0-BE2C0C3812AB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28CC2-7730-5736-66C2-8A97E70B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AA6D5-CBBC-2B0E-91F3-AC60C0AF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43D-021C-4B9F-84D4-9574D5C6F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7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C14E5BE-CE76-4B89-94B0-BE2C0C3812AB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3E8443D-021C-4B9F-84D4-9574D5C6F4F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2063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4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6287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074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E5BE-CE76-4B89-94B0-BE2C0C3812AB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43D-021C-4B9F-84D4-9574D5C6F4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8895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E5BE-CE76-4B89-94B0-BE2C0C3812AB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43D-021C-4B9F-84D4-9574D5C6F4F3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940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C14E5BE-CE76-4B89-94B0-BE2C0C3812AB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3E8443D-021C-4B9F-84D4-9574D5C6F4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91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E5BE-CE76-4B89-94B0-BE2C0C3812AB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43D-021C-4B9F-84D4-9574D5C6F4F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308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E5BE-CE76-4B89-94B0-BE2C0C3812AB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43D-021C-4B9F-84D4-9574D5C6F4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49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E5BE-CE76-4B89-94B0-BE2C0C3812AB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43D-021C-4B9F-84D4-9574D5C6F4F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1823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E5BE-CE76-4B89-94B0-BE2C0C3812AB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8443D-021C-4B9F-84D4-9574D5C6F4F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32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23E8443D-021C-4B9F-84D4-9574D5C6F4F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C14E5BE-CE76-4B89-94B0-BE2C0C3812AB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86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28/09/2025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1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172/1529216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11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/>
          <a:p>
            <a:r>
              <a:rPr lang="it-IT" sz="4000" dirty="0"/>
              <a:t>Weekly report: Project management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it-IT" sz="2000" dirty="0"/>
              <a:t>Week number: </a:t>
            </a:r>
            <a:r>
              <a:rPr lang="tr-TR" sz="2000" dirty="0"/>
              <a:t>02</a:t>
            </a:r>
            <a:endParaRPr lang="it-IT" sz="2000" dirty="0"/>
          </a:p>
          <a:p>
            <a:r>
              <a:rPr lang="it-IT" sz="2000" dirty="0"/>
              <a:t>Date: </a:t>
            </a:r>
            <a:r>
              <a:rPr lang="tr-TR" sz="2000" dirty="0"/>
              <a:t>30</a:t>
            </a:r>
            <a:r>
              <a:rPr lang="it-IT" sz="2000" dirty="0"/>
              <a:t>/0</a:t>
            </a:r>
            <a:r>
              <a:rPr lang="tr-TR" sz="2000" dirty="0"/>
              <a:t>9</a:t>
            </a:r>
            <a:r>
              <a:rPr lang="it-IT" sz="2000" dirty="0"/>
              <a:t>/2025</a:t>
            </a:r>
          </a:p>
          <a:p>
            <a:r>
              <a:rPr lang="it-IT" sz="2000" dirty="0"/>
              <a:t>Supervisor: </a:t>
            </a:r>
            <a:r>
              <a:rPr lang="de-DE" sz="2000" dirty="0"/>
              <a:t>Prof. Dr.-Ing. David Schlipf</a:t>
            </a:r>
            <a:endParaRPr lang="en-GB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410662" y="4752741"/>
            <a:ext cx="737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Group </a:t>
            </a:r>
            <a:r>
              <a:rPr lang="de-DE" sz="1400" dirty="0" err="1"/>
              <a:t>members</a:t>
            </a:r>
            <a:r>
              <a:rPr lang="de-DE" sz="1400" dirty="0"/>
              <a:t>: </a:t>
            </a:r>
            <a:r>
              <a:rPr lang="tr-TR" sz="1400" dirty="0"/>
              <a:t>Mirza Dincer, </a:t>
            </a:r>
            <a:r>
              <a:rPr lang="tr-TR" sz="1400" dirty="0" err="1"/>
              <a:t>Saurabh</a:t>
            </a:r>
            <a:r>
              <a:rPr lang="tr-TR" sz="1400" dirty="0"/>
              <a:t> </a:t>
            </a:r>
            <a:r>
              <a:rPr lang="tr-TR" sz="1400" dirty="0" err="1"/>
              <a:t>Pankaj</a:t>
            </a:r>
            <a:r>
              <a:rPr lang="tr-TR" sz="1400" dirty="0"/>
              <a:t> </a:t>
            </a:r>
            <a:r>
              <a:rPr lang="tr-TR" sz="1400" dirty="0" err="1"/>
              <a:t>Jha</a:t>
            </a:r>
            <a:endParaRPr lang="de-DE" sz="1400" dirty="0"/>
          </a:p>
        </p:txBody>
      </p:sp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C438DB-8B81-2201-63EF-CA7C59545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Tasks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week</a:t>
            </a:r>
            <a:endParaRPr lang="tr-TR" dirty="0"/>
          </a:p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setpoint</a:t>
            </a:r>
            <a:r>
              <a:rPr lang="tr-TR" dirty="0"/>
              <a:t> </a:t>
            </a:r>
            <a:r>
              <a:rPr lang="tr-TR" dirty="0" err="1"/>
              <a:t>smoother</a:t>
            </a:r>
            <a:r>
              <a:rPr lang="tr-TR" dirty="0"/>
              <a:t>?</a:t>
            </a:r>
          </a:p>
          <a:p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C510F7-C34A-203B-739F-ACC48AAD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List</a:t>
            </a:r>
            <a:r>
              <a:rPr lang="tr-TR" dirty="0"/>
              <a:t> of </a:t>
            </a:r>
            <a:r>
              <a:rPr lang="tr-TR" dirty="0" err="1"/>
              <a:t>Contents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C9E394-BE97-DE3E-C6B4-B2F60489A6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tr-TR" dirty="0"/>
              <a:t>Mirza Dincer, </a:t>
            </a:r>
            <a:r>
              <a:rPr lang="tr-TR" dirty="0" err="1"/>
              <a:t>Saurabh</a:t>
            </a:r>
            <a:r>
              <a:rPr lang="tr-TR" dirty="0"/>
              <a:t> </a:t>
            </a:r>
            <a:r>
              <a:rPr lang="tr-TR" dirty="0" err="1"/>
              <a:t>Pankaj</a:t>
            </a:r>
            <a:r>
              <a:rPr lang="tr-TR" dirty="0"/>
              <a:t> </a:t>
            </a:r>
            <a:r>
              <a:rPr lang="tr-TR" dirty="0" err="1"/>
              <a:t>Jha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7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157AF4-2738-8950-21B2-F4524D5B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Tasks of the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864AD-5349-D20A-4867-00526DED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433"/>
            <a:ext cx="10515600" cy="4351338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noProof="0" dirty="0"/>
              <a:t>Current Simulations: Below to above rated wind speed with IEA 3.4 MW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noProof="0" dirty="0"/>
              <a:t>Region 2.5: 9.3 m/s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noProof="0" dirty="0"/>
              <a:t>Rated Wind Speed: 9.8 m/s</a:t>
            </a:r>
            <a:r>
              <a:rPr lang="tr-TR" sz="2200" noProof="0" dirty="0"/>
              <a:t> </a:t>
            </a:r>
            <a:r>
              <a:rPr lang="tr-TR" sz="2200" noProof="0" dirty="0">
                <a:hlinkClick r:id="rId2" action="ppaction://hlinksldjump"/>
              </a:rPr>
              <a:t>[1]</a:t>
            </a:r>
            <a:endParaRPr lang="en-US" sz="2200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noProof="0" dirty="0"/>
              <a:t>Next Week Plan</a:t>
            </a:r>
          </a:p>
          <a:p>
            <a:pPr marL="285750" indent="-285750"/>
            <a:r>
              <a:rPr lang="en-US" noProof="0" dirty="0"/>
              <a:t>Run IEA 3.4 MW turbine model</a:t>
            </a:r>
          </a:p>
          <a:p>
            <a:pPr marL="285750" indent="-285750"/>
            <a:r>
              <a:rPr lang="en-US" noProof="0" dirty="0"/>
              <a:t>Test two control configurations:-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noProof="0" dirty="0"/>
              <a:t> Feedback control (LAC off)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200" noProof="0" dirty="0"/>
              <a:t>Feedback Feedforward (LAC on)</a:t>
            </a:r>
          </a:p>
          <a:p>
            <a:pPr marL="285750" indent="-285750"/>
            <a:r>
              <a:rPr lang="en-US" noProof="0" dirty="0"/>
              <a:t>Use ROSCO 2.6 controller</a:t>
            </a:r>
          </a:p>
          <a:p>
            <a:pPr marL="285750" indent="-285750"/>
            <a:r>
              <a:rPr lang="en-US" noProof="0" dirty="0"/>
              <a:t>Compare performance between configs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C00CB4-BC7C-963C-1AC3-39C6435267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tr-TR" dirty="0"/>
              <a:t>Mirza Dincer, </a:t>
            </a:r>
            <a:r>
              <a:rPr lang="tr-TR" dirty="0" err="1"/>
              <a:t>Saurabh</a:t>
            </a:r>
            <a:r>
              <a:rPr lang="tr-TR" dirty="0"/>
              <a:t> </a:t>
            </a:r>
            <a:r>
              <a:rPr lang="tr-TR" dirty="0" err="1"/>
              <a:t>Pankaj</a:t>
            </a:r>
            <a:r>
              <a:rPr lang="tr-TR" dirty="0"/>
              <a:t> </a:t>
            </a:r>
            <a:r>
              <a:rPr lang="tr-TR" dirty="0" err="1"/>
              <a:t>Jha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25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135D-396B-635C-C96F-879105DDA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Setpoint</a:t>
            </a:r>
            <a:r>
              <a:rPr lang="tr-TR" dirty="0"/>
              <a:t> </a:t>
            </a:r>
            <a:r>
              <a:rPr lang="tr-TR" dirty="0" err="1"/>
              <a:t>Smoother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31AFA-6B77-1A80-AE72-868834B3F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/>
          <a:lstStyle/>
          <a:p>
            <a:pPr marL="285750" indent="-285750"/>
            <a:endParaRPr lang="it-IT" dirty="0"/>
          </a:p>
          <a:p>
            <a:pPr marL="285750" indent="-285750"/>
            <a:r>
              <a:rPr lang="en-US" sz="2400" dirty="0"/>
              <a:t>A setpoint smoother is a control technique used in wind turbine controllers to ensure smooth transitions between control region</a:t>
            </a:r>
            <a:r>
              <a:rPr lang="tr-TR" sz="2400" dirty="0"/>
              <a:t> two and three</a:t>
            </a:r>
            <a:r>
              <a:rPr lang="en-US" sz="2400" dirty="0"/>
              <a:t>.</a:t>
            </a:r>
            <a:r>
              <a:rPr lang="tr-TR" sz="2400" dirty="0"/>
              <a:t> </a:t>
            </a:r>
            <a:r>
              <a:rPr lang="tr-TR" sz="2400" dirty="0">
                <a:hlinkClick r:id="rId2" action="ppaction://hlinksldjump"/>
              </a:rPr>
              <a:t>[2]</a:t>
            </a:r>
            <a:endParaRPr lang="en-US" sz="2400" dirty="0"/>
          </a:p>
          <a:p>
            <a:pPr marL="285750" indent="-285750"/>
            <a:endParaRPr lang="en-US" sz="2400" dirty="0"/>
          </a:p>
          <a:p>
            <a:pPr marL="285750" indent="-285750"/>
            <a:r>
              <a:rPr lang="en-US" sz="2400" dirty="0"/>
              <a:t>This prevents oscillations and instability during transitions near rated wind speed.</a:t>
            </a:r>
          </a:p>
          <a:p>
            <a:pPr marL="285750" indent="-285750"/>
            <a:endParaRPr lang="en-US" sz="2400" dirty="0"/>
          </a:p>
          <a:p>
            <a:pPr marL="285750" indent="-285750"/>
            <a:r>
              <a:rPr lang="en-US" sz="2400" dirty="0"/>
              <a:t>Essential for smooth operation in varying wind conditions and widely used in modern wind turbine controllers like ROSCO and COFLEX.</a:t>
            </a:r>
          </a:p>
          <a:p>
            <a:pPr marL="285750" indent="-285750"/>
            <a:endParaRPr lang="en-US" sz="2400" dirty="0"/>
          </a:p>
          <a:p>
            <a:pPr marL="285750" indent="-285750"/>
            <a:endParaRPr lang="it-IT" dirty="0"/>
          </a:p>
          <a:p>
            <a:pPr marL="285750" indent="-285750"/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5A4D4-D06E-DF61-41FC-F5D88AD17D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tr-TR" dirty="0"/>
              <a:t>Mirza Dincer, </a:t>
            </a:r>
            <a:r>
              <a:rPr lang="tr-TR" dirty="0" err="1"/>
              <a:t>Saurabh</a:t>
            </a:r>
            <a:r>
              <a:rPr lang="tr-TR" dirty="0"/>
              <a:t> </a:t>
            </a:r>
            <a:r>
              <a:rPr lang="tr-TR" dirty="0" err="1"/>
              <a:t>Pankaj</a:t>
            </a:r>
            <a:r>
              <a:rPr lang="tr-TR" dirty="0"/>
              <a:t> </a:t>
            </a:r>
            <a:r>
              <a:rPr lang="tr-TR" dirty="0" err="1"/>
              <a:t>Jha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E02E4E-34F3-97A1-FEC8-F971AABA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E799169-EBF8-8FFA-1002-43B8361150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tr-TR" dirty="0"/>
              <a:t>Mirza Dincer, </a:t>
            </a:r>
            <a:r>
              <a:rPr lang="tr-TR" dirty="0" err="1"/>
              <a:t>Saurabh</a:t>
            </a:r>
            <a:r>
              <a:rPr lang="tr-TR" dirty="0"/>
              <a:t> </a:t>
            </a:r>
            <a:r>
              <a:rPr lang="tr-TR" dirty="0" err="1"/>
              <a:t>Pankaj</a:t>
            </a:r>
            <a:r>
              <a:rPr lang="tr-TR" dirty="0"/>
              <a:t> </a:t>
            </a:r>
            <a:r>
              <a:rPr lang="tr-TR" dirty="0" err="1"/>
              <a:t>Jha</a:t>
            </a:r>
            <a:endParaRPr lang="en-US" dirty="0"/>
          </a:p>
        </p:txBody>
      </p:sp>
      <p:pic>
        <p:nvPicPr>
          <p:cNvPr id="12" name="Content Placeholder 11" descr="A graph of different types of speed&#10;&#10;AI-generated content may be incorrect.">
            <a:extLst>
              <a:ext uri="{FF2B5EF4-FFF2-40B4-BE49-F238E27FC236}">
                <a16:creationId xmlns:a16="http://schemas.microsoft.com/office/drawing/2014/main" id="{E8C35E81-7ED4-94A3-050B-762093B2B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" t="4246" r="5245" b="2997"/>
          <a:stretch>
            <a:fillRect/>
          </a:stretch>
        </p:blipFill>
        <p:spPr>
          <a:xfrm>
            <a:off x="1412939" y="1292444"/>
            <a:ext cx="9366121" cy="52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3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A41297-EDFA-0457-9299-4278D55D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Bibliography</a:t>
            </a:r>
            <a:r>
              <a:rPr lang="tr-TR" dirty="0"/>
              <a:t> – Feedback Controller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1970E5-5DE6-495C-E8B2-82B2E1D1CD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tr-TR" dirty="0"/>
              <a:t>Mirza Dincer, </a:t>
            </a:r>
            <a:r>
              <a:rPr lang="tr-TR" dirty="0" err="1"/>
              <a:t>Saurabh</a:t>
            </a:r>
            <a:r>
              <a:rPr lang="tr-TR" dirty="0"/>
              <a:t> </a:t>
            </a:r>
            <a:r>
              <a:rPr lang="tr-TR" dirty="0" err="1"/>
              <a:t>Pankaj</a:t>
            </a:r>
            <a:r>
              <a:rPr lang="tr-TR" dirty="0"/>
              <a:t> </a:t>
            </a:r>
            <a:r>
              <a:rPr lang="tr-TR" dirty="0" err="1"/>
              <a:t>Jha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741E2F-F679-C37E-3961-7B0067BD4D59}"/>
              </a:ext>
            </a:extLst>
          </p:cNvPr>
          <p:cNvSpPr txBox="1"/>
          <p:nvPr/>
        </p:nvSpPr>
        <p:spPr>
          <a:xfrm>
            <a:off x="838200" y="1477060"/>
            <a:ext cx="103441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hlinkClick r:id="rId2" action="ppaction://hlinksldjump"/>
              </a:rPr>
              <a:t>[1]</a:t>
            </a:r>
            <a:r>
              <a:rPr lang="tr-TR" altLang="en-US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P. Bortolotti </a:t>
            </a:r>
            <a:r>
              <a:rPr lang="en-US" altLang="en-US" i="1" dirty="0">
                <a:latin typeface="Arial" panose="020B0604020202020204" pitchFamily="34" charset="0"/>
              </a:rPr>
              <a:t>et al.</a:t>
            </a:r>
            <a:r>
              <a:rPr lang="en-US" altLang="en-US" dirty="0">
                <a:latin typeface="Arial" panose="020B0604020202020204" pitchFamily="34" charset="0"/>
              </a:rPr>
              <a:t>, “IEA Wind TCP Task 37: Systems Engineering in Wind Energy - WP2.1 Reference Wind Turbines,” </a:t>
            </a:r>
            <a:r>
              <a:rPr lang="en-US" altLang="en-US" i="1" dirty="0">
                <a:latin typeface="Arial" panose="020B0604020202020204" pitchFamily="34" charset="0"/>
              </a:rPr>
              <a:t>OSTI OAI (U.S. Department of Energy Office of Scientific and Technical Information)</a:t>
            </a:r>
            <a:r>
              <a:rPr lang="en-US" altLang="en-US" dirty="0">
                <a:latin typeface="Arial" panose="020B0604020202020204" pitchFamily="34" charset="0"/>
              </a:rPr>
              <a:t>, May 2019, </a:t>
            </a:r>
            <a:r>
              <a:rPr lang="en-US" altLang="en-US" dirty="0" err="1">
                <a:latin typeface="Arial" panose="020B0604020202020204" pitchFamily="34" charset="0"/>
              </a:rPr>
              <a:t>doi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>
                <a:latin typeface="Arial" panose="020B0604020202020204" pitchFamily="34" charset="0"/>
                <a:hlinkClick r:id="rId3"/>
              </a:rPr>
              <a:t>https://doi.org/10.2172/1529216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  <a:endParaRPr lang="tr-TR" altLang="en-US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hlinkClick r:id="rId4" action="ppaction://hlinksldjump"/>
              </a:rPr>
              <a:t>[2]</a:t>
            </a:r>
            <a:r>
              <a:rPr lang="tr-TR" altLang="en-US" dirty="0">
                <a:latin typeface="Arial" panose="020B0604020202020204" pitchFamily="34" charset="0"/>
                <a:hlinkClick r:id="rId4" action="ppaction://hlinksldjump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N. J. Abbas, D. S. Zalkind, L. Pao, and A. Wright, “A reference open-source controller for fixed and floating offshore wind turbines,” </a:t>
            </a:r>
            <a:r>
              <a:rPr lang="en-US" altLang="en-US" i="1" dirty="0">
                <a:latin typeface="Arial" panose="020B0604020202020204" pitchFamily="34" charset="0"/>
              </a:rPr>
              <a:t>Wind Energy Science</a:t>
            </a:r>
            <a:r>
              <a:rPr lang="en-US" altLang="en-US" dirty="0">
                <a:latin typeface="Arial" panose="020B0604020202020204" pitchFamily="34" charset="0"/>
              </a:rPr>
              <a:t>, vol. 7, no. 1, pp. 53–73, Jan. 2022, </a:t>
            </a:r>
            <a:r>
              <a:rPr lang="en-US" altLang="en-US" dirty="0" err="1">
                <a:latin typeface="Arial" panose="020B0604020202020204" pitchFamily="34" charset="0"/>
              </a:rPr>
              <a:t>doi</a:t>
            </a:r>
            <a:r>
              <a:rPr lang="en-US" altLang="en-US" dirty="0">
                <a:latin typeface="Arial" panose="020B0604020202020204" pitchFamily="34" charset="0"/>
              </a:rPr>
              <a:t>: https://doi.org/10.5194/wes-7-53-2022.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9671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E7258755-3B8A-428F-9B71-020BDB6F6014}" vid="{2CB19E59-5F41-4D40-98BC-C6D4E668C96F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564</TotalTime>
  <Words>344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Aptos</vt:lpstr>
      <vt:lpstr>Aptos (Textkörper)</vt:lpstr>
      <vt:lpstr>Aptos Display</vt:lpstr>
      <vt:lpstr>Arial</vt:lpstr>
      <vt:lpstr>Calibri</vt:lpstr>
      <vt:lpstr>Calibri Light</vt:lpstr>
      <vt:lpstr>Times New Roman</vt:lpstr>
      <vt:lpstr>Wingdings</vt:lpstr>
      <vt:lpstr>Theme1</vt:lpstr>
      <vt:lpstr>Benutzerdefiniertes Design</vt:lpstr>
      <vt:lpstr>Weekly report: Project management</vt:lpstr>
      <vt:lpstr>List of Contents</vt:lpstr>
      <vt:lpstr>Tasks of the week</vt:lpstr>
      <vt:lpstr>What is Setpoint Smoother?</vt:lpstr>
      <vt:lpstr>Results</vt:lpstr>
      <vt:lpstr>Bibliography – Feedback Controller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Mirza Dincer</dc:creator>
  <cp:lastModifiedBy>Mirza Dincer</cp:lastModifiedBy>
  <cp:revision>16</cp:revision>
  <dcterms:created xsi:type="dcterms:W3CDTF">2025-09-27T11:11:28Z</dcterms:created>
  <dcterms:modified xsi:type="dcterms:W3CDTF">2025-09-28T10:19:55Z</dcterms:modified>
</cp:coreProperties>
</file>