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537BE-B356-41C9-A0B5-91FC8764494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F9931F-0A89-494D-9339-99B33560FDE8}" type="pres">
      <dgm:prSet presAssocID="{281537BE-B356-41C9-A0B5-91FC87644946}" presName="Name0" presStyleCnt="0">
        <dgm:presLayoutVars>
          <dgm:animLvl val="lvl"/>
          <dgm:resizeHandles val="exact"/>
        </dgm:presLayoutVars>
      </dgm:prSet>
      <dgm:spPr/>
    </dgm:pt>
  </dgm:ptLst>
  <dgm:cxnLst>
    <dgm:cxn modelId="{43D61458-93BF-492A-9403-173002991DCC}" type="presOf" srcId="{281537BE-B356-41C9-A0B5-91FC87644946}" destId="{07F9931F-0A89-494D-9339-99B33560FDE8}" srcOrd="0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77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7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0487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7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29/09/2025</a:t>
            </a:fld>
            <a:endParaRPr lang="en-GB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29/09/2025</a:t>
            </a:fld>
            <a:endParaRPr lang="en-GB"/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29/09/2025</a:t>
            </a:fld>
            <a:endParaRPr lang="en-GB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67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9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2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2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7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29/09/2025</a:t>
            </a:fld>
            <a:endParaRPr lang="en-GB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68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4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29/09/2025</a:t>
            </a:fld>
            <a:endParaRPr lang="en-GB"/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5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5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29/09/2025</a:t>
            </a:fld>
            <a:endParaRPr lang="en-GB"/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5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6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29/09/2025</a:t>
            </a:fld>
            <a:endParaRPr lang="en-GB"/>
          </a:p>
        </p:txBody>
      </p:sp>
      <p:sp>
        <p:nvSpPr>
          <p:cNvPr id="10487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29/09/2025</a:t>
            </a:fld>
            <a:endParaRPr lang="en-GB"/>
          </a:p>
        </p:txBody>
      </p:sp>
      <p:sp>
        <p:nvSpPr>
          <p:cNvPr id="10487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29/09/2025</a:t>
            </a:fld>
            <a:endParaRPr lang="en-GB"/>
          </a:p>
        </p:txBody>
      </p:sp>
      <p:sp>
        <p:nvSpPr>
          <p:cNvPr id="10487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29/09/2025</a:t>
            </a:fld>
            <a:endParaRPr lang="en-GB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3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29/09/2025</a:t>
            </a:fld>
            <a:endParaRPr lang="en-GB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29/09/2025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d.com/document/89867193/REPOWER-MM92-u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d.com/document/89867193/REPOWER-MM92-uk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8" descr="Hochschule Flensburg (Fachhochschule) – Wikipedia"/>
          <p:cNvPicPr>
            <a:picLocks noChangeAspect="1" noChangeArrowheads="1"/>
          </p:cNvPicPr>
          <p:nvPr/>
        </p:nvPicPr>
        <p:blipFill>
          <a:blip r:embed="rId3" cstate="hqprint"/>
          <a:stretch>
            <a:fillRect/>
          </a:stretch>
        </p:blipFill>
        <p:spPr bwMode="auto">
          <a:xfrm>
            <a:off x="370440" y="264131"/>
            <a:ext cx="1802472" cy="1196903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</p:spPr>
      </p:pic>
      <p:pic>
        <p:nvPicPr>
          <p:cNvPr id="2097153" name="Picture 14" descr="A black background with blue text  AI-generated content may be incorrect."/>
          <p:cNvPicPr>
            <a:picLocks noChangeAspect="1" noChangeArrowheads="1"/>
          </p:cNvPicPr>
          <p:nvPr/>
        </p:nvPicPr>
        <p:blipFill>
          <a:blip r:embed="rId4" cstate="hqprint"/>
          <a:stretch>
            <a:fillRect/>
          </a:stretch>
        </p:blipFill>
        <p:spPr bwMode="auto">
          <a:xfrm>
            <a:off x="8983394" y="408775"/>
            <a:ext cx="3146894" cy="912599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</p:spPr>
      </p:pic>
      <p:pic>
        <p:nvPicPr>
          <p:cNvPr id="2097154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324" y="55420"/>
            <a:ext cx="3136136" cy="1449926"/>
          </a:xfrm>
          <a:prstGeom prst="rect">
            <a:avLst/>
          </a:prstGeom>
        </p:spPr>
      </p:pic>
      <p:sp>
        <p:nvSpPr>
          <p:cNvPr id="1048585" name="Free-form: Shape 13"/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86" name="Free-form: Shape 13"/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87" name="Free-form: Shape 13"/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8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721968" y="1796504"/>
            <a:ext cx="10835147" cy="790489"/>
          </a:xfrm>
        </p:spPr>
        <p:txBody>
          <a:bodyPr>
            <a:noAutofit/>
          </a:bodyPr>
          <a:lstStyle/>
          <a:p>
            <a:r>
              <a:rPr lang="it-IT" sz="4400" b="1" dirty="0">
                <a:cs typeface="Times New Roman" panose="02020603050405020304" pitchFamily="18" charset="0"/>
              </a:rPr>
              <a:t>Weekly report: Machine Bed &amp; </a:t>
            </a:r>
            <a:r>
              <a:rPr lang="it-IT" sz="4400" b="1" dirty="0" err="1">
                <a:cs typeface="Times New Roman" panose="02020603050405020304" pitchFamily="18" charset="0"/>
              </a:rPr>
              <a:t>Yaw</a:t>
            </a:r>
            <a:r>
              <a:rPr lang="it-IT" sz="4400" b="1" dirty="0">
                <a:cs typeface="Times New Roman" panose="02020603050405020304" pitchFamily="18" charset="0"/>
              </a:rPr>
              <a:t> System</a:t>
            </a:r>
            <a:endParaRPr lang="en-GB" sz="4400" b="1" dirty="0">
              <a:cs typeface="Times New Roman" panose="02020603050405020304" pitchFamily="18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882874" y="3481288"/>
            <a:ext cx="8426245" cy="1371616"/>
          </a:xfrm>
        </p:spPr>
        <p:txBody>
          <a:bodyPr>
            <a:normAutofit/>
          </a:bodyPr>
          <a:lstStyle/>
          <a:p>
            <a:r>
              <a:rPr lang="it-IT" sz="2000" dirty="0">
                <a:cs typeface="Times New Roman" panose="02020603050405020304" pitchFamily="18" charset="0"/>
              </a:rPr>
              <a:t>Week # 2</a:t>
            </a:r>
          </a:p>
          <a:p>
            <a:r>
              <a:rPr lang="it-IT" sz="2000" dirty="0">
                <a:cs typeface="Times New Roman" panose="02020603050405020304" pitchFamily="18" charset="0"/>
              </a:rPr>
              <a:t>Date: 30/09/2025</a:t>
            </a:r>
          </a:p>
          <a:p>
            <a:r>
              <a:rPr lang="it-IT" sz="2000" dirty="0">
                <a:cs typeface="Times New Roman" panose="02020603050405020304" pitchFamily="18" charset="0"/>
              </a:rPr>
              <a:t>Supervisor: Prof. </a:t>
            </a:r>
            <a:r>
              <a:rPr lang="it-IT" sz="2000" dirty="0" err="1">
                <a:cs typeface="Times New Roman" panose="02020603050405020304" pitchFamily="18" charset="0"/>
              </a:rPr>
              <a:t>Quell</a:t>
            </a:r>
            <a:r>
              <a:rPr lang="it-IT" sz="2000" dirty="0">
                <a:cs typeface="Times New Roman" panose="02020603050405020304" pitchFamily="18" charset="0"/>
              </a:rPr>
              <a:t> Peter</a:t>
            </a:r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1048592" name="Textfeld 12"/>
          <p:cNvSpPr txBox="1"/>
          <p:nvPr/>
        </p:nvSpPr>
        <p:spPr>
          <a:xfrm>
            <a:off x="1724774" y="5112720"/>
            <a:ext cx="874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cs typeface="Times New Roman" panose="02020603050405020304" pitchFamily="18" charset="0"/>
              </a:rPr>
              <a:t>Group </a:t>
            </a:r>
            <a:r>
              <a:rPr lang="de-DE" sz="1400" b="1" dirty="0" err="1">
                <a:cs typeface="Times New Roman" panose="02020603050405020304" pitchFamily="18" charset="0"/>
              </a:rPr>
              <a:t>members</a:t>
            </a:r>
            <a:r>
              <a:rPr lang="de-DE" sz="1400" b="1" dirty="0">
                <a:cs typeface="Times New Roman" panose="02020603050405020304" pitchFamily="18" charset="0"/>
              </a:rPr>
              <a:t>: </a:t>
            </a:r>
            <a:r>
              <a:rPr lang="de-DE" sz="1400" dirty="0"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cs typeface="Times New Roman" panose="02020603050405020304" pitchFamily="18" charset="0"/>
              </a:rPr>
              <a:t>Luksh</a:t>
            </a:r>
            <a:r>
              <a:rPr lang="de-DE" sz="1400" dirty="0"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cs typeface="Times New Roman" panose="02020603050405020304" pitchFamily="18" charset="0"/>
              </a:rPr>
              <a:t>Kadam</a:t>
            </a:r>
            <a:endParaRPr lang="de-DE" sz="1400" dirty="0">
              <a:cs typeface="Times New Roman" panose="02020603050405020304" pitchFamily="18" charset="0"/>
            </a:endParaRPr>
          </a:p>
        </p:txBody>
      </p:sp>
      <p:sp>
        <p:nvSpPr>
          <p:cNvPr id="1048593" name="Textfeld 12"/>
          <p:cNvSpPr txBox="1"/>
          <p:nvPr/>
        </p:nvSpPr>
        <p:spPr>
          <a:xfrm>
            <a:off x="2339365" y="6228526"/>
            <a:ext cx="760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+mj-lt"/>
                <a:cs typeface="Times New Roman" panose="02020603050405020304" pitchFamily="18" charset="0"/>
              </a:rPr>
              <a:t>Flensburg University </a:t>
            </a:r>
            <a:r>
              <a:rPr lang="de-DE" sz="1600" b="1" dirty="0" err="1">
                <a:latin typeface="+mj-lt"/>
                <a:cs typeface="Times New Roman" panose="02020603050405020304" pitchFamily="18" charset="0"/>
              </a:rPr>
              <a:t>of</a:t>
            </a:r>
            <a:r>
              <a:rPr lang="de-DE" sz="1600" b="1" dirty="0">
                <a:latin typeface="+mj-lt"/>
                <a:cs typeface="Times New Roman" panose="02020603050405020304" pitchFamily="18" charset="0"/>
              </a:rPr>
              <a:t> Applied Sciences </a:t>
            </a:r>
          </a:p>
        </p:txBody>
      </p:sp>
      <p:pic>
        <p:nvPicPr>
          <p:cNvPr id="2097155" name="Picture 21" descr="A blue and yellow windmills  AI-generated content may be incorrect."/>
          <p:cNvPicPr>
            <a:picLocks noChangeAspect="1"/>
          </p:cNvPicPr>
          <p:nvPr/>
        </p:nvPicPr>
        <p:blipFill>
          <a:blip r:embed="rId6" cstate="hqprint"/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52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3145739" name="Straight Connector 5"/>
          <p:cNvCxnSpPr>
            <a:cxnSpLocks/>
          </p:cNvCxnSpPr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54" name="Titel 1"/>
          <p:cNvSpPr>
            <a:spLocks noGrp="1"/>
          </p:cNvSpPr>
          <p:nvPr>
            <p:ph type="title"/>
          </p:nvPr>
        </p:nvSpPr>
        <p:spPr>
          <a:xfrm>
            <a:off x="1799092" y="691498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cs typeface="Times New Roman" panose="02020603050405020304" pitchFamily="18" charset="0"/>
              </a:rPr>
              <a:t>Conclusion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pic>
        <p:nvPicPr>
          <p:cNvPr id="2097165" name="Picture 16" descr="A blue and yellow windmills  AI-generated content may be incorrect.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  <p:sp>
        <p:nvSpPr>
          <p:cNvPr id="1048655" name="Rectangle 1"/>
          <p:cNvSpPr>
            <a:spLocks noChangeArrowheads="1"/>
          </p:cNvSpPr>
          <p:nvPr/>
        </p:nvSpPr>
        <p:spPr bwMode="auto">
          <a:xfrm>
            <a:off x="1140541" y="1459657"/>
            <a:ext cx="9389807" cy="273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Identified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key components and requirements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shaping the machine bed.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Reviewed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loads from Loads &amp; Dynamics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and mapped them to the bedplate.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Analyzed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3-point suspension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and its impact on yaw drive placement.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Defined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tower–bedplate interface dimensions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from benchmarking.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657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58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59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9274" y="6538183"/>
            <a:ext cx="507402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3145740" name="Straight Connector 5"/>
          <p:cNvCxnSpPr>
            <a:cxnSpLocks/>
          </p:cNvCxnSpPr>
          <p:nvPr/>
        </p:nvCxnSpPr>
        <p:spPr>
          <a:xfrm>
            <a:off x="484418" y="1299697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694592" y="3963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cs typeface="Times New Roman" panose="02020603050405020304" pitchFamily="18" charset="0"/>
              </a:rPr>
              <a:t>References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pic>
        <p:nvPicPr>
          <p:cNvPr id="2097166" name="Picture 6" descr="A blue and yellow windmills  AI-generated content may be incorrect.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11056369" y="5526425"/>
            <a:ext cx="1130711" cy="1237186"/>
          </a:xfrm>
          <a:prstGeom prst="rect">
            <a:avLst/>
          </a:prstGeom>
        </p:spPr>
      </p:pic>
      <p:sp>
        <p:nvSpPr>
          <p:cNvPr id="1048662" name="TextBox 3"/>
          <p:cNvSpPr txBox="1"/>
          <p:nvPr/>
        </p:nvSpPr>
        <p:spPr>
          <a:xfrm>
            <a:off x="981807" y="1536115"/>
            <a:ext cx="9804179" cy="617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400" kern="100" dirty="0">
                <a:solidFill>
                  <a:srgbClr val="467886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[1]</a:t>
            </a:r>
            <a:r>
              <a:rPr lang="en-GB" sz="1400" kern="100" dirty="0"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GB" sz="1400" kern="100" dirty="0">
                <a:ea typeface="Aptos" panose="020B0004020202020204" pitchFamily="34" charset="0"/>
                <a:cs typeface="Times New Roman" panose="02020603050405020304" pitchFamily="18" charset="0"/>
              </a:rPr>
              <a:t>the reliable 2-mega watt power plant with 92m rotor diameter </a:t>
            </a:r>
            <a:r>
              <a:rPr lang="en-GB" sz="1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uk</a:t>
            </a:r>
            <a:r>
              <a:rPr lang="en-US" sz="1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u="sng" kern="100" dirty="0">
                <a:solidFill>
                  <a:srgbClr val="467886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https://www.scribd.com/document/89867193/REPOWER-MM92-uk</a:t>
            </a:r>
            <a:endParaRPr lang="en-IN" sz="1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02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3145728" name="Straight Connector 5"/>
          <p:cNvCxnSpPr>
            <a:cxnSpLocks/>
          </p:cNvCxnSpPr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04" name="Titel 1"/>
          <p:cNvSpPr>
            <a:spLocks noGrp="1"/>
          </p:cNvSpPr>
          <p:nvPr>
            <p:ph type="title"/>
          </p:nvPr>
        </p:nvSpPr>
        <p:spPr>
          <a:xfrm>
            <a:off x="1799092" y="691498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cs typeface="Times New Roman" panose="02020603050405020304" pitchFamily="18" charset="0"/>
              </a:rPr>
              <a:t>Objectives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sp>
        <p:nvSpPr>
          <p:cNvPr id="1048605" name="Rectangle 1"/>
          <p:cNvSpPr>
            <a:spLocks noChangeArrowheads="1"/>
          </p:cNvSpPr>
          <p:nvPr/>
        </p:nvSpPr>
        <p:spPr bwMode="auto">
          <a:xfrm>
            <a:off x="1409088" y="1685562"/>
            <a:ext cx="5247155" cy="3393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b="1" dirty="0"/>
              <a:t>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omponents influencing the machine bed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Functions and requirements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b="1" dirty="0"/>
              <a:t>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oads relevant to the bedplate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3-point suspension concept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000" b="1" dirty="0"/>
              <a:t>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ower–bedplate interface and dimensions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07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3145729" name="Straight Connector 5"/>
          <p:cNvCxnSpPr>
            <a:cxnSpLocks/>
          </p:cNvCxnSpPr>
          <p:nvPr/>
        </p:nvCxnSpPr>
        <p:spPr>
          <a:xfrm>
            <a:off x="567523" y="160351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09" name="Titel 1"/>
          <p:cNvSpPr>
            <a:spLocks noGrp="1"/>
          </p:cNvSpPr>
          <p:nvPr>
            <p:ph type="title"/>
          </p:nvPr>
        </p:nvSpPr>
        <p:spPr>
          <a:xfrm>
            <a:off x="747316" y="957258"/>
            <a:ext cx="10693188" cy="712728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/>
              <a:t>Machine Bed: Key Influences &amp; Requirements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1251155" y="2845546"/>
            <a:ext cx="3763297" cy="35282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Main rotor bearing</a:t>
            </a:r>
            <a:endParaRPr lang="en-IN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Gearbox</a:t>
            </a:r>
            <a:endParaRPr lang="en-IN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Generator &amp; converter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Nacelle cover</a:t>
            </a:r>
            <a:endParaRPr lang="en-IN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Auxiliary systems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Cables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Service access systems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1048611" name="TextBox 2"/>
          <p:cNvSpPr txBox="1"/>
          <p:nvPr/>
        </p:nvSpPr>
        <p:spPr>
          <a:xfrm>
            <a:off x="946355" y="1736455"/>
            <a:ext cx="4628535" cy="878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Components Influencing the Machine Bed</a:t>
            </a:r>
            <a:endParaRPr lang="en-US" sz="2400" dirty="0">
              <a:latin typeface="+mj-lt"/>
            </a:endParaRPr>
          </a:p>
        </p:txBody>
      </p:sp>
      <p:sp>
        <p:nvSpPr>
          <p:cNvPr id="1048612" name="TextBox 10"/>
          <p:cNvSpPr txBox="1"/>
          <p:nvPr/>
        </p:nvSpPr>
        <p:spPr>
          <a:xfrm>
            <a:off x="6093910" y="1743725"/>
            <a:ext cx="4196441" cy="878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Machine Bed – Requirements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3145730" name="Straight Connector 11"/>
          <p:cNvCxnSpPr>
            <a:cxnSpLocks/>
          </p:cNvCxnSpPr>
          <p:nvPr/>
        </p:nvCxnSpPr>
        <p:spPr>
          <a:xfrm flipH="1">
            <a:off x="6093910" y="2582560"/>
            <a:ext cx="12000" cy="312015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13" name="Content Placeholder 2"/>
          <p:cNvSpPr txBox="1"/>
          <p:nvPr/>
        </p:nvSpPr>
        <p:spPr>
          <a:xfrm>
            <a:off x="6489997" y="2845546"/>
            <a:ext cx="4807268" cy="352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Lightweight but stiff</a:t>
            </a:r>
            <a:endParaRPr lang="en-IN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Semi design (Main bed casted), reliable for large 5 MW class turbines.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Transport-friendly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Cost-effective and globally manufacturable.</a:t>
            </a:r>
            <a:endParaRPr lang="en-IN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Climate-resistant </a:t>
            </a:r>
            <a:endParaRPr lang="en-IN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15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3145731" name="Straight Connector 5"/>
          <p:cNvCxnSpPr>
            <a:cxnSpLocks/>
          </p:cNvCxnSpPr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17" name="Titel 1"/>
          <p:cNvSpPr>
            <a:spLocks noGrp="1"/>
          </p:cNvSpPr>
          <p:nvPr>
            <p:ph type="title"/>
          </p:nvPr>
        </p:nvSpPr>
        <p:spPr>
          <a:xfrm>
            <a:off x="237661" y="737448"/>
            <a:ext cx="11712495" cy="71272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Machine Bed: Loads to Carry, Functions to Fulfil</a:t>
            </a:r>
            <a:endParaRPr lang="de-D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t="8712"/>
          <a:stretch>
            <a:fillRect/>
          </a:stretch>
        </p:blipFill>
        <p:spPr>
          <a:xfrm>
            <a:off x="4552335" y="2198001"/>
            <a:ext cx="7151066" cy="3888389"/>
          </a:xfrm>
        </p:spPr>
      </p:pic>
      <p:sp>
        <p:nvSpPr>
          <p:cNvPr id="1048618" name="TextBox 7"/>
          <p:cNvSpPr txBox="1"/>
          <p:nvPr/>
        </p:nvSpPr>
        <p:spPr>
          <a:xfrm>
            <a:off x="484417" y="1780989"/>
            <a:ext cx="3732382" cy="425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Functions</a:t>
            </a:r>
            <a:endParaRPr lang="en-IN" sz="2200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Transfers </a:t>
            </a:r>
            <a:r>
              <a:rPr lang="en-US" sz="2000" b="1" dirty="0">
                <a:cs typeface="Times New Roman" panose="02020603050405020304" pitchFamily="18" charset="0"/>
              </a:rPr>
              <a:t>rotor loads</a:t>
            </a:r>
            <a:r>
              <a:rPr lang="en-US" sz="2000" dirty="0">
                <a:cs typeface="Times New Roman" panose="02020603050405020304" pitchFamily="18" charset="0"/>
              </a:rPr>
              <a:t> (thrust, torque, tilt moments) into </a:t>
            </a:r>
            <a:r>
              <a:rPr lang="en-US" sz="2000" b="1" dirty="0">
                <a:cs typeface="Times New Roman" panose="02020603050405020304" pitchFamily="18" charset="0"/>
              </a:rPr>
              <a:t>tower top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  <a:endParaRPr lang="en-IN" sz="2000" dirty="0"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Provides </a:t>
            </a:r>
            <a:r>
              <a:rPr lang="en-US" sz="2000" b="1" dirty="0">
                <a:cs typeface="Times New Roman" panose="02020603050405020304" pitchFamily="18" charset="0"/>
              </a:rPr>
              <a:t>structural support</a:t>
            </a:r>
            <a:r>
              <a:rPr lang="en-US" sz="2000" dirty="0">
                <a:cs typeface="Times New Roman" panose="02020603050405020304" pitchFamily="18" charset="0"/>
              </a:rPr>
              <a:t> for rotor bearing, gearbox, generator, converter, hydraulics, transformer, etc.</a:t>
            </a:r>
            <a:endParaRPr lang="en-IN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1048619" name="TextBox 6"/>
          <p:cNvSpPr txBox="1"/>
          <p:nvPr/>
        </p:nvSpPr>
        <p:spPr>
          <a:xfrm>
            <a:off x="4872704" y="1687193"/>
            <a:ext cx="6120580" cy="459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Loads</a:t>
            </a:r>
            <a:endParaRPr lang="en-IN" sz="2200" dirty="0">
              <a:cs typeface="Times New Roman" panose="02020603050405020304" pitchFamily="18" charset="0"/>
            </a:endParaRPr>
          </a:p>
        </p:txBody>
      </p:sp>
      <p:sp>
        <p:nvSpPr>
          <p:cNvPr id="1048620" name="TextBox 10"/>
          <p:cNvSpPr txBox="1"/>
          <p:nvPr/>
        </p:nvSpPr>
        <p:spPr>
          <a:xfrm>
            <a:off x="6885896" y="6086390"/>
            <a:ext cx="2483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kern="100" dirty="0">
                <a:solidFill>
                  <a:srgbClr val="467886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Source: REPOWER-MM92</a:t>
            </a:r>
            <a:r>
              <a:rPr lang="en-US" sz="1400" b="1" u="sng" kern="100" dirty="0">
                <a:solidFill>
                  <a:srgbClr val="467886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u="sng" kern="100" dirty="0">
                <a:solidFill>
                  <a:srgbClr val="467886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4" action="ppaction://hlinksldjump"/>
              </a:rPr>
              <a:t>[1]</a:t>
            </a:r>
            <a:endParaRPr lang="en-US" sz="1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GB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32" name="Straight Connector 5"/>
          <p:cNvCxnSpPr>
            <a:cxnSpLocks/>
          </p:cNvCxnSpPr>
          <p:nvPr/>
        </p:nvCxnSpPr>
        <p:spPr>
          <a:xfrm>
            <a:off x="484418" y="1230873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94592" y="3554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Estimated load influenced or relevant to Bed plate </a:t>
            </a:r>
          </a:p>
        </p:txBody>
      </p:sp>
      <p:sp>
        <p:nvSpPr>
          <p:cNvPr id="1048624" name="Free-form: Shape 13"/>
          <p:cNvSpPr/>
          <p:nvPr/>
        </p:nvSpPr>
        <p:spPr>
          <a:xfrm rot="10800000">
            <a:off x="-2090" y="-10376"/>
            <a:ext cx="12192000" cy="73796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Content Placeholder 14"/>
          <p:cNvSpPr>
            <a:spLocks noGrp="1"/>
          </p:cNvSpPr>
          <p:nvPr>
            <p:ph idx="1"/>
          </p:nvPr>
        </p:nvSpPr>
        <p:spPr>
          <a:xfrm>
            <a:off x="1208329" y="1794053"/>
            <a:ext cx="11543071" cy="5126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1.  Rotor Thrust (</a:t>
            </a:r>
            <a:r>
              <a:rPr lang="en-US" sz="2200" b="1" dirty="0" err="1">
                <a:cs typeface="Times New Roman" panose="02020603050405020304" pitchFamily="18" charset="0"/>
              </a:rPr>
              <a:t>Fx</a:t>
            </a:r>
            <a:r>
              <a:rPr lang="en-US" sz="2200" b="1" dirty="0"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cs typeface="Times New Roman" panose="02020603050405020304" pitchFamily="18" charset="0"/>
              </a:rPr>
              <a:t>    Hub → main shaft → bearings → bedplate,</a:t>
            </a:r>
            <a:r>
              <a:rPr lang="en-US" sz="2000" dirty="0">
                <a:cs typeface="Times New Roman" panose="02020603050405020304" pitchFamily="18" charset="0"/>
              </a:rPr>
              <a:t> and also into the </a:t>
            </a:r>
            <a:r>
              <a:rPr lang="en-US" sz="2000" b="1" dirty="0">
                <a:cs typeface="Times New Roman" panose="02020603050405020304" pitchFamily="18" charset="0"/>
              </a:rPr>
              <a:t>yaw system.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2.  Yaw Bearing Tilt Moment (My)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      </a:t>
            </a:r>
            <a:r>
              <a:rPr lang="en-US" sz="2000" b="1" dirty="0">
                <a:cs typeface="Times New Roman" panose="02020603050405020304" pitchFamily="18" charset="0"/>
              </a:rPr>
              <a:t>Yaw bearing</a:t>
            </a:r>
            <a:r>
              <a:rPr lang="en-US" sz="2000" dirty="0">
                <a:cs typeface="Times New Roman" panose="02020603050405020304" pitchFamily="18" charset="0"/>
              </a:rPr>
              <a:t> due to rotor thrust + side loads, acting as a couple about the tower top. </a:t>
            </a:r>
            <a:endParaRPr lang="zh-CN" altLang="en-US" sz="2000" dirty="0"/>
          </a:p>
        </p:txBody>
      </p:sp>
      <p:sp>
        <p:nvSpPr>
          <p:cNvPr id="1048781" name="Content Placeholder 14"/>
          <p:cNvSpPr>
            <a:spLocks noGrp="1"/>
          </p:cNvSpPr>
          <p:nvPr/>
        </p:nvSpPr>
        <p:spPr>
          <a:xfrm>
            <a:off x="1208329" y="3789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/>
                <a:cs typeface="Times New Roman" panose="02020603050405020304" pitchFamily="18" charset="0"/>
              </a:rPr>
              <a:t>3.  </a:t>
            </a:r>
            <a:r>
              <a:rPr lang="en-US" sz="2200" b="1" dirty="0">
                <a:cs typeface="Times New Roman" panose="02020603050405020304" pitchFamily="18" charset="0"/>
              </a:rPr>
              <a:t>Rotor Torque (</a:t>
            </a:r>
            <a:r>
              <a:rPr lang="en-US" sz="2200" b="1" dirty="0" err="1">
                <a:cs typeface="Times New Roman" panose="02020603050405020304" pitchFamily="18" charset="0"/>
              </a:rPr>
              <a:t>Mz</a:t>
            </a:r>
            <a:r>
              <a:rPr lang="en-US" sz="2200" b="1" dirty="0"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Rotor → drivetrain → generator, caused by aerodynamic lift on blades.</a:t>
            </a:r>
            <a:endParaRPr lang="zh-CN" altLang="en-US" sz="2000" dirty="0"/>
          </a:p>
          <a:p>
            <a:pPr marL="0" indent="0">
              <a:buNone/>
            </a:pPr>
            <a:r>
              <a:rPr lang="en-US" sz="2000" b="1" dirty="0">
                <a:cs typeface="Times New Roman" panose="02020603050405020304" pitchFamily="18" charset="0"/>
              </a:rPr>
              <a:t>4.  </a:t>
            </a:r>
            <a:r>
              <a:rPr lang="en-US" sz="2200" b="1" dirty="0">
                <a:cs typeface="Times New Roman" panose="02020603050405020304" pitchFamily="18" charset="0"/>
              </a:rPr>
              <a:t>Tower-bottom Moment (Mx/My at tower base)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  Rotor loads + nacelle + wind on tower.</a:t>
            </a:r>
            <a:endParaRPr lang="zh-CN" altLang="en-US" sz="2000" dirty="0"/>
          </a:p>
          <a:p>
            <a:endParaRPr lang="en-IN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3145734" name="Straight Connector 5"/>
          <p:cNvCxnSpPr>
            <a:cxnSpLocks/>
          </p:cNvCxnSpPr>
          <p:nvPr/>
        </p:nvCxnSpPr>
        <p:spPr>
          <a:xfrm>
            <a:off x="473320" y="1486512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-8793" y="580351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Estimated influenced or relevant to the Bed-plate Load data</a:t>
            </a:r>
          </a:p>
        </p:txBody>
      </p:sp>
      <p:graphicFrame>
        <p:nvGraphicFramePr>
          <p:cNvPr id="4194304" name="Content Placeholder 2"/>
          <p:cNvGraphicFramePr>
            <a:graphicFrameLocks noGrp="1"/>
          </p:cNvGraphicFramePr>
          <p:nvPr>
            <p:ph idx="1"/>
          </p:nvPr>
        </p:nvGraphicFramePr>
        <p:xfrm>
          <a:off x="1720645" y="2151154"/>
          <a:ext cx="7256207" cy="284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97160" name="Picture 7" descr="A blue and yellow windmills  AI-generated content may be incorrect."/>
          <p:cNvPicPr>
            <a:picLocks noChangeAspect="1"/>
          </p:cNvPicPr>
          <p:nvPr/>
        </p:nvPicPr>
        <p:blipFill>
          <a:blip r:embed="rId7" cstate="hqprint"/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  <p:sp>
        <p:nvSpPr>
          <p:cNvPr id="1048634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97161" name="Picture 12"/>
          <p:cNvPicPr>
            <a:picLocks noChangeAspect="1"/>
          </p:cNvPicPr>
          <p:nvPr/>
        </p:nvPicPr>
        <p:blipFill>
          <a:blip r:embed="rId8" cstate="hqprint"/>
          <a:stretch>
            <a:fillRect/>
          </a:stretch>
        </p:blipFill>
        <p:spPr>
          <a:xfrm>
            <a:off x="1995948" y="1510728"/>
            <a:ext cx="8091949" cy="49821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Free-form: Shape 13"/>
          <p:cNvSpPr/>
          <p:nvPr/>
        </p:nvSpPr>
        <p:spPr>
          <a:xfrm rot="10800000">
            <a:off x="7747" y="-11178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36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62224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3145735" name="Straight Connector 5"/>
          <p:cNvCxnSpPr>
            <a:cxnSpLocks/>
          </p:cNvCxnSpPr>
          <p:nvPr/>
        </p:nvCxnSpPr>
        <p:spPr>
          <a:xfrm>
            <a:off x="494255" y="112918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38" name="Titel 1"/>
          <p:cNvSpPr>
            <a:spLocks noGrp="1"/>
          </p:cNvSpPr>
          <p:nvPr>
            <p:ph type="title"/>
          </p:nvPr>
        </p:nvSpPr>
        <p:spPr>
          <a:xfrm>
            <a:off x="705265" y="489120"/>
            <a:ext cx="10892560" cy="7127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cs typeface="Times New Roman" panose="02020603050405020304" pitchFamily="18" charset="0"/>
              </a:rPr>
              <a:t>3-point suspension affects yaw-drive placement?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pic>
        <p:nvPicPr>
          <p:cNvPr id="2097162" name="Picture 16" descr="A blue and yellow windmills  AI-generated content may be incorrect.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  <p:sp>
        <p:nvSpPr>
          <p:cNvPr id="1048639" name="TextBox 2"/>
          <p:cNvSpPr txBox="1"/>
          <p:nvPr/>
        </p:nvSpPr>
        <p:spPr>
          <a:xfrm>
            <a:off x="574761" y="1387948"/>
            <a:ext cx="5385429" cy="5742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200" b="1" dirty="0">
                <a:cs typeface="Times New Roman" panose="02020603050405020304" pitchFamily="18" charset="0"/>
              </a:rPr>
              <a:t>Tower Drive Constraints</a:t>
            </a:r>
          </a:p>
          <a:p>
            <a:pPr>
              <a:buNone/>
            </a:pPr>
            <a:endParaRPr lang="en-IN" sz="2000" b="1" dirty="0"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Blocked drive windows: suspension beams at ~0°, 120°, 240° limit yaw motor locations.</a:t>
            </a:r>
          </a:p>
          <a:p>
            <a:pPr lvl="0"/>
            <a:endParaRPr lang="en-US" sz="2000" dirty="0"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Asymmetric load path if drives cluster → eccentric reactions, higher local stresses.</a:t>
            </a:r>
          </a:p>
          <a:p>
            <a:pPr lvl="0"/>
            <a:endParaRPr lang="en-US" sz="2000" dirty="0"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Lever-arm conflict: beams reduce radial envelope, forcing shorter/offset gearmotors.</a:t>
            </a:r>
          </a:p>
          <a:p>
            <a:pPr lvl="0"/>
            <a:endParaRPr lang="en-US" sz="2000" dirty="0"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Maintenance hurdles: restricted clearance for service, cables, grease lines, and ventilation.</a:t>
            </a:r>
          </a:p>
          <a:p>
            <a:endParaRPr lang="en-IN" sz="2000" dirty="0">
              <a:cs typeface="Times New Roman" panose="02020603050405020304" pitchFamily="18" charset="0"/>
            </a:endParaRPr>
          </a:p>
        </p:txBody>
      </p:sp>
      <p:sp>
        <p:nvSpPr>
          <p:cNvPr id="1048640" name="Rectangle 3"/>
          <p:cNvSpPr/>
          <p:nvPr/>
        </p:nvSpPr>
        <p:spPr>
          <a:xfrm>
            <a:off x="6581603" y="1387948"/>
            <a:ext cx="5016222" cy="475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Practical ways to overcome it</a:t>
            </a:r>
            <a:endParaRPr lang="en-US" sz="2200" b="1" dirty="0"/>
          </a:p>
          <a:p>
            <a:pPr lvl="0"/>
            <a:r>
              <a:rPr lang="en-US" sz="2000" b="1" dirty="0"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Rotate support triangle so beams fall between drive windows.</a:t>
            </a:r>
          </a:p>
          <a:p>
            <a:pPr lvl="0"/>
            <a:endParaRPr lang="en-US" sz="2000" dirty="0"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Multi-level placement: stagger drives above/below yaw ring.</a:t>
            </a:r>
          </a:p>
          <a:p>
            <a:pPr lvl="0"/>
            <a:endParaRPr lang="en-US" sz="2000" dirty="0"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Change tooth orientation: external ↔ internal gear or use idler gears.</a:t>
            </a:r>
          </a:p>
          <a:p>
            <a:pPr lvl="0"/>
            <a:endParaRPr lang="en-US" sz="2000" dirty="0"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Slim/reshaped beams: pockets/scallops near drives with reinforcement.</a:t>
            </a:r>
          </a:p>
        </p:txBody>
      </p:sp>
      <p:cxnSp>
        <p:nvCxnSpPr>
          <p:cNvPr id="2" name="Straight Connector 8">
            <a:extLst>
              <a:ext uri="{FF2B5EF4-FFF2-40B4-BE49-F238E27FC236}">
                <a16:creationId xmlns:a16="http://schemas.microsoft.com/office/drawing/2014/main" id="{97C5CBCA-E6A3-5B99-62EB-BE8F508E0793}"/>
              </a:ext>
            </a:extLst>
          </p:cNvPr>
          <p:cNvCxnSpPr>
            <a:cxnSpLocks/>
          </p:cNvCxnSpPr>
          <p:nvPr/>
        </p:nvCxnSpPr>
        <p:spPr>
          <a:xfrm>
            <a:off x="6096000" y="1761573"/>
            <a:ext cx="0" cy="3858304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42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3145737" name="Straight Connector 5"/>
          <p:cNvCxnSpPr>
            <a:cxnSpLocks/>
          </p:cNvCxnSpPr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4" name="Titel 1"/>
          <p:cNvSpPr>
            <a:spLocks noGrp="1"/>
          </p:cNvSpPr>
          <p:nvPr>
            <p:ph type="title"/>
          </p:nvPr>
        </p:nvSpPr>
        <p:spPr>
          <a:xfrm>
            <a:off x="692706" y="648486"/>
            <a:ext cx="11093801" cy="71272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cs typeface="Times New Roman" panose="02020603050405020304" pitchFamily="18" charset="0"/>
              </a:rPr>
              <a:t>What “easier” vs “harder” looks like with 3-point 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sp>
        <p:nvSpPr>
          <p:cNvPr id="1048645" name="TextBox 2"/>
          <p:cNvSpPr txBox="1"/>
          <p:nvPr/>
        </p:nvSpPr>
        <p:spPr>
          <a:xfrm>
            <a:off x="1240948" y="1463505"/>
            <a:ext cx="10545560" cy="497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Easier when: </a:t>
            </a: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The support triangle is rotated so that the supports fall between the drive windows.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You can use a multi-level or tooth-side flip to clear beams.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Drives remain evenly spaced (low eccentricity), with good access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en-US" sz="2200" b="1" dirty="0">
                <a:cs typeface="Times New Roman" panose="02020603050405020304" pitchFamily="18" charset="0"/>
              </a:rPr>
              <a:t>Harder when: </a:t>
            </a:r>
          </a:p>
          <a:p>
            <a:endParaRPr lang="en-US" sz="22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Supports sit right where drives want to go, forcing clustering.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Beams are deep, and you can’t offset the gearboxes (no standoff space).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cs typeface="Times New Roman" panose="02020603050405020304" pitchFamily="18" charset="0"/>
              </a:rPr>
              <a:t>No provision for service pockets/pockets not reinforced → compromises stiffness or maintainability.</a:t>
            </a:r>
            <a:endParaRPr lang="en-IN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47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3145738" name="Straight Connector 5"/>
          <p:cNvCxnSpPr>
            <a:cxnSpLocks/>
          </p:cNvCxnSpPr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9" name="Titel 1"/>
          <p:cNvSpPr>
            <a:spLocks noGrp="1"/>
          </p:cNvSpPr>
          <p:nvPr>
            <p:ph type="title"/>
          </p:nvPr>
        </p:nvSpPr>
        <p:spPr>
          <a:xfrm>
            <a:off x="1799092" y="691498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cs typeface="Times New Roman" panose="02020603050405020304" pitchFamily="18" charset="0"/>
              </a:rPr>
              <a:t>Tower Interface &amp; Dimensions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pic>
        <p:nvPicPr>
          <p:cNvPr id="2097164" name="Picture 16" descr="A blue and yellow windmills  AI-generated content may be incorrect.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  <p:sp>
        <p:nvSpPr>
          <p:cNvPr id="1048650" name="TextBox 2"/>
          <p:cNvSpPr txBox="1"/>
          <p:nvPr/>
        </p:nvSpPr>
        <p:spPr>
          <a:xfrm>
            <a:off x="1135903" y="1715611"/>
            <a:ext cx="10410182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200" b="1" dirty="0">
                <a:cs typeface="Times New Roman" panose="02020603050405020304" pitchFamily="18" charset="0"/>
              </a:rPr>
              <a:t>Tower Top Diameter</a:t>
            </a:r>
            <a:endParaRPr lang="en-IN" sz="22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Directly tied to yaw bearing diameter.</a:t>
            </a:r>
          </a:p>
          <a:p>
            <a:endParaRPr lang="en-IN" sz="2000" dirty="0"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cs typeface="Times New Roman" panose="02020603050405020304" pitchFamily="18" charset="0"/>
              </a:rPr>
              <a:t>          Example: 20 MW turbine with 295 m rotor → 7.2 m yaw bearing/tower top diameter.</a:t>
            </a:r>
          </a:p>
          <a:p>
            <a:pPr lvl="1"/>
            <a:r>
              <a:rPr lang="en-IN" sz="2000" dirty="0">
                <a:cs typeface="Times New Roman" panose="02020603050405020304" pitchFamily="18" charset="0"/>
              </a:rPr>
              <a:t>          For a 5 MW turbine with a 122 m rotor → smaller but similarly scaled around 3-3.5 m.</a:t>
            </a:r>
          </a:p>
          <a:p>
            <a:endParaRPr lang="en-IN" sz="20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200" b="1" dirty="0">
                <a:cs typeface="Times New Roman" panose="02020603050405020304" pitchFamily="18" charset="0"/>
              </a:rPr>
              <a:t>Tower–Bedplate Interface</a:t>
            </a:r>
            <a:endParaRPr lang="en-IN" sz="22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Flanged connection design.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Yaw bearing mounted on tower flange.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Outer ring fixed to tower top; inner ring mounts nacelle bedplate.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cs typeface="Times New Roman" panose="02020603050405020304" pitchFamily="18" charset="0"/>
              </a:rPr>
              <a:t>Connection is bolted.</a:t>
            </a:r>
          </a:p>
          <a:p>
            <a:endParaRPr lang="en-IN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671</Words>
  <Application>Microsoft Office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Wingdings</vt:lpstr>
      <vt:lpstr>Office Theme</vt:lpstr>
      <vt:lpstr>Custom Design</vt:lpstr>
      <vt:lpstr>Weekly report: Machine Bed &amp; Yaw System</vt:lpstr>
      <vt:lpstr>Objectives</vt:lpstr>
      <vt:lpstr>Machine Bed: Key Influences &amp; Requirements</vt:lpstr>
      <vt:lpstr>Machine Bed: Loads to Carry, Functions to Fulfil</vt:lpstr>
      <vt:lpstr>Estimated load influenced or relevant to Bed plate </vt:lpstr>
      <vt:lpstr>Estimated influenced or relevant to the Bed-plate Load data</vt:lpstr>
      <vt:lpstr>3-point suspension affects yaw-drive placement?</vt:lpstr>
      <vt:lpstr>What “easier” vs “harder” looks like with 3-point </vt:lpstr>
      <vt:lpstr>Tower Interface &amp; Dimensions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Shoukat Abbas</cp:lastModifiedBy>
  <cp:revision>10</cp:revision>
  <dcterms:created xsi:type="dcterms:W3CDTF">2025-07-21T09:11:31Z</dcterms:created>
  <dcterms:modified xsi:type="dcterms:W3CDTF">2025-09-29T08:56:19Z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c3a4f3ba5b544a418a989f76cb567e0b</vt:lpwstr>
  </property>
</Properties>
</file>