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 /><Relationship Id="rId2" Type="http://schemas.openxmlformats.org/officeDocument/2006/relationships/officeDocument" Target="ppt/presentation.xml" /><Relationship Id="rId1" Type="http://schemas.microsoft.com/office/2011/relationships/webextensiontaskpanes" Target="ppt/webextensions/taskpanes.xml" /><Relationship Id="rId5" Type="http://schemas.openxmlformats.org/officeDocument/2006/relationships/extended-properties" Target="docProps/app.xml" /><Relationship Id="rId4" Type="http://schemas.openxmlformats.org/package/2006/relationships/metadata/core-properties" Target="docProps/core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5"/>
  </p:notesMasterIdLst>
  <p:sldIdLst>
    <p:sldId id="256" r:id="rId3"/>
    <p:sldId id="270" r:id="rId4"/>
    <p:sldId id="259" r:id="rId5"/>
    <p:sldId id="262" r:id="rId6"/>
    <p:sldId id="269" r:id="rId7"/>
    <p:sldId id="268" r:id="rId8"/>
    <p:sldId id="267" r:id="rId9"/>
    <p:sldId id="264" r:id="rId10"/>
    <p:sldId id="263" r:id="rId11"/>
    <p:sldId id="271" r:id="rId12"/>
    <p:sldId id="272" r:id="rId13"/>
    <p:sldId id="260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first slide" id="{EBA04D78-D1FF-49F4-BDD6-03EE135E606E}">
          <p14:sldIdLst>
            <p14:sldId id="256"/>
            <p14:sldId id="270"/>
          </p14:sldIdLst>
        </p14:section>
        <p14:section name="text slide" id="{65043596-36B7-4360-BB5C-7A99EFAEC5C9}">
          <p14:sldIdLst>
            <p14:sldId id="259"/>
            <p14:sldId id="262"/>
            <p14:sldId id="269"/>
            <p14:sldId id="268"/>
            <p14:sldId id="267"/>
            <p14:sldId id="264"/>
            <p14:sldId id="263"/>
            <p14:sldId id="271"/>
            <p14:sldId id="272"/>
          </p14:sldIdLst>
        </p14:section>
        <p14:section name="bibliography" id="{2ECB0A3B-7D16-4F98-AD6A-5308DF7BF078}">
          <p14:sldIdLst>
            <p14:sldId id="26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8ECEFA"/>
    <a:srgbClr val="92C6E6"/>
    <a:srgbClr val="80D2F7"/>
    <a:srgbClr val="7ED1F7"/>
    <a:srgbClr val="A1DFFD"/>
    <a:srgbClr val="C0F5FF"/>
    <a:srgbClr val="3C96FA"/>
    <a:srgbClr val="BDE5F9"/>
    <a:srgbClr val="C1E5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 /><Relationship Id="rId13" Type="http://schemas.openxmlformats.org/officeDocument/2006/relationships/slide" Target="slides/slide11.xml" /><Relationship Id="rId18" Type="http://schemas.openxmlformats.org/officeDocument/2006/relationships/theme" Target="theme/theme1.xml" /><Relationship Id="rId3" Type="http://schemas.openxmlformats.org/officeDocument/2006/relationships/slide" Target="slides/slide1.xml" /><Relationship Id="rId7" Type="http://schemas.openxmlformats.org/officeDocument/2006/relationships/slide" Target="slides/slide5.xml" /><Relationship Id="rId12" Type="http://schemas.openxmlformats.org/officeDocument/2006/relationships/slide" Target="slides/slide10.xml" /><Relationship Id="rId17" Type="http://schemas.openxmlformats.org/officeDocument/2006/relationships/viewProps" Target="viewProps.xml" /><Relationship Id="rId2" Type="http://schemas.openxmlformats.org/officeDocument/2006/relationships/slideMaster" Target="slideMasters/slideMaster2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4.xml" /><Relationship Id="rId11" Type="http://schemas.openxmlformats.org/officeDocument/2006/relationships/slide" Target="slides/slide9.xml" /><Relationship Id="rId5" Type="http://schemas.openxmlformats.org/officeDocument/2006/relationships/slide" Target="slides/slide3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8.xml" /><Relationship Id="rId19" Type="http://schemas.openxmlformats.org/officeDocument/2006/relationships/tableStyles" Target="tableStyles.xml" /><Relationship Id="rId4" Type="http://schemas.openxmlformats.org/officeDocument/2006/relationships/slide" Target="slides/slide2.xml" /><Relationship Id="rId9" Type="http://schemas.openxmlformats.org/officeDocument/2006/relationships/slide" Target="slides/slide7.xml" /><Relationship Id="rId14" Type="http://schemas.openxmlformats.org/officeDocument/2006/relationships/slide" Target="slides/slide12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52B7C8-164C-4140-932B-122F288D33CD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3327E-A3FE-4279-B080-AD6DAF9EDC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56791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A23327E-A3FE-4279-B080-AD6DAF9EDC39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55244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9CFF2-C4A0-C88B-1E9C-7E88513856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0F93A8F-E2E3-B4BD-3B84-D178AF0ED97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D5BFD4-B46B-34FE-9A8B-9033E96DC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42582E-7652-4336-8F82-B8F78DEBE1E6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83137-53E8-FAAE-F427-32424D867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873579" y="6356350"/>
            <a:ext cx="403654" cy="365125"/>
          </a:xfrm>
        </p:spPr>
        <p:txBody>
          <a:bodyPr/>
          <a:lstStyle>
            <a:lvl1pPr>
              <a:defRPr sz="1600"/>
            </a:lvl1pPr>
          </a:lstStyle>
          <a:p>
            <a:fld id="{013F6232-4F06-48BA-8F69-BF531F607829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20339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F44B09-72C5-4D15-0E4C-46764EB8C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B470E9-1D3C-D5B3-7A54-66BD900997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516D05-728D-ACC9-D7EA-DC9D73300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4C014-E638-4D69-B7E7-9E0555AE7620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74FC10-CEAF-B332-2960-AABF9CE25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ED6E7-B58D-A523-935C-4B108C943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87582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368A110-A33F-744D-89CB-FFCF49E08A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B6FACB-31E5-361F-D71D-18FCBA550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399A6-3C5A-016E-2F7E-AE842F8D7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55F2F9-D101-4F42-A846-5D94E4802AD7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6242F9-DB70-E4F8-D075-6A90518751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EFAB33-4759-572E-2291-D19531D81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14601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AEF21-84C8-586D-C38F-81DE3F931CE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13036B-E08D-B4B8-69CB-C42176842B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93DB72-09E0-8BDF-14B4-4FA2820C1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F2740-59F3-8354-CF52-53337A807A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0C06A1-E2ED-D4C3-86B0-3C97240937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85083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8E779-A5CF-33E3-89F5-B43337C271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9D232-4F34-AEFC-AFD0-741DABBA5F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5F2E77-D5DF-1D17-C854-897B9DD3B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3614D6-F2CE-1582-32E1-94A59C7A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C27D5C-0D68-9101-A36C-9187E79BB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46392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58CC5-208E-4B47-6CAD-E29FCCC39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79405-6B60-96C3-7F85-CE10C2877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ECBA10-7C40-29AA-A669-FC240702E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99825-A403-E91C-FFA8-F874E991D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CCBFE7-28C4-5DF1-911F-E0B622EAA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221988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7720-A6A0-DF50-E2F8-F9527E23D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86D186-8E32-BEAD-C81B-DE65895FD5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E57542-2B68-1767-C023-57D111E4E8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85A417-9018-30E4-0A47-8170AD7D2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7AF8F7-6A80-4F6A-4E5F-660537A251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AD3418-4BA9-CD34-AE32-0EF416780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3660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908D8-A3B6-96B0-A29C-1B8262BE54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905487-0425-138F-F9A2-0872272282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BCB02-5AB4-A5E9-0917-4B9DD049B7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50C77-85F2-0754-8AD9-7A5A4AEF65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3DDF01-B6D2-31ED-A641-114B1A0ADBF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1FCA1D-B4D0-56C6-A678-3E0624361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0E1DB4-3501-792C-CAF9-4235B2E91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CDD0757-7BFA-7895-D03C-767D640502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73179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62EA9-258F-B5EB-624D-2EFA68C419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E148340-45BA-0901-1551-9D9DAFF0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42F2D2-B0BF-4202-0381-8243671BB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F6687B-3FE7-76CE-1134-2B3A5D187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76281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B9E6C1-24CC-682A-8886-999E9A21F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275448-9567-EFBD-FC78-2B80C2BDF3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E95C70-5A8D-518E-49A4-1BE4538533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80157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2520AB-BD7C-3FEC-DC53-91B047807E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FA408-CFF5-5EB0-4399-BB87E6CF02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736F81-445C-5EF6-6E32-68D1E9C1C9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8E69-7027-0F17-B524-CD221B586F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145A00-EFDD-31BA-C55F-26A6CC9020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ACCAF-2E21-16F5-1C68-06D177E12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473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993033-AA4A-D955-AE39-E7F2A40C8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8BDBB-4827-8B89-3EE0-5A3DD22172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EA4901-6338-2E30-CCE8-77FD13F5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21100E-89DB-4D21-B66A-B5E24FA59FB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B5D97-094A-D8D8-0C4D-1DC08462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9428" y="6349546"/>
            <a:ext cx="653143" cy="365125"/>
          </a:xfrm>
        </p:spPr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701345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BEA28B-29EC-E505-5884-CB4B1C6FD8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5425986-DCF9-FBB5-39AD-D04792C653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1AEB0E-C7EC-4F26-009D-409178E43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4AB446-5A6F-5112-F417-65A55A0DC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2D12D-03AA-1A0A-4595-8E0638173A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FCB350E-16AC-3E65-1704-09F648ABBB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4417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BC8C89-C725-395E-E708-BEF95E19CC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1E4975-013E-CB40-86C9-4D346B73C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A6C674-4D68-9DAC-8E93-7EB627FC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CC36B8-CAAE-BDC6-8DF5-9451A698F1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750A4-9B92-8DB3-B407-A8A74CEA4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780521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F9A6511-7D12-4461-0A24-9B3134C2C7D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5222EB-F23C-083B-09C9-48B924AC7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A908F9-D1F7-F94A-CA98-198F714C58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1FCF1-AD09-ED98-9C1F-DDCABBE25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3C831-E5D1-B4E6-5F4E-FB9FFB5D9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4253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90F5D-2977-B8B5-3FC5-DF3AE8740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247B5-0632-4013-2832-15D3D21A8C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1A4BC1-6A36-94FE-17CE-DFAD0BF1AC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37878B-5315-4496-8D10-2F17543DB034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D5FD8C-55CD-AD30-1E91-60750BCCDF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5A2AD0-0D56-CC63-D932-D1C61C778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94861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13920-E451-6E8D-B0CB-C3FB9C0F7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CFBA5-B73E-6B89-322D-7C32A35A12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BF8199-371A-141A-1CD7-D551EEEFDF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3C60A-FE48-2910-84A1-612B23A782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BEA969-CEB0-4E87-8DDD-72161074DF01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BC67CE-6F73-71D9-BF0B-18A7CD945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580765-E2ED-A6A2-9401-8425BFA02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5754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F7B7-87CF-1A3E-E33E-44DC6E015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21B8D-C5F5-5242-4069-B1546B4BC0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4D26CD-98BD-17E2-BE55-DBB74BBC640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3B8D60-279E-D76A-9222-12B704BAEB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A1AF34B-F683-41AD-C71C-8E8C66CC4CC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696258-07C0-0BF2-CA2A-156B572B5B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35A96A-71C8-435E-B03B-275B6E0D4AB2}" type="datetime1">
              <a:rPr lang="en-GB" smtClean="0"/>
              <a:t>27/09/2025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07D047-C31B-4C8F-E0B3-75014FF62F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484742A-6F5B-071B-E0EA-980402529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8101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7C287-18A0-EB82-8A27-F94CA3880D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2CDD78-FBCD-76B9-2CA1-031942F21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02E411-883A-45F0-8C4F-B0FE2C65FB28}" type="datetime1">
              <a:rPr lang="en-GB" smtClean="0"/>
              <a:t>27/09/2025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8218E7-E787-22C8-B531-FFEC9002A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876BDA-2FCA-9763-2EA1-4033A5600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705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F0FDB8F-73D7-2EBC-A62D-4DC737946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F6F48-3B55-4945-B23D-B0C51AFE28E6}" type="datetime1">
              <a:rPr lang="en-GB" smtClean="0"/>
              <a:t>27/09/2025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CD8D704-B4F5-F739-D1FA-65F2302BC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C7751D-0392-D26F-33B1-9B05704F88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427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94D20E-7D43-D4CD-1058-46300B8EE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584A-B476-0EA1-C12B-07C273F70E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94232-1597-B186-D108-397BCF214D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3685DB-F13A-97BE-F448-1741607973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09ACC-63FA-4EE9-AE4D-ECCDA5B9143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70ACE2-CF77-9AC4-52EF-82FBD40BB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60D674-CAD3-59F8-9DF5-CA4D8E7A0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798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E2DC87-27CE-5A07-9629-719DC91DE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65E744-3606-1D16-E7B2-58DAFC3E88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EA9C703-BF20-85AF-358A-01ADED33C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4AE937-083F-51CA-E382-30FE9BEB01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8D1FE4-6F4F-4845-8022-15597911E7C2}" type="datetime1">
              <a:rPr lang="en-GB" smtClean="0"/>
              <a:t>27/09/2025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1F255A-C1CC-7A32-A0B3-4283D85836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76C013-C03F-024A-D0F4-FF67E6709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63175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 /><Relationship Id="rId3" Type="http://schemas.openxmlformats.org/officeDocument/2006/relationships/slideLayout" Target="../slideLayouts/slideLayout14.xml" /><Relationship Id="rId7" Type="http://schemas.openxmlformats.org/officeDocument/2006/relationships/slideLayout" Target="../slideLayouts/slideLayout18.xml" /><Relationship Id="rId12" Type="http://schemas.openxmlformats.org/officeDocument/2006/relationships/theme" Target="../theme/theme2.xml" /><Relationship Id="rId2" Type="http://schemas.openxmlformats.org/officeDocument/2006/relationships/slideLayout" Target="../slideLayouts/slideLayout13.xml" /><Relationship Id="rId1" Type="http://schemas.openxmlformats.org/officeDocument/2006/relationships/slideLayout" Target="../slideLayouts/slideLayout12.xml" /><Relationship Id="rId6" Type="http://schemas.openxmlformats.org/officeDocument/2006/relationships/slideLayout" Target="../slideLayouts/slideLayout17.xml" /><Relationship Id="rId11" Type="http://schemas.openxmlformats.org/officeDocument/2006/relationships/slideLayout" Target="../slideLayouts/slideLayout22.xml" /><Relationship Id="rId5" Type="http://schemas.openxmlformats.org/officeDocument/2006/relationships/slideLayout" Target="../slideLayouts/slideLayout16.xml" /><Relationship Id="rId10" Type="http://schemas.openxmlformats.org/officeDocument/2006/relationships/slideLayout" Target="../slideLayouts/slideLayout21.xml" /><Relationship Id="rId4" Type="http://schemas.openxmlformats.org/officeDocument/2006/relationships/slideLayout" Target="../slideLayouts/slideLayout15.xml" /><Relationship Id="rId9" Type="http://schemas.openxmlformats.org/officeDocument/2006/relationships/slideLayout" Target="../slideLayouts/slideLayout20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4A75E23-C68E-95B1-6539-4A187BBC4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B4C36-B64B-F839-789E-0C40D5E60E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D593D3-E60D-CF97-AC8A-2B02D933B0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516A2C-1914-4EE9-9598-2A06F9BE67BF}" type="datetime1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4827E-F028-4C94-EB63-600BCABCD1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8DD39-3F07-862A-3C91-AC5245291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3F6232-4F06-48BA-8F69-BF531F60782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5077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324F72-DEC3-C328-E288-A7FC5B1D5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096B6-F39D-5D3A-895A-1CE61CD3F6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0726E2-FBE9-5D75-A698-6FD0ED0970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D3EC99-01D5-4EE5-ACB1-C061987EA0AA}" type="datetimeFigureOut">
              <a:rPr lang="en-GB" smtClean="0"/>
              <a:t>27/09/2025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CAFA2-68FA-9BA2-4F27-A8680F50796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A027B2-667B-4034-930B-AB076347AC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26457B-11B5-4397-9456-911FAE9FD3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14817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.xml" /><Relationship Id="rId6" Type="http://schemas.openxmlformats.org/officeDocument/2006/relationships/image" Target="../media/image4.png" /><Relationship Id="rId5" Type="http://schemas.openxmlformats.org/officeDocument/2006/relationships/image" Target="../media/image3.png" /><Relationship Id="rId4" Type="http://schemas.openxmlformats.org/officeDocument/2006/relationships/image" Target="../media/image2.png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searchgate.net/publication/367098142/figure/fig11/AS:11431281113021056@1673668616739/Weak-soil-replacement-process.png" TargetMode="External" /><Relationship Id="rId2" Type="http://schemas.openxmlformats.org/officeDocument/2006/relationships/hyperlink" Target="http://www.steelwindtower.com/onshore-wind-tower-foundation-types/" TargetMode="External" /><Relationship Id="rId1" Type="http://schemas.openxmlformats.org/officeDocument/2006/relationships/slideLayout" Target="../slideLayouts/slideLayout2.xml" /><Relationship Id="rId6" Type="http://schemas.openxmlformats.org/officeDocument/2006/relationships/hyperlink" Target="https://soilgrids.org/" TargetMode="External" /><Relationship Id="rId5" Type="http://schemas.openxmlformats.org/officeDocument/2006/relationships/hyperlink" Target="https://www.scribd.com/document/652447793/%D9%87%D9%86%D8%AF%D8%B3%D8%A9-%D8%A7%D9%84%D8%A7%D8%B3%D8%A7%D8%B3%D8%A7%D8%AA" TargetMode="External" /><Relationship Id="rId4" Type="http://schemas.openxmlformats.org/officeDocument/2006/relationships/hyperlink" Target="https://kawngroup.com/wind-farm-designing/" TargetMode="Externa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 /><Relationship Id="rId2" Type="http://schemas.openxmlformats.org/officeDocument/2006/relationships/image" Target="../media/image5.jpe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 /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47672-3CC8-A3D9-5404-84F2B78B62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2841" y="2206093"/>
            <a:ext cx="9144000" cy="912598"/>
          </a:xfrm>
        </p:spPr>
        <p:txBody>
          <a:bodyPr>
            <a:noAutofit/>
          </a:bodyPr>
          <a:lstStyle/>
          <a:p>
            <a:r>
              <a:rPr lang="it-IT" sz="4000" dirty="0"/>
              <a:t>Weekly report: </a:t>
            </a:r>
            <a:r>
              <a:rPr lang="de-DE" sz="4000" dirty="0"/>
              <a:t>Wind Turbine Foundations</a:t>
            </a:r>
            <a:endParaRPr lang="en-GB" sz="40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7A63BB-08BE-619B-2533-3CC69CC19E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/>
          </a:bodyPr>
          <a:lstStyle/>
          <a:p>
            <a:r>
              <a:rPr lang="it-IT" sz="2000" dirty="0"/>
              <a:t>Week number:2</a:t>
            </a:r>
          </a:p>
          <a:p>
            <a:r>
              <a:rPr lang="it-IT" sz="2000" dirty="0"/>
              <a:t>Date: 30/09/2025</a:t>
            </a:r>
          </a:p>
          <a:p>
            <a:r>
              <a:rPr lang="it-IT" sz="2000" dirty="0"/>
              <a:t>Supervisor : </a:t>
            </a:r>
            <a:r>
              <a:rPr lang="de-DE" sz="1600" b="1" i="0" dirty="0">
                <a:effectLst/>
                <a:latin typeface="Lato" panose="020B0604020202020204" pitchFamily="34" charset="0"/>
              </a:rPr>
              <a:t>Prof. Dr.-Ing. Torsten Faber</a:t>
            </a:r>
            <a:endParaRPr lang="en-GB" sz="2000" dirty="0"/>
          </a:p>
        </p:txBody>
      </p:sp>
      <p:pic>
        <p:nvPicPr>
          <p:cNvPr id="8" name="Picture 8" descr="Hochschule Flensburg (Fachhochschule) – Wikipedia">
            <a:extLst>
              <a:ext uri="{FF2B5EF4-FFF2-40B4-BE49-F238E27FC236}">
                <a16:creationId xmlns:a16="http://schemas.microsoft.com/office/drawing/2014/main" id="{E88D30C2-B846-594F-69A8-55F5538046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70439" y="264131"/>
            <a:ext cx="2518129" cy="1672124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14" descr="A black background with blue text&#10;&#10;AI-generated content may be incorrect.">
            <a:extLst>
              <a:ext uri="{FF2B5EF4-FFF2-40B4-BE49-F238E27FC236}">
                <a16:creationId xmlns:a16="http://schemas.microsoft.com/office/drawing/2014/main" id="{EE7EEC8C-633A-AEB3-3E8A-978E3C75A1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445647" y="719916"/>
            <a:ext cx="3586922" cy="1040207"/>
          </a:xfrm>
          <a:custGeom>
            <a:avLst/>
            <a:gdLst/>
            <a:ahLst/>
            <a:cxnLst/>
            <a:rect l="l" t="t" r="r" b="b"/>
            <a:pathLst>
              <a:path w="2028107" h="1916009">
                <a:moveTo>
                  <a:pt x="35370" y="0"/>
                </a:moveTo>
                <a:lnTo>
                  <a:pt x="1992737" y="0"/>
                </a:lnTo>
                <a:cubicBezTo>
                  <a:pt x="2012271" y="0"/>
                  <a:pt x="2028107" y="15836"/>
                  <a:pt x="2028107" y="35370"/>
                </a:cubicBezTo>
                <a:lnTo>
                  <a:pt x="2028107" y="1880639"/>
                </a:lnTo>
                <a:cubicBezTo>
                  <a:pt x="2028107" y="1900173"/>
                  <a:pt x="2012271" y="1916009"/>
                  <a:pt x="1992737" y="1916009"/>
                </a:cubicBezTo>
                <a:lnTo>
                  <a:pt x="35370" y="1916009"/>
                </a:lnTo>
                <a:cubicBezTo>
                  <a:pt x="15836" y="1916009"/>
                  <a:pt x="0" y="1900173"/>
                  <a:pt x="0" y="1880639"/>
                </a:cubicBezTo>
                <a:lnTo>
                  <a:pt x="0" y="35370"/>
                </a:lnTo>
                <a:cubicBezTo>
                  <a:pt x="0" y="15836"/>
                  <a:pt x="15836" y="0"/>
                  <a:pt x="35370" y="0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13120F1-DE8B-A6AA-A1D5-19926A98F0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25103" y="243054"/>
            <a:ext cx="3684008" cy="1703223"/>
          </a:xfrm>
          <a:prstGeom prst="rect">
            <a:avLst/>
          </a:prstGeom>
        </p:spPr>
      </p:pic>
      <p:sp>
        <p:nvSpPr>
          <p:cNvPr id="13" name="Textfeld 12">
            <a:extLst>
              <a:ext uri="{FF2B5EF4-FFF2-40B4-BE49-F238E27FC236}">
                <a16:creationId xmlns:a16="http://schemas.microsoft.com/office/drawing/2014/main" id="{132D16E5-6BE7-8FC8-CFB3-81C918BB45F1}"/>
              </a:ext>
            </a:extLst>
          </p:cNvPr>
          <p:cNvSpPr txBox="1"/>
          <p:nvPr/>
        </p:nvSpPr>
        <p:spPr>
          <a:xfrm>
            <a:off x="2172911" y="4701104"/>
            <a:ext cx="73706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Group </a:t>
            </a:r>
            <a:r>
              <a:rPr lang="de-DE" sz="1400" dirty="0" err="1"/>
              <a:t>members</a:t>
            </a:r>
            <a:r>
              <a:rPr lang="de-DE" sz="1400" dirty="0"/>
              <a:t>: Jehad Albaali - Reda </a:t>
            </a:r>
            <a:r>
              <a:rPr lang="de-DE" sz="1400" dirty="0" err="1"/>
              <a:t>Deif</a:t>
            </a:r>
            <a:r>
              <a:rPr lang="de-DE" sz="1400" dirty="0"/>
              <a:t>-  </a:t>
            </a:r>
            <a:r>
              <a:rPr lang="de-DE" sz="1400" dirty="0" err="1"/>
              <a:t>Amagad</a:t>
            </a:r>
            <a:r>
              <a:rPr lang="de-DE" sz="1400" dirty="0"/>
              <a:t> </a:t>
            </a:r>
            <a:r>
              <a:rPr lang="de-DE" sz="1400" dirty="0" err="1"/>
              <a:t>Gerges</a:t>
            </a:r>
            <a:endParaRPr lang="de-DE" sz="1400" dirty="0"/>
          </a:p>
        </p:txBody>
      </p:sp>
      <p:sp>
        <p:nvSpPr>
          <p:cNvPr id="34" name="Free-form: Shape 13">
            <a:extLst>
              <a:ext uri="{FF2B5EF4-FFF2-40B4-BE49-F238E27FC236}">
                <a16:creationId xmlns:a16="http://schemas.microsoft.com/office/drawing/2014/main" id="{44C88E41-E5B3-0D11-A4D3-711DA18380C9}"/>
              </a:ext>
            </a:extLst>
          </p:cNvPr>
          <p:cNvSpPr/>
          <p:nvPr/>
        </p:nvSpPr>
        <p:spPr>
          <a:xfrm>
            <a:off x="0" y="5526425"/>
            <a:ext cx="12218376" cy="72825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solidFill>
              <a:schemeClr val="bg1"/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Free-form: Shape 13">
            <a:extLst>
              <a:ext uri="{FF2B5EF4-FFF2-40B4-BE49-F238E27FC236}">
                <a16:creationId xmlns:a16="http://schemas.microsoft.com/office/drawing/2014/main" id="{C26B78DF-71CA-5509-F4C5-6276C7251B89}"/>
              </a:ext>
            </a:extLst>
          </p:cNvPr>
          <p:cNvSpPr/>
          <p:nvPr/>
        </p:nvSpPr>
        <p:spPr>
          <a:xfrm>
            <a:off x="0" y="5838824"/>
            <a:ext cx="12192000" cy="675673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Free-form: Shape 13">
            <a:extLst>
              <a:ext uri="{FF2B5EF4-FFF2-40B4-BE49-F238E27FC236}">
                <a16:creationId xmlns:a16="http://schemas.microsoft.com/office/drawing/2014/main" id="{2AC7F7CE-A165-18C0-6918-B9EA07638042}"/>
              </a:ext>
            </a:extLst>
          </p:cNvPr>
          <p:cNvSpPr/>
          <p:nvPr/>
        </p:nvSpPr>
        <p:spPr>
          <a:xfrm>
            <a:off x="31399" y="5928072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hteck 17">
            <a:extLst>
              <a:ext uri="{FF2B5EF4-FFF2-40B4-BE49-F238E27FC236}">
                <a16:creationId xmlns:a16="http://schemas.microsoft.com/office/drawing/2014/main" id="{735E7E19-AD9A-2739-2D13-BC73EA4C7596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19" name="Picture 18" descr="A white windmill with clouds in the background&#10;&#10;AI-generated content may be incorrect.">
            <a:extLst>
              <a:ext uri="{FF2B5EF4-FFF2-40B4-BE49-F238E27FC236}">
                <a16:creationId xmlns:a16="http://schemas.microsoft.com/office/drawing/2014/main" id="{2FD2ECB6-38EA-E857-A881-0C8E141A489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9950" y="5592750"/>
            <a:ext cx="1753782" cy="1313633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14389E-5559-8492-2D9E-AFA299DB9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</a:t>
            </a:fld>
            <a:endParaRPr lang="en-GB" sz="1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364081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9" y="1250308"/>
            <a:ext cx="4849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• Soil Replacement: remove weak soil (2–3 m) and replace with compacted gravel/stone.</a:t>
            </a:r>
          </a:p>
          <a:p>
            <a:pPr>
              <a:defRPr sz="1800"/>
            </a:pPr>
            <a:r>
              <a:rPr lang="en-US" dirty="0"/>
              <a:t>• Dynamic Compaction: drop heavy weights to densify soil (effective in sandy/silty soils).</a:t>
            </a:r>
          </a:p>
          <a:p>
            <a:pPr>
              <a:defRPr sz="1800"/>
            </a:pPr>
            <a:r>
              <a:rPr lang="en-US" dirty="0"/>
              <a:t>• Stone Columns: drilled columns filled with compacted gravel → increase bearing + drainage.</a:t>
            </a:r>
          </a:p>
          <a:p>
            <a:pPr>
              <a:defRPr sz="1800"/>
            </a:pPr>
            <a:r>
              <a:rPr lang="en-US" dirty="0"/>
              <a:t>• Grouting: inject cement/mortar to strengthen weak zones or voids.</a:t>
            </a:r>
          </a:p>
          <a:p>
            <a:pPr>
              <a:defRPr sz="1800"/>
            </a:pPr>
            <a:r>
              <a:rPr lang="en-US" dirty="0"/>
              <a:t>• Geogrid Reinforcement: place geogrid under gravity foundation to spread loads.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10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077466" cy="7127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Soil Improvement for Gravity Foundations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65CC2-5968-4EF7-8CA5-0FA22946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13" y="1627683"/>
            <a:ext cx="4077447" cy="34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7015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03737" y="1912823"/>
            <a:ext cx="101477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Confirm the selected site for turbine installation.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Define the foundation type according to the tower design and soil conditions.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Coordinate with the loads team to obtain load figures (vertical, horizontal, overturning).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Prepare preliminary foundation sizing based on soil and load data.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11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077466" cy="7127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Next Tasks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856941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9DB2-1C60-2A59-656D-A5B74C9C4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28A9E759-5D36-7577-1B72-EEFA19D202C6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0DF2E086-1F77-7ADA-A072-C1020548044D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16784C5A-545D-7FC3-0803-92836236CBEC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3F48FE32-30A8-91E8-073B-1CE94513A3C5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32C03B4-4368-B8A0-5078-A33BA60C0D0C}"/>
              </a:ext>
            </a:extLst>
          </p:cNvPr>
          <p:cNvSpPr txBox="1"/>
          <p:nvPr/>
        </p:nvSpPr>
        <p:spPr>
          <a:xfrm>
            <a:off x="463483" y="1401679"/>
            <a:ext cx="11218984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Document sources: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1: https://civilseek.com/pile-foundation/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 2: </a:t>
            </a:r>
            <a:r>
              <a:rPr lang="en-GB" dirty="0">
                <a:hlinkClick r:id="rId2"/>
              </a:rPr>
              <a:t>http://www.steelwindtower.com/onshore-wind-tower-foundation-types/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Source3:</a:t>
            </a:r>
            <a:r>
              <a:rPr lang="en-GB" dirty="0">
                <a:hlinkClick r:id="rId3"/>
              </a:rPr>
              <a:t>https://www.researchgate.net/publication/367098142/figure/fig11/AS:11431281113021056@1673668616739/Weak-soil-replacement-process.png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Source4: </a:t>
            </a:r>
            <a:r>
              <a:rPr lang="en-GB" dirty="0">
                <a:hlinkClick r:id="rId4"/>
              </a:rPr>
              <a:t>https://kawngroup.com/wind-farm-designing/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Source5: </a:t>
            </a:r>
            <a:r>
              <a:rPr lang="it-IT" dirty="0">
                <a:hlinkClick r:id="rId5"/>
              </a:rPr>
              <a:t>https://www.scribd.com/document/652447793/%D9%87%D9%86%D8%AF%D8%B3%D8%A9-%D8%A7%D9%84%D8%A7%D8%B3%D8%A7%D8%B3%D8%A7%D8%AA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Source6: </a:t>
            </a:r>
            <a:r>
              <a:rPr lang="it-IT" dirty="0"/>
              <a:t>https://earth.google.com/web/search/33.12%c2%b0N,+36.30%c2%b0E/@33.12981927,36.29319581,631.18487639a,23748.39131789d,35y,0h,0t,0r/data=CloaLBImGY_C9Shcj0BAIWZmZmZmJkJAKhIzMy4xMsKwTiwgMzYuMzDCsEUYASABIiYKJAkAx4cNpl1BQBFZ8yO911VBQBlExi5CXUtCQCE3dnX6EDhCQEICCAEyKQonCiUKITFJaHRMSkpmX1YxXzgwcVRNcmhKUGRqOWZiZ0lOaGdlVyABOgMKATBCAggASggIoMLS4wIQAQ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Source7: </a:t>
            </a:r>
            <a:r>
              <a:rPr lang="de-DE" dirty="0">
                <a:hlinkClick r:id="rId6"/>
              </a:rPr>
              <a:t>SoilGrids250m 2.0</a:t>
            </a:r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637D13D-45AC-B8AD-BD11-124F643797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12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5E1DA7A-832B-59A9-3560-8C4D55C27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6488" y="451541"/>
            <a:ext cx="2724774" cy="712728"/>
          </a:xfrm>
        </p:spPr>
        <p:txBody>
          <a:bodyPr>
            <a:normAutofit/>
          </a:bodyPr>
          <a:lstStyle/>
          <a:p>
            <a:r>
              <a:rPr lang="de-DE" dirty="0"/>
              <a:t>Bibliograpy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0213FB-EC9C-6767-58CC-49D609115B85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779412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Free-form: Shape 13"/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48615" name="Free-form: Shape 13"/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16" name="Free-form: Shape 13"/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8617" name="Rechteck 17"/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0486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2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1048619" name="Titel 1"/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 fontScale="95455"/>
          </a:bodyPr>
          <a:lstStyle/>
          <a:p>
            <a:r>
              <a:rPr lang="de-DE" dirty="0"/>
              <a:t>Sharing of Work</a:t>
            </a:r>
          </a:p>
        </p:txBody>
      </p:sp>
      <p:cxnSp>
        <p:nvCxnSpPr>
          <p:cNvPr id="3145730" name="Straight Connector 5"/>
          <p:cNvCxnSpPr>
            <a:cxnSpLocks/>
          </p:cNvCxnSpPr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48620" name="TextBox 7"/>
          <p:cNvSpPr txBox="1"/>
          <p:nvPr/>
        </p:nvSpPr>
        <p:spPr>
          <a:xfrm>
            <a:off x="587041" y="1893859"/>
            <a:ext cx="3708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Jehad Albaali 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Leading the team</a:t>
            </a:r>
            <a:endParaRPr lang="en-GB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Making research of the sites and the soil Type </a:t>
            </a: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/>
              <a:t>Preparation of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Prepare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power </a:t>
            </a:r>
            <a:r>
              <a:rPr lang="de-DE" dirty="0" err="1"/>
              <a:t>point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</a:t>
            </a:r>
            <a:r>
              <a:rPr lang="de-DE" dirty="0" err="1"/>
              <a:t>input</a:t>
            </a:r>
            <a:r>
              <a:rPr lang="de-DE" dirty="0"/>
              <a:t> </a:t>
            </a:r>
            <a:endParaRPr lang="tr-TR" dirty="0"/>
          </a:p>
          <a:p>
            <a:endParaRPr lang="tr-TR" dirty="0"/>
          </a:p>
        </p:txBody>
      </p:sp>
      <p:sp>
        <p:nvSpPr>
          <p:cNvPr id="1048622" name="TextBox 12"/>
          <p:cNvSpPr txBox="1"/>
          <p:nvPr/>
        </p:nvSpPr>
        <p:spPr>
          <a:xfrm>
            <a:off x="707315" y="4202183"/>
            <a:ext cx="384093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Reda </a:t>
            </a:r>
            <a:r>
              <a:rPr lang="de-DE" b="1" dirty="0" err="1"/>
              <a:t>Deif</a:t>
            </a:r>
            <a:endParaRPr lang="tr-TR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Helping with research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Writing the reports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Helping with power point Presentation </a:t>
            </a:r>
            <a:endParaRPr lang="tr-TR" dirty="0"/>
          </a:p>
          <a:p>
            <a:endParaRPr lang="tr-TR" dirty="0"/>
          </a:p>
        </p:txBody>
      </p:sp>
      <p:sp>
        <p:nvSpPr>
          <p:cNvPr id="1048623" name="TextBox 13"/>
          <p:cNvSpPr txBox="1"/>
          <p:nvPr/>
        </p:nvSpPr>
        <p:spPr>
          <a:xfrm>
            <a:off x="5708468" y="2118749"/>
            <a:ext cx="232198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 err="1"/>
              <a:t>Amagad</a:t>
            </a:r>
            <a:r>
              <a:rPr lang="de-DE" b="1" dirty="0"/>
              <a:t> </a:t>
            </a:r>
            <a:r>
              <a:rPr lang="de-DE" b="1" dirty="0" err="1"/>
              <a:t>Gerges</a:t>
            </a:r>
            <a:r>
              <a:rPr lang="de-DE" b="1" dirty="0"/>
              <a:t> </a:t>
            </a:r>
            <a:br>
              <a:rPr lang="de-DE" sz="1800" dirty="0"/>
            </a:br>
            <a:r>
              <a:rPr lang="tr-TR" dirty="0"/>
              <a:t>attended </a:t>
            </a:r>
            <a:r>
              <a:rPr lang="en-US" dirty="0"/>
              <a:t>the</a:t>
            </a:r>
            <a:r>
              <a:rPr lang="tr-TR" dirty="0"/>
              <a:t> meetings</a:t>
            </a:r>
          </a:p>
          <a:p>
            <a:r>
              <a:rPr lang="en-GB" dirty="0"/>
              <a:t>Helping with research </a:t>
            </a:r>
          </a:p>
          <a:p>
            <a:endParaRPr lang="tr-T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Content 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&amp; Design </a:t>
            </a:r>
            <a:r>
              <a:rPr lang="de-DE" dirty="0" err="1"/>
              <a:t>Factors</a:t>
            </a:r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de-DE" dirty="0"/>
              <a:t>Site Analysis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Soil Improvement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Reference </a:t>
            </a:r>
            <a:endParaRPr lang="it-IT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3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/>
          </a:bodyPr>
          <a:lstStyle/>
          <a:p>
            <a:r>
              <a:rPr lang="de-DE" dirty="0" err="1"/>
              <a:t>Foundation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6553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7088841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defRPr sz="2000"/>
            </a:pPr>
            <a:r>
              <a:rPr lang="en-US" dirty="0"/>
              <a:t>• Shallow: Gravity, Piled raft</a:t>
            </a:r>
          </a:p>
          <a:p>
            <a:pPr>
              <a:defRPr sz="2000"/>
            </a:pPr>
            <a:r>
              <a:rPr lang="en-US" dirty="0"/>
              <a:t>• Deep: Piles, Monopiles, Rock foundations</a:t>
            </a:r>
          </a:p>
          <a:p>
            <a:pPr>
              <a:defRPr sz="2000"/>
            </a:pPr>
            <a:r>
              <a:rPr lang="en-US" dirty="0"/>
              <a:t>• Key factors: Soil type, Loads, Groundwater, Environment, Cost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4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de-DE" dirty="0" err="1"/>
              <a:t>Foundation</a:t>
            </a:r>
            <a:r>
              <a:rPr lang="de-DE" dirty="0"/>
              <a:t> </a:t>
            </a:r>
            <a:r>
              <a:rPr lang="de-DE" dirty="0" err="1"/>
              <a:t>Types</a:t>
            </a:r>
            <a:r>
              <a:rPr lang="de-DE" dirty="0"/>
              <a:t> &amp; Design </a:t>
            </a:r>
            <a:r>
              <a:rPr lang="de-DE" dirty="0" err="1"/>
              <a:t>Factors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5B1D50F1-D794-45FD-889E-3C9B3EEC92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6992" y="1594597"/>
            <a:ext cx="2887929" cy="1714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E763054B-3571-499A-B89B-38398FC850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2598" y="3538616"/>
            <a:ext cx="3790804" cy="2132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271292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• </a:t>
            </a:r>
            <a:r>
              <a:rPr lang="en-US" b="1" dirty="0" err="1"/>
              <a:t>Qatina</a:t>
            </a:r>
            <a:r>
              <a:rPr lang="en-US" dirty="0"/>
              <a:t> (34.6482°N, 36.6685°E): Clayey/Marly soil, weak bearing, high groundwater. Options: Piles or large gravity with ground improvement.</a:t>
            </a:r>
          </a:p>
          <a:p>
            <a:pPr>
              <a:defRPr sz="1800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5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0" y="314991"/>
            <a:ext cx="11094773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Site Analysis</a:t>
            </a:r>
            <a:br>
              <a:rPr lang="de-DE" dirty="0"/>
            </a:br>
            <a:r>
              <a:rPr lang="de-DE" dirty="0" err="1"/>
              <a:t>Qatina</a:t>
            </a:r>
            <a:r>
              <a:rPr lang="de-DE" dirty="0"/>
              <a:t> ,</a:t>
            </a:r>
            <a:r>
              <a:rPr lang="de-DE" dirty="0" err="1"/>
              <a:t>Umm</a:t>
            </a:r>
            <a:r>
              <a:rPr lang="de-DE" dirty="0"/>
              <a:t> Al-Azam and  </a:t>
            </a:r>
            <a:r>
              <a:rPr lang="en-US" dirty="0" err="1"/>
              <a:t>Ghabagheb</a:t>
            </a:r>
            <a:r>
              <a:rPr lang="en-US" dirty="0"/>
              <a:t>.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73845F1-2C11-4B57-9FEB-C50A50D9F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9108" y="2582390"/>
            <a:ext cx="6290422" cy="3794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8621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r>
              <a:rPr lang="en-US" dirty="0"/>
              <a:t>• </a:t>
            </a:r>
            <a:r>
              <a:rPr lang="en-US" b="1" dirty="0"/>
              <a:t>Umm Al-Azam </a:t>
            </a:r>
            <a:r>
              <a:rPr lang="en-US" dirty="0"/>
              <a:t>(</a:t>
            </a:r>
            <a:r>
              <a:rPr lang="pt-BR" dirty="0"/>
              <a:t>34° 4148.4" N 36° 3032.5" E</a:t>
            </a:r>
            <a:r>
              <a:rPr lang="en-US" dirty="0"/>
              <a:t>): Clayey/Marly soil, weak bearing. Options: Piles or large gravity with ground improvement.</a:t>
            </a:r>
            <a:br>
              <a:rPr lang="en-US" dirty="0"/>
            </a:br>
            <a:endParaRPr lang="en-US" dirty="0"/>
          </a:p>
          <a:p>
            <a:pPr>
              <a:defRPr sz="1800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6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0" y="314991"/>
            <a:ext cx="11094773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Site Analysis</a:t>
            </a:r>
            <a:br>
              <a:rPr lang="de-DE" dirty="0"/>
            </a:br>
            <a:r>
              <a:rPr lang="de-DE" dirty="0" err="1"/>
              <a:t>Qatina</a:t>
            </a:r>
            <a:r>
              <a:rPr lang="de-DE" dirty="0"/>
              <a:t> ,</a:t>
            </a:r>
            <a:r>
              <a:rPr lang="de-DE" dirty="0" err="1"/>
              <a:t>Umm</a:t>
            </a:r>
            <a:r>
              <a:rPr lang="de-DE" dirty="0"/>
              <a:t> Al-Azam and  </a:t>
            </a:r>
            <a:r>
              <a:rPr lang="en-US" dirty="0" err="1"/>
              <a:t>Ghabagheb</a:t>
            </a:r>
            <a:r>
              <a:rPr lang="en-US" dirty="0"/>
              <a:t>.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5969A508-69B1-40AC-961C-551DA205D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85" y="2508208"/>
            <a:ext cx="5172075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2016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342900" y="1465091"/>
            <a:ext cx="11218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 • </a:t>
            </a:r>
            <a:r>
              <a:rPr lang="en-US" dirty="0" err="1"/>
              <a:t>Ghabagheb</a:t>
            </a:r>
            <a:r>
              <a:rPr lang="en-US" dirty="0"/>
              <a:t> (33.12°N, 36.30°E): Flat plains, clayey/loamy soils. Gravity foundations possible, piles if compressible.</a:t>
            </a:r>
          </a:p>
          <a:p>
            <a:pPr>
              <a:defRPr sz="1800"/>
            </a:pP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7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3550" y="314991"/>
            <a:ext cx="11094773" cy="712728"/>
          </a:xfrm>
        </p:spPr>
        <p:txBody>
          <a:bodyPr>
            <a:normAutofit fontScale="90000"/>
          </a:bodyPr>
          <a:lstStyle/>
          <a:p>
            <a:pPr algn="ctr"/>
            <a:r>
              <a:rPr lang="de-DE" dirty="0"/>
              <a:t>Site Analysis</a:t>
            </a:r>
            <a:br>
              <a:rPr lang="de-DE" dirty="0"/>
            </a:br>
            <a:r>
              <a:rPr lang="de-DE" dirty="0" err="1"/>
              <a:t>Qatina</a:t>
            </a:r>
            <a:r>
              <a:rPr lang="de-DE" dirty="0"/>
              <a:t> ,</a:t>
            </a:r>
            <a:r>
              <a:rPr lang="de-DE" dirty="0" err="1"/>
              <a:t>Umm</a:t>
            </a:r>
            <a:r>
              <a:rPr lang="de-DE" dirty="0"/>
              <a:t> Al-Azam and  </a:t>
            </a:r>
            <a:r>
              <a:rPr lang="en-US" dirty="0" err="1"/>
              <a:t>Ghabagheb</a:t>
            </a:r>
            <a:r>
              <a:rPr lang="en-US" dirty="0"/>
              <a:t>.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BB0CDAAD-81C0-4C59-8436-36C558051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4651" y="2412635"/>
            <a:ext cx="5442697" cy="334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0199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8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7982574" cy="712728"/>
          </a:xfrm>
        </p:spPr>
        <p:txBody>
          <a:bodyPr>
            <a:normAutofit fontScale="90000"/>
          </a:bodyPr>
          <a:lstStyle/>
          <a:p>
            <a:r>
              <a:rPr lang="de-DE" dirty="0"/>
              <a:t>Site </a:t>
            </a:r>
            <a:r>
              <a:rPr lang="de-DE" dirty="0" err="1"/>
              <a:t>Comparison</a:t>
            </a:r>
            <a:r>
              <a:rPr lang="de-DE" dirty="0"/>
              <a:t> – </a:t>
            </a:r>
            <a:r>
              <a:rPr lang="de-DE" dirty="0" err="1"/>
              <a:t>Soil</a:t>
            </a:r>
            <a:r>
              <a:rPr lang="de-DE" dirty="0"/>
              <a:t> &amp; </a:t>
            </a:r>
            <a:r>
              <a:rPr lang="de-DE" dirty="0" err="1"/>
              <a:t>Topography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2E9565B-58CB-4C5F-8DDB-973AA55A4B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6023813"/>
              </p:ext>
            </p:extLst>
          </p:nvPr>
        </p:nvGraphicFramePr>
        <p:xfrm>
          <a:off x="984889" y="1861982"/>
          <a:ext cx="8229600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972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63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45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>
                          <a:solidFill>
                            <a:srgbClr val="FFFFFF"/>
                          </a:solidFill>
                        </a:rPr>
                        <a:t>Soil Type (</a:t>
                      </a:r>
                      <a:r>
                        <a:rPr b="1" dirty="0" err="1">
                          <a:solidFill>
                            <a:srgbClr val="FFFFFF"/>
                          </a:solidFill>
                        </a:rPr>
                        <a:t>SoilGrids</a:t>
                      </a:r>
                      <a:r>
                        <a:rPr b="1" dirty="0">
                          <a:solidFill>
                            <a:srgbClr val="FFFFFF"/>
                          </a:solidFill>
                        </a:rPr>
                        <a:t>)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>
                          <a:solidFill>
                            <a:srgbClr val="FFFFFF"/>
                          </a:solidFill>
                        </a:rPr>
                        <a:t>Composition (Sand/Silt/Clay %)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>
                          <a:solidFill>
                            <a:srgbClr val="FFFFFF"/>
                          </a:solidFill>
                        </a:rPr>
                        <a:t>Topography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b="1" dirty="0">
                          <a:solidFill>
                            <a:srgbClr val="FFFFFF"/>
                          </a:solidFill>
                        </a:rPr>
                        <a:t>Foundation Implications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1200"/>
                        <a:t>Qahtina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~18–20 / ~33–37 / ~43–49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Flat </a:t>
                      </a:r>
                      <a:r>
                        <a:rPr lang="ar-SA" sz="1200" dirty="0"/>
                        <a:t>/</a:t>
                      </a:r>
                      <a:r>
                        <a:rPr sz="1200" dirty="0"/>
                        <a:t>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Weak soil → piles or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1200"/>
                        <a:t>Umm Al-Azam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Silty Clay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~20 / ~35 / ~43–45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Flat/plain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Weak soil → piles or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5800">
                <a:tc>
                  <a:txBody>
                    <a:bodyPr/>
                    <a:lstStyle/>
                    <a:p>
                      <a:r>
                        <a:rPr sz="1200"/>
                        <a:t>Ghabagheb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Clay Loam – Silty Clay Loam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/>
                        <a:t>~20–30 / ~30–35 / ~35–45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sz="1200" dirty="0"/>
                        <a:t>Flat/</a:t>
                      </a:r>
                      <a:r>
                        <a:rPr lang="de-DE" sz="1200" dirty="0" err="1"/>
                        <a:t>plain</a:t>
                      </a:r>
                      <a:endParaRPr lang="de-DE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sz="1200" dirty="0"/>
                        <a:t>Piles or improvement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56143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-form: Shape 13">
            <a:extLst>
              <a:ext uri="{FF2B5EF4-FFF2-40B4-BE49-F238E27FC236}">
                <a16:creationId xmlns:a16="http://schemas.microsoft.com/office/drawing/2014/main" id="{727BC127-4545-D3CD-4862-C320531ABA9D}"/>
              </a:ext>
            </a:extLst>
          </p:cNvPr>
          <p:cNvSpPr/>
          <p:nvPr/>
        </p:nvSpPr>
        <p:spPr>
          <a:xfrm rot="10800000">
            <a:off x="-35168" y="277945"/>
            <a:ext cx="12216286" cy="898824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4457699 w 9478107"/>
              <a:gd name="connsiteY2" fmla="*/ 373331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16261 w 9478107"/>
              <a:gd name="connsiteY3" fmla="*/ 33816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724642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9478107 w 9478107"/>
              <a:gd name="connsiteY4" fmla="*/ 346954 h 1270146"/>
              <a:gd name="connsiteX5" fmla="*/ 9469315 w 9478107"/>
              <a:gd name="connsiteY5" fmla="*/ 1252562 h 1270146"/>
              <a:gd name="connsiteX6" fmla="*/ 7253653 w 9478107"/>
              <a:gd name="connsiteY6" fmla="*/ 1243769 h 1270146"/>
              <a:gd name="connsiteX7" fmla="*/ 4826976 w 9478107"/>
              <a:gd name="connsiteY7" fmla="*/ 1270146 h 1270146"/>
              <a:gd name="connsiteX8" fmla="*/ 2751992 w 9478107"/>
              <a:gd name="connsiteY8" fmla="*/ 1261354 h 1270146"/>
              <a:gd name="connsiteX9" fmla="*/ 0 w 9478107"/>
              <a:gd name="connsiteY9" fmla="*/ 1208600 h 1270146"/>
              <a:gd name="connsiteX10" fmla="*/ 8792 w 9478107"/>
              <a:gd name="connsiteY10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755857 w 9478107"/>
              <a:gd name="connsiteY4" fmla="*/ 446231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8792 w 9478107"/>
              <a:gd name="connsiteY0" fmla="*/ 346954 h 1270146"/>
              <a:gd name="connsiteX1" fmla="*/ 2358147 w 9478107"/>
              <a:gd name="connsiteY1" fmla="*/ 302992 h 1270146"/>
              <a:gd name="connsiteX2" fmla="*/ 5127546 w 9478107"/>
              <a:gd name="connsiteY2" fmla="*/ 115678 h 1270146"/>
              <a:gd name="connsiteX3" fmla="*/ 7084613 w 9478107"/>
              <a:gd name="connsiteY3" fmla="*/ 647346 h 1270146"/>
              <a:gd name="connsiteX4" fmla="*/ 8557637 w 9478107"/>
              <a:gd name="connsiteY4" fmla="*/ 716768 h 1270146"/>
              <a:gd name="connsiteX5" fmla="*/ 9478107 w 9478107"/>
              <a:gd name="connsiteY5" fmla="*/ 346954 h 1270146"/>
              <a:gd name="connsiteX6" fmla="*/ 9469315 w 9478107"/>
              <a:gd name="connsiteY6" fmla="*/ 1252562 h 1270146"/>
              <a:gd name="connsiteX7" fmla="*/ 7253653 w 9478107"/>
              <a:gd name="connsiteY7" fmla="*/ 1243769 h 1270146"/>
              <a:gd name="connsiteX8" fmla="*/ 4826976 w 9478107"/>
              <a:gd name="connsiteY8" fmla="*/ 1270146 h 1270146"/>
              <a:gd name="connsiteX9" fmla="*/ 2751992 w 9478107"/>
              <a:gd name="connsiteY9" fmla="*/ 1261354 h 1270146"/>
              <a:gd name="connsiteX10" fmla="*/ 0 w 9478107"/>
              <a:gd name="connsiteY10" fmla="*/ 1208600 h 1270146"/>
              <a:gd name="connsiteX11" fmla="*/ 8792 w 9478107"/>
              <a:gd name="connsiteY11" fmla="*/ 346954 h 1270146"/>
              <a:gd name="connsiteX0" fmla="*/ 15627 w 9484942"/>
              <a:gd name="connsiteY0" fmla="*/ 346954 h 1277035"/>
              <a:gd name="connsiteX1" fmla="*/ 2364982 w 9484942"/>
              <a:gd name="connsiteY1" fmla="*/ 302992 h 1277035"/>
              <a:gd name="connsiteX2" fmla="*/ 5134381 w 9484942"/>
              <a:gd name="connsiteY2" fmla="*/ 115678 h 1277035"/>
              <a:gd name="connsiteX3" fmla="*/ 7091448 w 9484942"/>
              <a:gd name="connsiteY3" fmla="*/ 647346 h 1277035"/>
              <a:gd name="connsiteX4" fmla="*/ 8564472 w 9484942"/>
              <a:gd name="connsiteY4" fmla="*/ 716768 h 1277035"/>
              <a:gd name="connsiteX5" fmla="*/ 9484942 w 9484942"/>
              <a:gd name="connsiteY5" fmla="*/ 346954 h 1277035"/>
              <a:gd name="connsiteX6" fmla="*/ 9476150 w 9484942"/>
              <a:gd name="connsiteY6" fmla="*/ 1252562 h 1277035"/>
              <a:gd name="connsiteX7" fmla="*/ 7260488 w 9484942"/>
              <a:gd name="connsiteY7" fmla="*/ 1243769 h 1277035"/>
              <a:gd name="connsiteX8" fmla="*/ 4833811 w 9484942"/>
              <a:gd name="connsiteY8" fmla="*/ 1270146 h 1277035"/>
              <a:gd name="connsiteX9" fmla="*/ 2758827 w 9484942"/>
              <a:gd name="connsiteY9" fmla="*/ 1261354 h 1277035"/>
              <a:gd name="connsiteX10" fmla="*/ 0 w 9484942"/>
              <a:gd name="connsiteY10" fmla="*/ 1273013 h 1277035"/>
              <a:gd name="connsiteX11" fmla="*/ 15627 w 9484942"/>
              <a:gd name="connsiteY11" fmla="*/ 346954 h 1277035"/>
              <a:gd name="connsiteX0" fmla="*/ 15627 w 9484942"/>
              <a:gd name="connsiteY0" fmla="*/ 346954 h 1300002"/>
              <a:gd name="connsiteX1" fmla="*/ 2364982 w 9484942"/>
              <a:gd name="connsiteY1" fmla="*/ 302992 h 1300002"/>
              <a:gd name="connsiteX2" fmla="*/ 5134381 w 9484942"/>
              <a:gd name="connsiteY2" fmla="*/ 115678 h 1300002"/>
              <a:gd name="connsiteX3" fmla="*/ 7091448 w 9484942"/>
              <a:gd name="connsiteY3" fmla="*/ 647346 h 1300002"/>
              <a:gd name="connsiteX4" fmla="*/ 8564472 w 9484942"/>
              <a:gd name="connsiteY4" fmla="*/ 716768 h 1300002"/>
              <a:gd name="connsiteX5" fmla="*/ 9484942 w 9484942"/>
              <a:gd name="connsiteY5" fmla="*/ 346954 h 1300002"/>
              <a:gd name="connsiteX6" fmla="*/ 9476150 w 9484942"/>
              <a:gd name="connsiteY6" fmla="*/ 1252562 h 1300002"/>
              <a:gd name="connsiteX7" fmla="*/ 7260488 w 9484942"/>
              <a:gd name="connsiteY7" fmla="*/ 1243769 h 1300002"/>
              <a:gd name="connsiteX8" fmla="*/ 4833811 w 9484942"/>
              <a:gd name="connsiteY8" fmla="*/ 1270146 h 1300002"/>
              <a:gd name="connsiteX9" fmla="*/ 2779333 w 9484942"/>
              <a:gd name="connsiteY9" fmla="*/ 1300002 h 1300002"/>
              <a:gd name="connsiteX10" fmla="*/ 0 w 9484942"/>
              <a:gd name="connsiteY10" fmla="*/ 1273013 h 1300002"/>
              <a:gd name="connsiteX11" fmla="*/ 15627 w 9484942"/>
              <a:gd name="connsiteY11" fmla="*/ 346954 h 1300002"/>
              <a:gd name="connsiteX0" fmla="*/ 15627 w 9484942"/>
              <a:gd name="connsiteY0" fmla="*/ 346954 h 1346830"/>
              <a:gd name="connsiteX1" fmla="*/ 2364982 w 9484942"/>
              <a:gd name="connsiteY1" fmla="*/ 302992 h 1346830"/>
              <a:gd name="connsiteX2" fmla="*/ 5134381 w 9484942"/>
              <a:gd name="connsiteY2" fmla="*/ 115678 h 1346830"/>
              <a:gd name="connsiteX3" fmla="*/ 7091448 w 9484942"/>
              <a:gd name="connsiteY3" fmla="*/ 647346 h 1346830"/>
              <a:gd name="connsiteX4" fmla="*/ 8564472 w 9484942"/>
              <a:gd name="connsiteY4" fmla="*/ 716768 h 1346830"/>
              <a:gd name="connsiteX5" fmla="*/ 9484942 w 9484942"/>
              <a:gd name="connsiteY5" fmla="*/ 346954 h 1346830"/>
              <a:gd name="connsiteX6" fmla="*/ 9476150 w 9484942"/>
              <a:gd name="connsiteY6" fmla="*/ 1252562 h 1346830"/>
              <a:gd name="connsiteX7" fmla="*/ 7267323 w 9484942"/>
              <a:gd name="connsiteY7" fmla="*/ 1346830 h 1346830"/>
              <a:gd name="connsiteX8" fmla="*/ 4833811 w 9484942"/>
              <a:gd name="connsiteY8" fmla="*/ 1270146 h 1346830"/>
              <a:gd name="connsiteX9" fmla="*/ 2779333 w 9484942"/>
              <a:gd name="connsiteY9" fmla="*/ 1300002 h 1346830"/>
              <a:gd name="connsiteX10" fmla="*/ 0 w 9484942"/>
              <a:gd name="connsiteY10" fmla="*/ 1273013 h 1346830"/>
              <a:gd name="connsiteX11" fmla="*/ 15627 w 9484942"/>
              <a:gd name="connsiteY11" fmla="*/ 346954 h 1346830"/>
              <a:gd name="connsiteX0" fmla="*/ 15627 w 9484942"/>
              <a:gd name="connsiteY0" fmla="*/ 346954 h 1308182"/>
              <a:gd name="connsiteX1" fmla="*/ 2364982 w 9484942"/>
              <a:gd name="connsiteY1" fmla="*/ 302992 h 1308182"/>
              <a:gd name="connsiteX2" fmla="*/ 5134381 w 9484942"/>
              <a:gd name="connsiteY2" fmla="*/ 115678 h 1308182"/>
              <a:gd name="connsiteX3" fmla="*/ 7091448 w 9484942"/>
              <a:gd name="connsiteY3" fmla="*/ 647346 h 1308182"/>
              <a:gd name="connsiteX4" fmla="*/ 8564472 w 9484942"/>
              <a:gd name="connsiteY4" fmla="*/ 716768 h 1308182"/>
              <a:gd name="connsiteX5" fmla="*/ 9484942 w 9484942"/>
              <a:gd name="connsiteY5" fmla="*/ 346954 h 1308182"/>
              <a:gd name="connsiteX6" fmla="*/ 9476150 w 9484942"/>
              <a:gd name="connsiteY6" fmla="*/ 1252562 h 1308182"/>
              <a:gd name="connsiteX7" fmla="*/ 7246817 w 9484942"/>
              <a:gd name="connsiteY7" fmla="*/ 1308182 h 1308182"/>
              <a:gd name="connsiteX8" fmla="*/ 4833811 w 9484942"/>
              <a:gd name="connsiteY8" fmla="*/ 1270146 h 1308182"/>
              <a:gd name="connsiteX9" fmla="*/ 2779333 w 9484942"/>
              <a:gd name="connsiteY9" fmla="*/ 1300002 h 1308182"/>
              <a:gd name="connsiteX10" fmla="*/ 0 w 9484942"/>
              <a:gd name="connsiteY10" fmla="*/ 1273013 h 1308182"/>
              <a:gd name="connsiteX11" fmla="*/ 15627 w 9484942"/>
              <a:gd name="connsiteY11" fmla="*/ 346954 h 1308182"/>
              <a:gd name="connsiteX0" fmla="*/ 15627 w 9496987"/>
              <a:gd name="connsiteY0" fmla="*/ 346954 h 1316976"/>
              <a:gd name="connsiteX1" fmla="*/ 2364982 w 9496987"/>
              <a:gd name="connsiteY1" fmla="*/ 302992 h 1316976"/>
              <a:gd name="connsiteX2" fmla="*/ 5134381 w 9496987"/>
              <a:gd name="connsiteY2" fmla="*/ 115678 h 1316976"/>
              <a:gd name="connsiteX3" fmla="*/ 7091448 w 9496987"/>
              <a:gd name="connsiteY3" fmla="*/ 647346 h 1316976"/>
              <a:gd name="connsiteX4" fmla="*/ 8564472 w 9496987"/>
              <a:gd name="connsiteY4" fmla="*/ 716768 h 1316976"/>
              <a:gd name="connsiteX5" fmla="*/ 9484942 w 9496987"/>
              <a:gd name="connsiteY5" fmla="*/ 346954 h 1316976"/>
              <a:gd name="connsiteX6" fmla="*/ 9496656 w 9496987"/>
              <a:gd name="connsiteY6" fmla="*/ 1316976 h 1316976"/>
              <a:gd name="connsiteX7" fmla="*/ 7246817 w 9496987"/>
              <a:gd name="connsiteY7" fmla="*/ 1308182 h 1316976"/>
              <a:gd name="connsiteX8" fmla="*/ 4833811 w 9496987"/>
              <a:gd name="connsiteY8" fmla="*/ 1270146 h 1316976"/>
              <a:gd name="connsiteX9" fmla="*/ 2779333 w 9496987"/>
              <a:gd name="connsiteY9" fmla="*/ 1300002 h 1316976"/>
              <a:gd name="connsiteX10" fmla="*/ 0 w 9496987"/>
              <a:gd name="connsiteY10" fmla="*/ 1273013 h 1316976"/>
              <a:gd name="connsiteX11" fmla="*/ 15627 w 9496987"/>
              <a:gd name="connsiteY11" fmla="*/ 346954 h 13169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496987" h="1316976">
                <a:moveTo>
                  <a:pt x="15627" y="346954"/>
                </a:moveTo>
                <a:cubicBezTo>
                  <a:pt x="677981" y="352815"/>
                  <a:pt x="1280597" y="-406254"/>
                  <a:pt x="2364982" y="302992"/>
                </a:cubicBezTo>
                <a:cubicBezTo>
                  <a:pt x="3590042" y="1000515"/>
                  <a:pt x="4346637" y="58286"/>
                  <a:pt x="5134381" y="115678"/>
                </a:cubicBezTo>
                <a:cubicBezTo>
                  <a:pt x="5922125" y="173070"/>
                  <a:pt x="6479894" y="562194"/>
                  <a:pt x="7091448" y="647346"/>
                </a:cubicBezTo>
                <a:cubicBezTo>
                  <a:pt x="7703002" y="732498"/>
                  <a:pt x="8165556" y="766833"/>
                  <a:pt x="8564472" y="716768"/>
                </a:cubicBezTo>
                <a:cubicBezTo>
                  <a:pt x="8963388" y="666703"/>
                  <a:pt x="9372868" y="242625"/>
                  <a:pt x="9484942" y="346954"/>
                </a:cubicBezTo>
                <a:cubicBezTo>
                  <a:pt x="9482011" y="648823"/>
                  <a:pt x="9499587" y="1015107"/>
                  <a:pt x="9496656" y="1316976"/>
                </a:cubicBezTo>
                <a:lnTo>
                  <a:pt x="7246817" y="1308182"/>
                </a:lnTo>
                <a:lnTo>
                  <a:pt x="4833811" y="1270146"/>
                </a:lnTo>
                <a:lnTo>
                  <a:pt x="2779333" y="1300002"/>
                </a:lnTo>
                <a:lnTo>
                  <a:pt x="0" y="1273013"/>
                </a:lnTo>
                <a:cubicBezTo>
                  <a:pt x="2931" y="988728"/>
                  <a:pt x="3903" y="648823"/>
                  <a:pt x="15627" y="346954"/>
                </a:cubicBezTo>
                <a:close/>
              </a:path>
            </a:pathLst>
          </a:custGeom>
          <a:gradFill flip="none" rotWithShape="1">
            <a:gsLst>
              <a:gs pos="0">
                <a:schemeClr val="accent4">
                  <a:lumMod val="20000"/>
                  <a:lumOff val="80000"/>
                </a:schemeClr>
              </a:gs>
              <a:gs pos="50000">
                <a:schemeClr val="bg1"/>
              </a:gs>
              <a:gs pos="100000">
                <a:schemeClr val="accent4">
                  <a:lumMod val="20000"/>
                  <a:lumOff val="80000"/>
                </a:schemeClr>
              </a:gs>
            </a:gsLst>
            <a:lin ang="0" scaled="1"/>
            <a:tileRect/>
          </a:gradFill>
          <a:ln w="15875">
            <a:solidFill>
              <a:schemeClr val="accent1">
                <a:alpha val="0"/>
              </a:schemeClr>
            </a:solidFill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Free-form: Shape 13">
            <a:extLst>
              <a:ext uri="{FF2B5EF4-FFF2-40B4-BE49-F238E27FC236}">
                <a16:creationId xmlns:a16="http://schemas.microsoft.com/office/drawing/2014/main" id="{5F9413CA-8E0D-B250-B31E-4AA68BA7D014}"/>
              </a:ext>
            </a:extLst>
          </p:cNvPr>
          <p:cNvSpPr/>
          <p:nvPr/>
        </p:nvSpPr>
        <p:spPr>
          <a:xfrm rot="10800000">
            <a:off x="-2090" y="-10376"/>
            <a:ext cx="12192000" cy="898826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478107" h="1273677">
                <a:moveTo>
                  <a:pt x="8792" y="350485"/>
                </a:moveTo>
                <a:cubicBezTo>
                  <a:pt x="671146" y="356346"/>
                  <a:pt x="973014" y="-402723"/>
                  <a:pt x="2057399" y="306523"/>
                </a:cubicBezTo>
                <a:cubicBezTo>
                  <a:pt x="3282459" y="1004046"/>
                  <a:pt x="3979984" y="611323"/>
                  <a:pt x="4457699" y="376862"/>
                </a:cubicBezTo>
                <a:cubicBezTo>
                  <a:pt x="5723792" y="-223945"/>
                  <a:pt x="6216161" y="-7069"/>
                  <a:pt x="7016261" y="341693"/>
                </a:cubicBezTo>
                <a:cubicBezTo>
                  <a:pt x="8672145" y="977671"/>
                  <a:pt x="8657492" y="347554"/>
                  <a:pt x="9478107" y="350485"/>
                </a:cubicBezTo>
                <a:cubicBezTo>
                  <a:pt x="9475176" y="652354"/>
                  <a:pt x="9472246" y="954224"/>
                  <a:pt x="9469315" y="1256093"/>
                </a:cubicBezTo>
                <a:lnTo>
                  <a:pt x="7253653" y="1247300"/>
                </a:lnTo>
                <a:lnTo>
                  <a:pt x="4826976" y="1273677"/>
                </a:lnTo>
                <a:lnTo>
                  <a:pt x="2751992" y="1264885"/>
                </a:lnTo>
                <a:lnTo>
                  <a:pt x="0" y="1212131"/>
                </a:lnTo>
                <a:cubicBezTo>
                  <a:pt x="2931" y="927846"/>
                  <a:pt x="-2932" y="652354"/>
                  <a:pt x="8792" y="350485"/>
                </a:cubicBezTo>
                <a:close/>
              </a:path>
            </a:pathLst>
          </a:cu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Free-form: Shape 13">
            <a:extLst>
              <a:ext uri="{FF2B5EF4-FFF2-40B4-BE49-F238E27FC236}">
                <a16:creationId xmlns:a16="http://schemas.microsoft.com/office/drawing/2014/main" id="{87E5E9A3-5B8C-CBB5-88F6-FB4E956A66F7}"/>
              </a:ext>
            </a:extLst>
          </p:cNvPr>
          <p:cNvSpPr/>
          <p:nvPr/>
        </p:nvSpPr>
        <p:spPr>
          <a:xfrm rot="10800000">
            <a:off x="-26376" y="-237830"/>
            <a:ext cx="12218376" cy="965187"/>
          </a:xfrm>
          <a:custGeom>
            <a:avLst/>
            <a:gdLst>
              <a:gd name="connsiteX0" fmla="*/ 17585 w 9486900"/>
              <a:gd name="connsiteY0" fmla="*/ 8792 h 931984"/>
              <a:gd name="connsiteX1" fmla="*/ 2004646 w 9486900"/>
              <a:gd name="connsiteY1" fmla="*/ 26376 h 931984"/>
              <a:gd name="connsiteX2" fmla="*/ 4466492 w 9486900"/>
              <a:gd name="connsiteY2" fmla="*/ 35169 h 931984"/>
              <a:gd name="connsiteX3" fmla="*/ 7025054 w 9486900"/>
              <a:gd name="connsiteY3" fmla="*/ 0 h 931984"/>
              <a:gd name="connsiteX4" fmla="*/ 9486900 w 9486900"/>
              <a:gd name="connsiteY4" fmla="*/ 8792 h 931984"/>
              <a:gd name="connsiteX5" fmla="*/ 9478108 w 9486900"/>
              <a:gd name="connsiteY5" fmla="*/ 914400 h 931984"/>
              <a:gd name="connsiteX6" fmla="*/ 7262446 w 9486900"/>
              <a:gd name="connsiteY6" fmla="*/ 905607 h 931984"/>
              <a:gd name="connsiteX7" fmla="*/ 4835769 w 9486900"/>
              <a:gd name="connsiteY7" fmla="*/ 931984 h 931984"/>
              <a:gd name="connsiteX8" fmla="*/ 2760785 w 9486900"/>
              <a:gd name="connsiteY8" fmla="*/ 923192 h 931984"/>
              <a:gd name="connsiteX9" fmla="*/ 0 w 9486900"/>
              <a:gd name="connsiteY9" fmla="*/ 879230 h 931984"/>
              <a:gd name="connsiteX10" fmla="*/ 17585 w 9486900"/>
              <a:gd name="connsiteY10" fmla="*/ 8792 h 931984"/>
              <a:gd name="connsiteX0" fmla="*/ 17585 w 9486900"/>
              <a:gd name="connsiteY0" fmla="*/ 168095 h 1091287"/>
              <a:gd name="connsiteX1" fmla="*/ 2004646 w 9486900"/>
              <a:gd name="connsiteY1" fmla="*/ 185679 h 1091287"/>
              <a:gd name="connsiteX2" fmla="*/ 4466492 w 9486900"/>
              <a:gd name="connsiteY2" fmla="*/ 194472 h 1091287"/>
              <a:gd name="connsiteX3" fmla="*/ 7025054 w 9486900"/>
              <a:gd name="connsiteY3" fmla="*/ 159303 h 1091287"/>
              <a:gd name="connsiteX4" fmla="*/ 9486900 w 9486900"/>
              <a:gd name="connsiteY4" fmla="*/ 168095 h 1091287"/>
              <a:gd name="connsiteX5" fmla="*/ 9478108 w 9486900"/>
              <a:gd name="connsiteY5" fmla="*/ 1073703 h 1091287"/>
              <a:gd name="connsiteX6" fmla="*/ 7262446 w 9486900"/>
              <a:gd name="connsiteY6" fmla="*/ 1064910 h 1091287"/>
              <a:gd name="connsiteX7" fmla="*/ 4835769 w 9486900"/>
              <a:gd name="connsiteY7" fmla="*/ 1091287 h 1091287"/>
              <a:gd name="connsiteX8" fmla="*/ 2760785 w 9486900"/>
              <a:gd name="connsiteY8" fmla="*/ 1082495 h 1091287"/>
              <a:gd name="connsiteX9" fmla="*/ 0 w 9486900"/>
              <a:gd name="connsiteY9" fmla="*/ 1038533 h 1091287"/>
              <a:gd name="connsiteX10" fmla="*/ 17585 w 9486900"/>
              <a:gd name="connsiteY10" fmla="*/ 168095 h 1091287"/>
              <a:gd name="connsiteX0" fmla="*/ 17585 w 9486900"/>
              <a:gd name="connsiteY0" fmla="*/ 234508 h 1157700"/>
              <a:gd name="connsiteX1" fmla="*/ 2004646 w 9486900"/>
              <a:gd name="connsiteY1" fmla="*/ 252092 h 1157700"/>
              <a:gd name="connsiteX2" fmla="*/ 4466492 w 9486900"/>
              <a:gd name="connsiteY2" fmla="*/ 260885 h 1157700"/>
              <a:gd name="connsiteX3" fmla="*/ 7025054 w 9486900"/>
              <a:gd name="connsiteY3" fmla="*/ 225716 h 1157700"/>
              <a:gd name="connsiteX4" fmla="*/ 9486900 w 9486900"/>
              <a:gd name="connsiteY4" fmla="*/ 234508 h 1157700"/>
              <a:gd name="connsiteX5" fmla="*/ 9478108 w 9486900"/>
              <a:gd name="connsiteY5" fmla="*/ 1140116 h 1157700"/>
              <a:gd name="connsiteX6" fmla="*/ 7262446 w 9486900"/>
              <a:gd name="connsiteY6" fmla="*/ 1131323 h 1157700"/>
              <a:gd name="connsiteX7" fmla="*/ 4835769 w 9486900"/>
              <a:gd name="connsiteY7" fmla="*/ 1157700 h 1157700"/>
              <a:gd name="connsiteX8" fmla="*/ 2760785 w 9486900"/>
              <a:gd name="connsiteY8" fmla="*/ 1148908 h 1157700"/>
              <a:gd name="connsiteX9" fmla="*/ 0 w 9486900"/>
              <a:gd name="connsiteY9" fmla="*/ 1104946 h 1157700"/>
              <a:gd name="connsiteX10" fmla="*/ 17585 w 9486900"/>
              <a:gd name="connsiteY10" fmla="*/ 234508 h 115770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17585 w 9486900"/>
              <a:gd name="connsiteY0" fmla="*/ 375168 h 1298360"/>
              <a:gd name="connsiteX1" fmla="*/ 2004646 w 9486900"/>
              <a:gd name="connsiteY1" fmla="*/ 392752 h 1298360"/>
              <a:gd name="connsiteX2" fmla="*/ 4466492 w 9486900"/>
              <a:gd name="connsiteY2" fmla="*/ 401545 h 1298360"/>
              <a:gd name="connsiteX3" fmla="*/ 7025054 w 9486900"/>
              <a:gd name="connsiteY3" fmla="*/ 366376 h 1298360"/>
              <a:gd name="connsiteX4" fmla="*/ 9486900 w 9486900"/>
              <a:gd name="connsiteY4" fmla="*/ 375168 h 1298360"/>
              <a:gd name="connsiteX5" fmla="*/ 9478108 w 9486900"/>
              <a:gd name="connsiteY5" fmla="*/ 1280776 h 1298360"/>
              <a:gd name="connsiteX6" fmla="*/ 7262446 w 9486900"/>
              <a:gd name="connsiteY6" fmla="*/ 1271983 h 1298360"/>
              <a:gd name="connsiteX7" fmla="*/ 4835769 w 9486900"/>
              <a:gd name="connsiteY7" fmla="*/ 1298360 h 1298360"/>
              <a:gd name="connsiteX8" fmla="*/ 2760785 w 9486900"/>
              <a:gd name="connsiteY8" fmla="*/ 1289568 h 1298360"/>
              <a:gd name="connsiteX9" fmla="*/ 0 w 9486900"/>
              <a:gd name="connsiteY9" fmla="*/ 1245606 h 1298360"/>
              <a:gd name="connsiteX10" fmla="*/ 17585 w 9486900"/>
              <a:gd name="connsiteY10" fmla="*/ 375168 h 1298360"/>
              <a:gd name="connsiteX0" fmla="*/ 8792 w 9478107"/>
              <a:gd name="connsiteY0" fmla="*/ 375168 h 1298360"/>
              <a:gd name="connsiteX1" fmla="*/ 1995853 w 9478107"/>
              <a:gd name="connsiteY1" fmla="*/ 392752 h 1298360"/>
              <a:gd name="connsiteX2" fmla="*/ 4457699 w 9478107"/>
              <a:gd name="connsiteY2" fmla="*/ 401545 h 1298360"/>
              <a:gd name="connsiteX3" fmla="*/ 7016261 w 9478107"/>
              <a:gd name="connsiteY3" fmla="*/ 366376 h 1298360"/>
              <a:gd name="connsiteX4" fmla="*/ 9478107 w 9478107"/>
              <a:gd name="connsiteY4" fmla="*/ 375168 h 1298360"/>
              <a:gd name="connsiteX5" fmla="*/ 9469315 w 9478107"/>
              <a:gd name="connsiteY5" fmla="*/ 1280776 h 1298360"/>
              <a:gd name="connsiteX6" fmla="*/ 7253653 w 9478107"/>
              <a:gd name="connsiteY6" fmla="*/ 1271983 h 1298360"/>
              <a:gd name="connsiteX7" fmla="*/ 4826976 w 9478107"/>
              <a:gd name="connsiteY7" fmla="*/ 1298360 h 1298360"/>
              <a:gd name="connsiteX8" fmla="*/ 2751992 w 9478107"/>
              <a:gd name="connsiteY8" fmla="*/ 1289568 h 1298360"/>
              <a:gd name="connsiteX9" fmla="*/ 0 w 9478107"/>
              <a:gd name="connsiteY9" fmla="*/ 1236814 h 1298360"/>
              <a:gd name="connsiteX10" fmla="*/ 8792 w 9478107"/>
              <a:gd name="connsiteY10" fmla="*/ 375168 h 1298360"/>
              <a:gd name="connsiteX0" fmla="*/ 8792 w 9478107"/>
              <a:gd name="connsiteY0" fmla="*/ 421112 h 1344304"/>
              <a:gd name="connsiteX1" fmla="*/ 2057399 w 9478107"/>
              <a:gd name="connsiteY1" fmla="*/ 377150 h 1344304"/>
              <a:gd name="connsiteX2" fmla="*/ 4457699 w 9478107"/>
              <a:gd name="connsiteY2" fmla="*/ 447489 h 1344304"/>
              <a:gd name="connsiteX3" fmla="*/ 7016261 w 9478107"/>
              <a:gd name="connsiteY3" fmla="*/ 412320 h 1344304"/>
              <a:gd name="connsiteX4" fmla="*/ 9478107 w 9478107"/>
              <a:gd name="connsiteY4" fmla="*/ 421112 h 1344304"/>
              <a:gd name="connsiteX5" fmla="*/ 9469315 w 9478107"/>
              <a:gd name="connsiteY5" fmla="*/ 1326720 h 1344304"/>
              <a:gd name="connsiteX6" fmla="*/ 7253653 w 9478107"/>
              <a:gd name="connsiteY6" fmla="*/ 1317927 h 1344304"/>
              <a:gd name="connsiteX7" fmla="*/ 4826976 w 9478107"/>
              <a:gd name="connsiteY7" fmla="*/ 1344304 h 1344304"/>
              <a:gd name="connsiteX8" fmla="*/ 2751992 w 9478107"/>
              <a:gd name="connsiteY8" fmla="*/ 1335512 h 1344304"/>
              <a:gd name="connsiteX9" fmla="*/ 0 w 9478107"/>
              <a:gd name="connsiteY9" fmla="*/ 1282758 h 1344304"/>
              <a:gd name="connsiteX10" fmla="*/ 8792 w 9478107"/>
              <a:gd name="connsiteY10" fmla="*/ 421112 h 1344304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9478107 w 9478107"/>
              <a:gd name="connsiteY4" fmla="*/ 350485 h 1273677"/>
              <a:gd name="connsiteX5" fmla="*/ 9469315 w 9478107"/>
              <a:gd name="connsiteY5" fmla="*/ 1256093 h 1273677"/>
              <a:gd name="connsiteX6" fmla="*/ 7253653 w 9478107"/>
              <a:gd name="connsiteY6" fmla="*/ 1247300 h 1273677"/>
              <a:gd name="connsiteX7" fmla="*/ 4826976 w 9478107"/>
              <a:gd name="connsiteY7" fmla="*/ 1273677 h 1273677"/>
              <a:gd name="connsiteX8" fmla="*/ 2751992 w 9478107"/>
              <a:gd name="connsiteY8" fmla="*/ 1264885 h 1273677"/>
              <a:gd name="connsiteX9" fmla="*/ 0 w 9478107"/>
              <a:gd name="connsiteY9" fmla="*/ 1212131 h 1273677"/>
              <a:gd name="connsiteX10" fmla="*/ 8792 w 9478107"/>
              <a:gd name="connsiteY10" fmla="*/ 350485 h 1273677"/>
              <a:gd name="connsiteX0" fmla="*/ 8792 w 9478107"/>
              <a:gd name="connsiteY0" fmla="*/ 350485 h 1273677"/>
              <a:gd name="connsiteX1" fmla="*/ 2057399 w 9478107"/>
              <a:gd name="connsiteY1" fmla="*/ 306523 h 1273677"/>
              <a:gd name="connsiteX2" fmla="*/ 4457699 w 9478107"/>
              <a:gd name="connsiteY2" fmla="*/ 376862 h 1273677"/>
              <a:gd name="connsiteX3" fmla="*/ 7016261 w 9478107"/>
              <a:gd name="connsiteY3" fmla="*/ 341693 h 1273677"/>
              <a:gd name="connsiteX4" fmla="*/ 8414099 w 9478107"/>
              <a:gd name="connsiteY4" fmla="*/ 797823 h 1273677"/>
              <a:gd name="connsiteX5" fmla="*/ 9478107 w 9478107"/>
              <a:gd name="connsiteY5" fmla="*/ 350485 h 1273677"/>
              <a:gd name="connsiteX6" fmla="*/ 9469315 w 9478107"/>
              <a:gd name="connsiteY6" fmla="*/ 1256093 h 1273677"/>
              <a:gd name="connsiteX7" fmla="*/ 7253653 w 9478107"/>
              <a:gd name="connsiteY7" fmla="*/ 1247300 h 1273677"/>
              <a:gd name="connsiteX8" fmla="*/ 4826976 w 9478107"/>
              <a:gd name="connsiteY8" fmla="*/ 1273677 h 1273677"/>
              <a:gd name="connsiteX9" fmla="*/ 2751992 w 9478107"/>
              <a:gd name="connsiteY9" fmla="*/ 1264885 h 1273677"/>
              <a:gd name="connsiteX10" fmla="*/ 0 w 9478107"/>
              <a:gd name="connsiteY10" fmla="*/ 1212131 h 1273677"/>
              <a:gd name="connsiteX11" fmla="*/ 8792 w 9478107"/>
              <a:gd name="connsiteY11" fmla="*/ 350485 h 1273677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78107"/>
              <a:gd name="connsiteY0" fmla="*/ 463370 h 1386562"/>
              <a:gd name="connsiteX1" fmla="*/ 2057399 w 9478107"/>
              <a:gd name="connsiteY1" fmla="*/ 419408 h 1386562"/>
              <a:gd name="connsiteX2" fmla="*/ 4457699 w 9478107"/>
              <a:gd name="connsiteY2" fmla="*/ 489747 h 1386562"/>
              <a:gd name="connsiteX3" fmla="*/ 7009426 w 9478107"/>
              <a:gd name="connsiteY3" fmla="*/ 98357 h 1386562"/>
              <a:gd name="connsiteX4" fmla="*/ 8414099 w 9478107"/>
              <a:gd name="connsiteY4" fmla="*/ 910708 h 1386562"/>
              <a:gd name="connsiteX5" fmla="*/ 9478107 w 9478107"/>
              <a:gd name="connsiteY5" fmla="*/ 463370 h 1386562"/>
              <a:gd name="connsiteX6" fmla="*/ 9469315 w 9478107"/>
              <a:gd name="connsiteY6" fmla="*/ 1368978 h 1386562"/>
              <a:gd name="connsiteX7" fmla="*/ 7253653 w 9478107"/>
              <a:gd name="connsiteY7" fmla="*/ 1360185 h 1386562"/>
              <a:gd name="connsiteX8" fmla="*/ 4826976 w 9478107"/>
              <a:gd name="connsiteY8" fmla="*/ 1386562 h 1386562"/>
              <a:gd name="connsiteX9" fmla="*/ 2751992 w 9478107"/>
              <a:gd name="connsiteY9" fmla="*/ 1377770 h 1386562"/>
              <a:gd name="connsiteX10" fmla="*/ 0 w 9478107"/>
              <a:gd name="connsiteY10" fmla="*/ 1325016 h 1386562"/>
              <a:gd name="connsiteX11" fmla="*/ 8792 w 9478107"/>
              <a:gd name="connsiteY11" fmla="*/ 463370 h 1386562"/>
              <a:gd name="connsiteX0" fmla="*/ 8792 w 9498612"/>
              <a:gd name="connsiteY0" fmla="*/ 463370 h 1386562"/>
              <a:gd name="connsiteX1" fmla="*/ 2057399 w 9498612"/>
              <a:gd name="connsiteY1" fmla="*/ 419408 h 1386562"/>
              <a:gd name="connsiteX2" fmla="*/ 4457699 w 9498612"/>
              <a:gd name="connsiteY2" fmla="*/ 489747 h 1386562"/>
              <a:gd name="connsiteX3" fmla="*/ 7009426 w 9498612"/>
              <a:gd name="connsiteY3" fmla="*/ 98357 h 1386562"/>
              <a:gd name="connsiteX4" fmla="*/ 8414099 w 9498612"/>
              <a:gd name="connsiteY4" fmla="*/ 910708 h 1386562"/>
              <a:gd name="connsiteX5" fmla="*/ 9498612 w 9498612"/>
              <a:gd name="connsiteY5" fmla="*/ 200892 h 1386562"/>
              <a:gd name="connsiteX6" fmla="*/ 9469315 w 9498612"/>
              <a:gd name="connsiteY6" fmla="*/ 1368978 h 1386562"/>
              <a:gd name="connsiteX7" fmla="*/ 7253653 w 9498612"/>
              <a:gd name="connsiteY7" fmla="*/ 1360185 h 1386562"/>
              <a:gd name="connsiteX8" fmla="*/ 4826976 w 9498612"/>
              <a:gd name="connsiteY8" fmla="*/ 1386562 h 1386562"/>
              <a:gd name="connsiteX9" fmla="*/ 2751992 w 9498612"/>
              <a:gd name="connsiteY9" fmla="*/ 1377770 h 1386562"/>
              <a:gd name="connsiteX10" fmla="*/ 0 w 9498612"/>
              <a:gd name="connsiteY10" fmla="*/ 1325016 h 1386562"/>
              <a:gd name="connsiteX11" fmla="*/ 8792 w 9498612"/>
              <a:gd name="connsiteY11" fmla="*/ 463370 h 1386562"/>
              <a:gd name="connsiteX0" fmla="*/ 8792 w 9498612"/>
              <a:gd name="connsiteY0" fmla="*/ 444298 h 1367490"/>
              <a:gd name="connsiteX1" fmla="*/ 2057399 w 9498612"/>
              <a:gd name="connsiteY1" fmla="*/ 400336 h 1367490"/>
              <a:gd name="connsiteX2" fmla="*/ 4320995 w 9498612"/>
              <a:gd name="connsiteY2" fmla="*/ 695656 h 1367490"/>
              <a:gd name="connsiteX3" fmla="*/ 7009426 w 9498612"/>
              <a:gd name="connsiteY3" fmla="*/ 79285 h 1367490"/>
              <a:gd name="connsiteX4" fmla="*/ 8414099 w 9498612"/>
              <a:gd name="connsiteY4" fmla="*/ 891636 h 1367490"/>
              <a:gd name="connsiteX5" fmla="*/ 9498612 w 9498612"/>
              <a:gd name="connsiteY5" fmla="*/ 181820 h 1367490"/>
              <a:gd name="connsiteX6" fmla="*/ 9469315 w 9498612"/>
              <a:gd name="connsiteY6" fmla="*/ 1349906 h 1367490"/>
              <a:gd name="connsiteX7" fmla="*/ 7253653 w 9498612"/>
              <a:gd name="connsiteY7" fmla="*/ 1341113 h 1367490"/>
              <a:gd name="connsiteX8" fmla="*/ 4826976 w 9498612"/>
              <a:gd name="connsiteY8" fmla="*/ 1367490 h 1367490"/>
              <a:gd name="connsiteX9" fmla="*/ 2751992 w 9498612"/>
              <a:gd name="connsiteY9" fmla="*/ 1358698 h 1367490"/>
              <a:gd name="connsiteX10" fmla="*/ 0 w 9498612"/>
              <a:gd name="connsiteY10" fmla="*/ 1305944 h 1367490"/>
              <a:gd name="connsiteX11" fmla="*/ 8792 w 9498612"/>
              <a:gd name="connsiteY11" fmla="*/ 444298 h 1367490"/>
              <a:gd name="connsiteX0" fmla="*/ 8792 w 9498612"/>
              <a:gd name="connsiteY0" fmla="*/ 428789 h 1351981"/>
              <a:gd name="connsiteX1" fmla="*/ 2057399 w 9498612"/>
              <a:gd name="connsiteY1" fmla="*/ 384827 h 1351981"/>
              <a:gd name="connsiteX2" fmla="*/ 3698995 w 9498612"/>
              <a:gd name="connsiteY2" fmla="*/ 961374 h 1351981"/>
              <a:gd name="connsiteX3" fmla="*/ 7009426 w 9498612"/>
              <a:gd name="connsiteY3" fmla="*/ 63776 h 1351981"/>
              <a:gd name="connsiteX4" fmla="*/ 8414099 w 9498612"/>
              <a:gd name="connsiteY4" fmla="*/ 876127 h 1351981"/>
              <a:gd name="connsiteX5" fmla="*/ 9498612 w 9498612"/>
              <a:gd name="connsiteY5" fmla="*/ 166311 h 1351981"/>
              <a:gd name="connsiteX6" fmla="*/ 9469315 w 9498612"/>
              <a:gd name="connsiteY6" fmla="*/ 1334397 h 1351981"/>
              <a:gd name="connsiteX7" fmla="*/ 7253653 w 9498612"/>
              <a:gd name="connsiteY7" fmla="*/ 1325604 h 1351981"/>
              <a:gd name="connsiteX8" fmla="*/ 4826976 w 9498612"/>
              <a:gd name="connsiteY8" fmla="*/ 1351981 h 1351981"/>
              <a:gd name="connsiteX9" fmla="*/ 2751992 w 9498612"/>
              <a:gd name="connsiteY9" fmla="*/ 1343189 h 1351981"/>
              <a:gd name="connsiteX10" fmla="*/ 0 w 9498612"/>
              <a:gd name="connsiteY10" fmla="*/ 1290435 h 1351981"/>
              <a:gd name="connsiteX11" fmla="*/ 8792 w 9498612"/>
              <a:gd name="connsiteY11" fmla="*/ 428789 h 1351981"/>
              <a:gd name="connsiteX0" fmla="*/ 8792 w 9498612"/>
              <a:gd name="connsiteY0" fmla="*/ 595005 h 1518197"/>
              <a:gd name="connsiteX1" fmla="*/ 2057399 w 9498612"/>
              <a:gd name="connsiteY1" fmla="*/ 551043 h 1518197"/>
              <a:gd name="connsiteX2" fmla="*/ 3698995 w 9498612"/>
              <a:gd name="connsiteY2" fmla="*/ 1127590 h 1518197"/>
              <a:gd name="connsiteX3" fmla="*/ 5386116 w 9498612"/>
              <a:gd name="connsiteY3" fmla="*/ 48678 h 1518197"/>
              <a:gd name="connsiteX4" fmla="*/ 7009426 w 9498612"/>
              <a:gd name="connsiteY4" fmla="*/ 229992 h 1518197"/>
              <a:gd name="connsiteX5" fmla="*/ 8414099 w 9498612"/>
              <a:gd name="connsiteY5" fmla="*/ 1042343 h 1518197"/>
              <a:gd name="connsiteX6" fmla="*/ 9498612 w 9498612"/>
              <a:gd name="connsiteY6" fmla="*/ 332527 h 1518197"/>
              <a:gd name="connsiteX7" fmla="*/ 9469315 w 9498612"/>
              <a:gd name="connsiteY7" fmla="*/ 1500613 h 1518197"/>
              <a:gd name="connsiteX8" fmla="*/ 7253653 w 9498612"/>
              <a:gd name="connsiteY8" fmla="*/ 1491820 h 1518197"/>
              <a:gd name="connsiteX9" fmla="*/ 4826976 w 9498612"/>
              <a:gd name="connsiteY9" fmla="*/ 1518197 h 1518197"/>
              <a:gd name="connsiteX10" fmla="*/ 2751992 w 9498612"/>
              <a:gd name="connsiteY10" fmla="*/ 1509405 h 1518197"/>
              <a:gd name="connsiteX11" fmla="*/ 0 w 9498612"/>
              <a:gd name="connsiteY11" fmla="*/ 1456651 h 1518197"/>
              <a:gd name="connsiteX12" fmla="*/ 8792 w 9498612"/>
              <a:gd name="connsiteY12" fmla="*/ 595005 h 1518197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  <a:gd name="connsiteX0" fmla="*/ 8792 w 9498612"/>
              <a:gd name="connsiteY0" fmla="*/ 629716 h 1552908"/>
              <a:gd name="connsiteX1" fmla="*/ 2057399 w 9498612"/>
              <a:gd name="connsiteY1" fmla="*/ 585754 h 1552908"/>
              <a:gd name="connsiteX2" fmla="*/ 3698995 w 9498612"/>
              <a:gd name="connsiteY2" fmla="*/ 1162301 h 1552908"/>
              <a:gd name="connsiteX3" fmla="*/ 5386116 w 9498612"/>
              <a:gd name="connsiteY3" fmla="*/ 83389 h 1552908"/>
              <a:gd name="connsiteX4" fmla="*/ 7009426 w 9498612"/>
              <a:gd name="connsiteY4" fmla="*/ 264703 h 1552908"/>
              <a:gd name="connsiteX5" fmla="*/ 8414099 w 9498612"/>
              <a:gd name="connsiteY5" fmla="*/ 1077054 h 1552908"/>
              <a:gd name="connsiteX6" fmla="*/ 9498612 w 9498612"/>
              <a:gd name="connsiteY6" fmla="*/ 367238 h 1552908"/>
              <a:gd name="connsiteX7" fmla="*/ 9469315 w 9498612"/>
              <a:gd name="connsiteY7" fmla="*/ 1535324 h 1552908"/>
              <a:gd name="connsiteX8" fmla="*/ 7253653 w 9498612"/>
              <a:gd name="connsiteY8" fmla="*/ 1526531 h 1552908"/>
              <a:gd name="connsiteX9" fmla="*/ 4826976 w 9498612"/>
              <a:gd name="connsiteY9" fmla="*/ 1552908 h 1552908"/>
              <a:gd name="connsiteX10" fmla="*/ 2751992 w 9498612"/>
              <a:gd name="connsiteY10" fmla="*/ 1544116 h 1552908"/>
              <a:gd name="connsiteX11" fmla="*/ 0 w 9498612"/>
              <a:gd name="connsiteY11" fmla="*/ 1491362 h 1552908"/>
              <a:gd name="connsiteX12" fmla="*/ 8792 w 9498612"/>
              <a:gd name="connsiteY12" fmla="*/ 629716 h 15529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9498612" h="1552908">
                <a:moveTo>
                  <a:pt x="8792" y="629716"/>
                </a:moveTo>
                <a:cubicBezTo>
                  <a:pt x="671146" y="635577"/>
                  <a:pt x="973014" y="-123492"/>
                  <a:pt x="2057399" y="585754"/>
                </a:cubicBezTo>
                <a:cubicBezTo>
                  <a:pt x="3282459" y="1283277"/>
                  <a:pt x="3144209" y="1246028"/>
                  <a:pt x="3698995" y="1162301"/>
                </a:cubicBezTo>
                <a:cubicBezTo>
                  <a:pt x="4253781" y="1078574"/>
                  <a:pt x="4834377" y="232989"/>
                  <a:pt x="5386116" y="83389"/>
                </a:cubicBezTo>
                <a:cubicBezTo>
                  <a:pt x="5937855" y="-66211"/>
                  <a:pt x="6463751" y="-19649"/>
                  <a:pt x="7009426" y="264703"/>
                </a:cubicBezTo>
                <a:cubicBezTo>
                  <a:pt x="7646042" y="612966"/>
                  <a:pt x="8003791" y="1075589"/>
                  <a:pt x="8414099" y="1077054"/>
                </a:cubicBezTo>
                <a:cubicBezTo>
                  <a:pt x="8824407" y="1078519"/>
                  <a:pt x="9320464" y="250238"/>
                  <a:pt x="9498612" y="367238"/>
                </a:cubicBezTo>
                <a:cubicBezTo>
                  <a:pt x="9495681" y="669107"/>
                  <a:pt x="9472246" y="1233455"/>
                  <a:pt x="9469315" y="1535324"/>
                </a:cubicBezTo>
                <a:lnTo>
                  <a:pt x="7253653" y="1526531"/>
                </a:lnTo>
                <a:lnTo>
                  <a:pt x="4826976" y="1552908"/>
                </a:lnTo>
                <a:lnTo>
                  <a:pt x="2751992" y="1544116"/>
                </a:lnTo>
                <a:lnTo>
                  <a:pt x="0" y="1491362"/>
                </a:lnTo>
                <a:cubicBezTo>
                  <a:pt x="2931" y="1207077"/>
                  <a:pt x="-2932" y="931585"/>
                  <a:pt x="8792" y="629716"/>
                </a:cubicBezTo>
                <a:close/>
              </a:path>
            </a:pathLst>
          </a:custGeom>
          <a:gradFill>
            <a:gsLst>
              <a:gs pos="0">
                <a:srgbClr val="EFFCFF"/>
              </a:gs>
              <a:gs pos="50000">
                <a:schemeClr val="accent4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  <a:effectLst>
            <a:glow>
              <a:srgbClr val="FFFF00"/>
            </a:glow>
            <a:outerShdw algn="ctr" rotWithShape="0">
              <a:schemeClr val="tx1"/>
            </a:outerShdw>
          </a:effectLst>
          <a:scene3d>
            <a:camera prst="orthographicFront"/>
            <a:lightRig rig="threePt" dir="t"/>
          </a:scene3d>
          <a:sp3d>
            <a:bevelT w="0"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837C855E-F70E-F97A-5061-29D00BA11349}"/>
              </a:ext>
            </a:extLst>
          </p:cNvPr>
          <p:cNvSpPr/>
          <p:nvPr/>
        </p:nvSpPr>
        <p:spPr>
          <a:xfrm>
            <a:off x="-7747" y="6538183"/>
            <a:ext cx="12207494" cy="319817"/>
          </a:xfrm>
          <a:prstGeom prst="rect">
            <a:avLst/>
          </a:prstGeom>
          <a:solidFill>
            <a:srgbClr val="8ECEFA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6533BD2-7016-D99B-8D14-5716721F009D}"/>
              </a:ext>
            </a:extLst>
          </p:cNvPr>
          <p:cNvSpPr txBox="1"/>
          <p:nvPr/>
        </p:nvSpPr>
        <p:spPr>
          <a:xfrm>
            <a:off x="484419" y="1250308"/>
            <a:ext cx="4849582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>
              <a:defRPr sz="1800"/>
            </a:pPr>
            <a:r>
              <a:rPr lang="en-US" dirty="0"/>
              <a:t>• Soil Replacement: remove weak soil (2–3 m) and replace with compacted gravel/stone.</a:t>
            </a:r>
          </a:p>
          <a:p>
            <a:pPr>
              <a:defRPr sz="1800"/>
            </a:pPr>
            <a:r>
              <a:rPr lang="en-US" dirty="0"/>
              <a:t>• Dynamic Compaction: drop heavy weights to densify soil (effective in sandy/silty soils).</a:t>
            </a:r>
          </a:p>
          <a:p>
            <a:pPr>
              <a:defRPr sz="1800"/>
            </a:pPr>
            <a:r>
              <a:rPr lang="en-US" dirty="0"/>
              <a:t>• Stone Columns: drilled columns filled with compacted gravel → increase bearing + drainage.</a:t>
            </a:r>
          </a:p>
          <a:p>
            <a:pPr>
              <a:defRPr sz="1800"/>
            </a:pPr>
            <a:r>
              <a:rPr lang="en-US" dirty="0"/>
              <a:t>• Grouting: inject cement/mortar to strengthen weak zones or voids.</a:t>
            </a:r>
          </a:p>
          <a:p>
            <a:pPr>
              <a:defRPr sz="1800"/>
            </a:pPr>
            <a:r>
              <a:rPr lang="en-US" dirty="0"/>
              <a:t>• Geogrid Reinforcement: place geogrid under gravity foundation to spread loads.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9E0AA001-DA32-5B78-E7F7-5738003349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952392" y="6513969"/>
            <a:ext cx="287215" cy="365125"/>
          </a:xfrm>
        </p:spPr>
        <p:txBody>
          <a:bodyPr/>
          <a:lstStyle/>
          <a:p>
            <a:fld id="{013F6232-4F06-48BA-8F69-BF531F607829}" type="slidenum">
              <a:rPr lang="en-GB" sz="1400" smtClean="0">
                <a:solidFill>
                  <a:schemeClr val="bg1"/>
                </a:solidFill>
              </a:rPr>
              <a:t>9</a:t>
            </a:fld>
            <a:endParaRPr lang="en-GB" sz="1400" dirty="0">
              <a:solidFill>
                <a:schemeClr val="bg1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FEBE381E-3397-D2E2-45A9-C6F7EAF78A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418" y="502853"/>
            <a:ext cx="11077466" cy="712728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Soil Improvement for Gravity Foundations</a:t>
            </a:r>
            <a:endParaRPr lang="de-DE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873AD17-49A9-1372-BEA3-994BB76CBDE8}"/>
              </a:ext>
            </a:extLst>
          </p:cNvPr>
          <p:cNvCxnSpPr/>
          <p:nvPr/>
        </p:nvCxnSpPr>
        <p:spPr>
          <a:xfrm>
            <a:off x="484418" y="1171879"/>
            <a:ext cx="11218984" cy="0"/>
          </a:xfrm>
          <a:prstGeom prst="line">
            <a:avLst/>
          </a:prstGeom>
          <a:ln w="38100">
            <a:solidFill>
              <a:srgbClr val="8ECEFA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6" name="Picture 2">
            <a:extLst>
              <a:ext uri="{FF2B5EF4-FFF2-40B4-BE49-F238E27FC236}">
                <a16:creationId xmlns:a16="http://schemas.microsoft.com/office/drawing/2014/main" id="{3B865CC2-5968-4EF7-8CA5-0FA2294699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7213" y="1627683"/>
            <a:ext cx="4077447" cy="34729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78680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 /><Relationship Id="rId1" Type="http://schemas.microsoft.com/office/2011/relationships/webextension" Target="webextension1.xml" /></Relationships>
</file>

<file path=ppt/webextensions/taskpanes.xml><?xml version="1.0" encoding="utf-8"?>
<wetp:taskpanes xmlns:wetp="http://schemas.microsoft.com/office/webextensions/taskpanes/2010/11">
  <wetp:taskpane dockstate="right" visibility="0" width="438" row="0">
    <wetp:webextensionref xmlns:r="http://schemas.openxmlformats.org/officeDocument/2006/relationships" r:id="rId1"/>
  </wetp:taskpane>
  <wetp:taskpane dockstate="right" visibility="0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BCD039B6-C6AB-492A-94BF-C46AF895D2E7}">
  <we:reference id="WA200007130" version="1.0.0.1" store="en-US" storeType="omex"/>
  <we:alternateReferences>
    <we:reference id="WA200007130" version="1.0.0.1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73D784B2-E216-4A14-BE4B-F0CA301E2B20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739</Words>
  <Application>Microsoft Office PowerPoint</Application>
  <PresentationFormat>Widescreen</PresentationFormat>
  <Paragraphs>103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4" baseType="lpstr">
      <vt:lpstr>Office Theme</vt:lpstr>
      <vt:lpstr>Custom Design</vt:lpstr>
      <vt:lpstr>Weekly report: Wind Turbine Foundations</vt:lpstr>
      <vt:lpstr>Sharing of Work</vt:lpstr>
      <vt:lpstr>Foundation</vt:lpstr>
      <vt:lpstr>Foundation Types &amp; Design Factors</vt:lpstr>
      <vt:lpstr>Site Analysis Qatina ,Umm Al-Azam and  Ghabagheb.</vt:lpstr>
      <vt:lpstr>Site Analysis Qatina ,Umm Al-Azam and  Ghabagheb.</vt:lpstr>
      <vt:lpstr>Site Analysis Qatina ,Umm Al-Azam and  Ghabagheb.</vt:lpstr>
      <vt:lpstr>Site Comparison – Soil &amp; Topography</vt:lpstr>
      <vt:lpstr>Soil Improvement for Gravity Foundations</vt:lpstr>
      <vt:lpstr>Soil Improvement for Gravity Foundations</vt:lpstr>
      <vt:lpstr>Next Tasks</vt:lpstr>
      <vt:lpstr>Bibliograpy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report lidar-assisted control group</dc:title>
  <dc:creator>Federico De Mita</dc:creator>
  <cp:lastModifiedBy>Jehad Albaali</cp:lastModifiedBy>
  <cp:revision>12</cp:revision>
  <dcterms:created xsi:type="dcterms:W3CDTF">2025-07-21T13:11:31Z</dcterms:created>
  <dcterms:modified xsi:type="dcterms:W3CDTF">2025-09-27T20:02:14Z</dcterms:modified>
</cp:coreProperties>
</file>