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9" r:id="rId4"/>
    <p:sldId id="261" r:id="rId5"/>
    <p:sldId id="286" r:id="rId6"/>
    <p:sldId id="266" r:id="rId7"/>
    <p:sldId id="272" r:id="rId8"/>
    <p:sldId id="280" r:id="rId9"/>
    <p:sldId id="281" r:id="rId10"/>
    <p:sldId id="263" r:id="rId11"/>
    <p:sldId id="284" r:id="rId12"/>
    <p:sldId id="282" r:id="rId13"/>
    <p:sldId id="285" r:id="rId14"/>
    <p:sldId id="283" r:id="rId15"/>
    <p:sldId id="264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  <p14:sldId id="259"/>
            <p14:sldId id="261"/>
            <p14:sldId id="286"/>
            <p14:sldId id="266"/>
            <p14:sldId id="272"/>
            <p14:sldId id="280"/>
            <p14:sldId id="281"/>
            <p14:sldId id="263"/>
            <p14:sldId id="284"/>
            <p14:sldId id="282"/>
            <p14:sldId id="285"/>
            <p14:sldId id="283"/>
            <p14:sldId id="264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DFFD"/>
    <a:srgbClr val="EBED77"/>
    <a:srgbClr val="FFFFFF"/>
    <a:srgbClr val="C0F5FF"/>
    <a:srgbClr val="8ECEFA"/>
    <a:srgbClr val="92C6E6"/>
    <a:srgbClr val="80D2F7"/>
    <a:srgbClr val="7ED1F7"/>
    <a:srgbClr val="3C96FA"/>
    <a:srgbClr val="BD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E4DC0-77C2-ED08-FA20-1A146E0BA5C1}" v="1814" dt="2025-09-28T13:19:46.228"/>
    <p1510:client id="{631F62B6-4126-272E-E963-5C7D161A3410}" v="510" dt="2025-09-28T10:55:21.119"/>
    <p1510:client id="{C35DCD00-2D1F-8130-2D6B-28482015E7ED}" v="2681" dt="2025-09-28T17:41:07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0036-D7DD-42C8-B5AA-1A1F3B29326C}" type="datetime1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233B-7A79-4043-88EA-ECED45D3F6EF}" type="datetime1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5656-A676-4972-ADDE-468CB1EDD68C}" type="datetime1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5BE2-6702-4930-A56D-B5476ACA0DF0}" type="datetime1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475-D91E-4E33-BF8F-90378BE577F9}" type="datetime1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1E26-A48B-4DE6-94E7-B322713FCCC0}" type="datetime1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4A3D-964C-4047-935E-BF23384B028C}" type="datetime1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5ED4-4AEA-4BEE-9543-97F42F3A9DF7}" type="datetime1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2E45-CF5C-48EE-9BF1-31EB6A888072}" type="datetime1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8120-3341-455E-87F6-3553B5B3458C}" type="datetime1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9507-0DDD-4F0A-9398-E897CDBED1CB}" type="datetime1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872-E966-4E82-A983-56302FF6F23D}" type="datetime1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C440-4EA5-4D0A-B191-1DC4B1D8ACAD}" type="datetime1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5C8B-BD3D-4C3C-97C3-5C69D979E78D}" type="datetime1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1AAB-076A-4A0E-8268-D589047ED16D}" type="datetime1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8C58-2FD7-4CE4-B4DC-DEF691109F84}" type="datetime1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AF5F-6746-45B9-A9FE-BBDE38F21A62}" type="datetime1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A9E8-7F5B-48DD-918E-3D5CE3382CAC}" type="datetime1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5290-9E56-44C7-B8BB-35B380DF0EFC}" type="datetime1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F0FC-57EE-4F63-A5B2-1419F641B3FB}" type="datetime1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4EF9-9D62-4E5B-A559-3AD64F589666}" type="datetime1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FDC8-E43A-43A1-931C-3C6B81D788BC}" type="datetime1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6C39C-11C9-4478-AACD-4B99CE86271F}" type="datetime1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7C1E37-113B-4587-99CC-1F6CD3314CBE}" type="datetime1">
              <a:rPr lang="en-GB" smtClean="0"/>
              <a:pPr/>
              <a:t>28/09/2025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ntec-group.com/wp-content/uploads/2021/12/Catalogo-Wind-2022.pdf" TargetMode="External"/><Relationship Id="rId7" Type="http://schemas.openxmlformats.org/officeDocument/2006/relationships/hyperlink" Target="https://www.flender.com/en/branchesAndApplications/winergy#:~:text=Two%20powerful%20brands%20%2D%20one%20company,wind%20for%20a%20better%20future" TargetMode="External"/><Relationship Id="rId2" Type="http://schemas.openxmlformats.org/officeDocument/2006/relationships/hyperlink" Target="https://www.twiflex.com/en/newsroom/2016/02/is-caliper-brake-solutions-for-wind-turb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f.com/products/en/wind/home/wind.html#:~:text=Empowering%20a%20Sustainable%20Future%20Together&amp;text=ZF%20Wind%20Power%20develops%2C%20together,future%20together%20with%20our%20partners" TargetMode="External"/><Relationship Id="rId5" Type="http://schemas.openxmlformats.org/officeDocument/2006/relationships/hyperlink" Target="https://www.ktr.com/de/en/products/brake-systems/" TargetMode="External"/><Relationship Id="rId4" Type="http://schemas.openxmlformats.org/officeDocument/2006/relationships/hyperlink" Target="https://www.windsourcing.com/en/spare-parts-and-repair-material/brakes/brake-caliper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894" y="2726598"/>
            <a:ext cx="9144000" cy="912598"/>
          </a:xfrm>
        </p:spPr>
        <p:txBody>
          <a:bodyPr>
            <a:noAutofit/>
          </a:bodyPr>
          <a:lstStyle/>
          <a:p>
            <a:r>
              <a:rPr lang="it-IT" sz="2800" dirty="0">
                <a:latin typeface="Times New Roman"/>
                <a:cs typeface="Times New Roman"/>
              </a:rPr>
              <a:t>Gearbox, Brake, Coupling </a:t>
            </a:r>
            <a:endParaRPr lang="en-GB" sz="2800">
              <a:latin typeface="Times New Roman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430" y="4188655"/>
            <a:ext cx="589905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 : 02</a:t>
            </a:r>
          </a:p>
          <a:p>
            <a:r>
              <a:rPr lang="it-IT" sz="2000" dirty="0"/>
              <a:t>Date: 30/09/2025</a:t>
            </a:r>
          </a:p>
          <a:p>
            <a:r>
              <a:rPr lang="it-IT" sz="2000" dirty="0"/>
              <a:t>Supervisor: Prof. Peter Quell</a:t>
            </a:r>
            <a:endParaRPr lang="en-GB" sz="2000" dirty="0"/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963" y="4121834"/>
            <a:ext cx="30444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Group Members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Nehang Jitendra Joshi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Santo Mazumder 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/>
              <a:t>Md Razaul Karim Rahat 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/>
              <a:t>Arham Memon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2E01A-DF06-CFD9-0673-644017443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2DA726A-5AC5-FF4A-B951-1056762A9845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A2579D56-EC7D-EBEC-09B7-DF86F9A123C9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FB1153AD-69D4-E120-FBAD-DD9E18AEDFB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D22F23F-7A1F-3C05-D0E1-E617769844E7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72E76B-7898-3C11-5AD4-EB560343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10</a:t>
            </a:fld>
            <a:endParaRPr lang="en-GB" sz="1400" b="1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2A0717-2DB4-2447-336C-AA811B4069AC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198DC669-15C4-8AA5-6B1E-0DF6FB2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/>
          <a:lstStyle/>
          <a:p>
            <a:pPr algn="ctr"/>
            <a:br>
              <a:rPr lang="en-US" sz="2900" dirty="0">
                <a:latin typeface="Times New Roman"/>
                <a:cs typeface="Times New Roman"/>
              </a:rPr>
            </a:br>
            <a:r>
              <a:rPr lang="en-US" sz="2900" dirty="0">
                <a:latin typeface="Times New Roman"/>
                <a:cs typeface="Times New Roman"/>
              </a:rPr>
              <a:t>Gearbox system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D561AF2-F05D-4D16-4C74-1FA956556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6503"/>
              </p:ext>
            </p:extLst>
          </p:nvPr>
        </p:nvGraphicFramePr>
        <p:xfrm>
          <a:off x="488829" y="1107055"/>
          <a:ext cx="11496940" cy="5319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574">
                  <a:extLst>
                    <a:ext uri="{9D8B030D-6E8A-4147-A177-3AD203B41FA5}">
                      <a16:colId xmlns:a16="http://schemas.microsoft.com/office/drawing/2014/main" val="1459046080"/>
                    </a:ext>
                  </a:extLst>
                </a:gridCol>
                <a:gridCol w="2348259">
                  <a:extLst>
                    <a:ext uri="{9D8B030D-6E8A-4147-A177-3AD203B41FA5}">
                      <a16:colId xmlns:a16="http://schemas.microsoft.com/office/drawing/2014/main" val="184797688"/>
                    </a:ext>
                  </a:extLst>
                </a:gridCol>
                <a:gridCol w="2181847">
                  <a:extLst>
                    <a:ext uri="{9D8B030D-6E8A-4147-A177-3AD203B41FA5}">
                      <a16:colId xmlns:a16="http://schemas.microsoft.com/office/drawing/2014/main" val="1336800085"/>
                    </a:ext>
                  </a:extLst>
                </a:gridCol>
                <a:gridCol w="2070907">
                  <a:extLst>
                    <a:ext uri="{9D8B030D-6E8A-4147-A177-3AD203B41FA5}">
                      <a16:colId xmlns:a16="http://schemas.microsoft.com/office/drawing/2014/main" val="2483635685"/>
                    </a:ext>
                  </a:extLst>
                </a:gridCol>
                <a:gridCol w="2196353">
                  <a:extLst>
                    <a:ext uri="{9D8B030D-6E8A-4147-A177-3AD203B41FA5}">
                      <a16:colId xmlns:a16="http://schemas.microsoft.com/office/drawing/2014/main" val="3235186158"/>
                    </a:ext>
                  </a:extLst>
                </a:gridCol>
              </a:tblGrid>
              <a:tr h="66492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Criteria of gears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Spur gear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Beval gear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Helical gear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Planetary gear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60348"/>
                  </a:ext>
                </a:extLst>
              </a:tr>
              <a:tr h="66492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>
                    <a:solidFill>
                      <a:srgbClr val="EBED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75171"/>
                  </a:ext>
                </a:extLst>
              </a:tr>
              <a:tr h="66492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>
                    <a:solidFill>
                      <a:srgbClr val="EBED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626058"/>
                  </a:ext>
                </a:extLst>
              </a:tr>
              <a:tr h="66492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Space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rgbClr val="EBED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986531"/>
                  </a:ext>
                </a:extLst>
              </a:tr>
              <a:tr h="66492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rgbClr val="EBED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46200"/>
                  </a:ext>
                </a:extLst>
              </a:tr>
              <a:tr h="66492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Transmission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rgbClr val="EBED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647959"/>
                  </a:ext>
                </a:extLst>
              </a:tr>
              <a:tr h="66492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Reliable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>
                    <a:solidFill>
                      <a:srgbClr val="EBED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50434"/>
                  </a:ext>
                </a:extLst>
              </a:tr>
              <a:tr h="66492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>
                    <a:solidFill>
                      <a:srgbClr val="EBED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191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20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1A271-BFA8-2154-9B0E-74B8BB585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76808D9-8D4B-F9D5-149D-64E21803ACE8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6D93E1E0-BBDF-9DF6-4639-AA2502EF76A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812F36B-A676-DA56-81CA-B78600362ECC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75D3ABE-2F31-A540-0142-FC9E0C61FCCF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1F732C-F027-9BB4-97FD-C32FA963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11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BC8C16-64F9-5759-8E7F-A1B37BFAE8B9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CD4CBAED-109A-9B26-FF30-BFB34BED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Rotor Brake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C39F67-B8FB-111C-B77B-D5F05E979566}"/>
              </a:ext>
            </a:extLst>
          </p:cNvPr>
          <p:cNvSpPr txBox="1"/>
          <p:nvPr/>
        </p:nvSpPr>
        <p:spPr>
          <a:xfrm>
            <a:off x="681474" y="1321563"/>
            <a:ext cx="10658902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Main Objective:</a:t>
            </a: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Types of brake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Pros and cons for each brake system via table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Final recommendation 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A50000-FD4D-702D-7EB1-B3392F4477B4}"/>
              </a:ext>
            </a:extLst>
          </p:cNvPr>
          <p:cNvSpPr/>
          <p:nvPr/>
        </p:nvSpPr>
        <p:spPr>
          <a:xfrm>
            <a:off x="180893" y="3713018"/>
            <a:ext cx="2660072" cy="1288472"/>
          </a:xfrm>
          <a:prstGeom prst="roundRect">
            <a:avLst/>
          </a:prstGeom>
          <a:ln>
            <a:solidFill>
              <a:srgbClr val="C0F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Rotor Brake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165F090-BA25-D791-D514-22179E4E428C}"/>
              </a:ext>
            </a:extLst>
          </p:cNvPr>
          <p:cNvSpPr/>
          <p:nvPr/>
        </p:nvSpPr>
        <p:spPr>
          <a:xfrm>
            <a:off x="3286401" y="3713017"/>
            <a:ext cx="2660072" cy="1288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Yaw Brake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DB03E3-099D-A8E8-6A1D-472223B3669B}"/>
              </a:ext>
            </a:extLst>
          </p:cNvPr>
          <p:cNvSpPr/>
          <p:nvPr/>
        </p:nvSpPr>
        <p:spPr>
          <a:xfrm>
            <a:off x="6449421" y="3713018"/>
            <a:ext cx="2660072" cy="1288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Aerodynamic Brake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C63CAE-6572-B331-A0D6-59E443ACD99A}"/>
              </a:ext>
            </a:extLst>
          </p:cNvPr>
          <p:cNvSpPr/>
          <p:nvPr/>
        </p:nvSpPr>
        <p:spPr>
          <a:xfrm>
            <a:off x="9425533" y="3713017"/>
            <a:ext cx="2660072" cy="12884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Electrical Brake</a:t>
            </a:r>
          </a:p>
        </p:txBody>
      </p:sp>
    </p:spTree>
    <p:extLst>
      <p:ext uri="{BB962C8B-B14F-4D97-AF65-F5344CB8AC3E}">
        <p14:creationId xmlns:p14="http://schemas.microsoft.com/office/powerpoint/2010/main" val="966008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741D6-F3EA-1825-5D30-AD5BDD974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59857DD-9C62-8EFD-FB0F-38EE99B77872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ADB40DA6-6BFB-C843-73BC-4F297552E75E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001B8E14-13AB-70B3-7FCB-ECAC61E59490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8A01D19-E4AD-44BB-B66F-C6FA1FA1EC30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5B7899-DF10-D255-49EB-1D5F44EF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12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5B5869-2DE7-7020-8DB6-6236C2DF2DFD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48F6FB6B-FB29-2112-449A-732F9487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Rotor Brake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DB1EA1-0A9A-F48B-5E8A-5FBC5C9C9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06064"/>
              </p:ext>
            </p:extLst>
          </p:nvPr>
        </p:nvGraphicFramePr>
        <p:xfrm>
          <a:off x="345056" y="1423358"/>
          <a:ext cx="11576987" cy="506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997">
                  <a:extLst>
                    <a:ext uri="{9D8B030D-6E8A-4147-A177-3AD203B41FA5}">
                      <a16:colId xmlns:a16="http://schemas.microsoft.com/office/drawing/2014/main" val="2590879051"/>
                    </a:ext>
                  </a:extLst>
                </a:gridCol>
                <a:gridCol w="3839882">
                  <a:extLst>
                    <a:ext uri="{9D8B030D-6E8A-4147-A177-3AD203B41FA5}">
                      <a16:colId xmlns:a16="http://schemas.microsoft.com/office/drawing/2014/main" val="415979798"/>
                    </a:ext>
                  </a:extLst>
                </a:gridCol>
                <a:gridCol w="3878108">
                  <a:extLst>
                    <a:ext uri="{9D8B030D-6E8A-4147-A177-3AD203B41FA5}">
                      <a16:colId xmlns:a16="http://schemas.microsoft.com/office/drawing/2014/main" val="1862772152"/>
                    </a:ext>
                  </a:extLst>
                </a:gridCol>
              </a:tblGrid>
              <a:tr h="63352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Criteria of rotor brake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Fixed caliper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Floating caliper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67788"/>
                  </a:ext>
                </a:extLst>
              </a:tr>
              <a:tr h="63352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>
                    <a:solidFill>
                      <a:srgbClr val="EBED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62322"/>
                  </a:ext>
                </a:extLst>
              </a:tr>
              <a:tr h="63352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Manufacturing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rgbClr val="EBED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708672"/>
                  </a:ext>
                </a:extLst>
              </a:tr>
              <a:tr h="63352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Space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rgbClr val="EBED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278187"/>
                  </a:ext>
                </a:extLst>
              </a:tr>
              <a:tr h="63352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Performance and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>
                    <a:solidFill>
                      <a:srgbClr val="EBED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985600"/>
                  </a:ext>
                </a:extLst>
              </a:tr>
              <a:tr h="63352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rgbClr val="EBED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399516"/>
                  </a:ext>
                </a:extLst>
              </a:tr>
              <a:tr h="63352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Maintenance and Reliability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>
                    <a:solidFill>
                      <a:srgbClr val="EBED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36045"/>
                  </a:ext>
                </a:extLst>
              </a:tr>
              <a:tr h="63352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>
                    <a:solidFill>
                      <a:srgbClr val="EBED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74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997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8B185-BF35-B563-4EFB-21C8349E0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027FDE0C-0EB0-2A84-DF1D-047FA302E0B7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2660C4E2-20F8-07B9-CDBC-E97B90865B22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DCE90A4-29AF-F1C1-768C-54B9A82C11BA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37B43D1-26D7-40A6-F34B-DD7573A9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13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3B4864-2B15-883D-3118-1EACCA62E7F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2979C3D-6853-EEA9-1E0A-75E23ECB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314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Coupling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9945F4-D280-B702-00BE-1D05A66FDCCF}"/>
              </a:ext>
            </a:extLst>
          </p:cNvPr>
          <p:cNvSpPr txBox="1"/>
          <p:nvPr/>
        </p:nvSpPr>
        <p:spPr>
          <a:xfrm>
            <a:off x="753361" y="1335940"/>
            <a:ext cx="10658902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Main Objective: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Types of coupling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,Sans-Serif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Pros and cons for each coupling via table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,Sans-Serif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Final recommendation 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AB8D058-81D1-23E5-68E8-AC7DB4B3D60E}"/>
              </a:ext>
            </a:extLst>
          </p:cNvPr>
          <p:cNvSpPr/>
          <p:nvPr/>
        </p:nvSpPr>
        <p:spPr>
          <a:xfrm>
            <a:off x="4462993" y="2574854"/>
            <a:ext cx="2743200" cy="14547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Flexible Coupling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0044B1-522F-0D6E-B17F-521FAFDBBB96}"/>
              </a:ext>
            </a:extLst>
          </p:cNvPr>
          <p:cNvSpPr/>
          <p:nvPr/>
        </p:nvSpPr>
        <p:spPr>
          <a:xfrm>
            <a:off x="484909" y="4641273"/>
            <a:ext cx="2812472" cy="1343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Disc Coupling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F2D772-E046-2727-302C-A9C5489437AE}"/>
              </a:ext>
            </a:extLst>
          </p:cNvPr>
          <p:cNvSpPr/>
          <p:nvPr/>
        </p:nvSpPr>
        <p:spPr>
          <a:xfrm>
            <a:off x="4438682" y="4526254"/>
            <a:ext cx="2812472" cy="1343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Rubber-Hydraulic Coupling 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53D133-06B8-CD96-5A4A-093C010F7DF9}"/>
              </a:ext>
            </a:extLst>
          </p:cNvPr>
          <p:cNvSpPr/>
          <p:nvPr/>
        </p:nvSpPr>
        <p:spPr>
          <a:xfrm>
            <a:off x="8737513" y="4526254"/>
            <a:ext cx="2812472" cy="1343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Composite Coupling</a:t>
            </a:r>
          </a:p>
        </p:txBody>
      </p:sp>
    </p:spTree>
    <p:extLst>
      <p:ext uri="{BB962C8B-B14F-4D97-AF65-F5344CB8AC3E}">
        <p14:creationId xmlns:p14="http://schemas.microsoft.com/office/powerpoint/2010/main" val="84362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14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314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/>
                <a:cs typeface="Times New Roman"/>
              </a:rPr>
              <a:t>Coupling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D7564A-8C8D-19DB-4303-29294F3DC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318317"/>
              </p:ext>
            </p:extLst>
          </p:nvPr>
        </p:nvGraphicFramePr>
        <p:xfrm>
          <a:off x="762000" y="1452113"/>
          <a:ext cx="11114380" cy="498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117">
                  <a:extLst>
                    <a:ext uri="{9D8B030D-6E8A-4147-A177-3AD203B41FA5}">
                      <a16:colId xmlns:a16="http://schemas.microsoft.com/office/drawing/2014/main" val="2823663955"/>
                    </a:ext>
                  </a:extLst>
                </a:gridCol>
                <a:gridCol w="2783421">
                  <a:extLst>
                    <a:ext uri="{9D8B030D-6E8A-4147-A177-3AD203B41FA5}">
                      <a16:colId xmlns:a16="http://schemas.microsoft.com/office/drawing/2014/main" val="1630828342"/>
                    </a:ext>
                  </a:extLst>
                </a:gridCol>
                <a:gridCol w="2783421">
                  <a:extLst>
                    <a:ext uri="{9D8B030D-6E8A-4147-A177-3AD203B41FA5}">
                      <a16:colId xmlns:a16="http://schemas.microsoft.com/office/drawing/2014/main" val="3476065087"/>
                    </a:ext>
                  </a:extLst>
                </a:gridCol>
                <a:gridCol w="2783421">
                  <a:extLst>
                    <a:ext uri="{9D8B030D-6E8A-4147-A177-3AD203B41FA5}">
                      <a16:colId xmlns:a16="http://schemas.microsoft.com/office/drawing/2014/main" val="1438624359"/>
                    </a:ext>
                  </a:extLst>
                </a:gridCol>
              </a:tblGrid>
              <a:tr h="62752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Criteria of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Disc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Rubber-Hydraulic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Composite Coupling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531037"/>
                  </a:ext>
                </a:extLst>
              </a:tr>
              <a:tr h="72450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>
                    <a:solidFill>
                      <a:srgbClr val="EBED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71148"/>
                  </a:ext>
                </a:extLst>
              </a:tr>
              <a:tr h="72450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All kind of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>
                    <a:solidFill>
                      <a:srgbClr val="EBED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486651"/>
                  </a:ext>
                </a:extLst>
              </a:tr>
              <a:tr h="72450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Efficiency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rgbClr val="EBED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414167"/>
                  </a:ext>
                </a:extLst>
              </a:tr>
              <a:tr h="72450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Service and Maintenance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rgbClr val="EBED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352235"/>
                  </a:ext>
                </a:extLst>
              </a:tr>
              <a:tr h="72450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Reliability and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>
                    <a:solidFill>
                      <a:srgbClr val="EBED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621627"/>
                  </a:ext>
                </a:extLst>
              </a:tr>
              <a:tr h="72450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>
                    <a:solidFill>
                      <a:srgbClr val="EBED7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35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9DB2-1C60-2A59-656D-A5B74C9C4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28A9E759-5D36-7577-1B72-EEFA19D202C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0DF2E086-1F77-7ADA-A072-C1020548044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16784C5A-545D-7FC3-0803-92836236CBEC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48FE32-30A8-91E8-073B-1CE94513A3C5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C03B4-4368-B8A0-5078-A33BA60C0D0C}"/>
              </a:ext>
            </a:extLst>
          </p:cNvPr>
          <p:cNvSpPr txBox="1"/>
          <p:nvPr/>
        </p:nvSpPr>
        <p:spPr>
          <a:xfrm>
            <a:off x="473320" y="1376739"/>
            <a:ext cx="112189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https://www.twiflex.com/en/newsroom/2016/02/is-caliper-brake-solutions-for-wind-turbines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https://antec-group.com/wp-content/uploads/2021/12/Catalogo-Wind-2022.pdf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https://www.twiflex.com/en/newsroom/2016/02/is-caliper-brake-solutions-for-wind-turbines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https://www.windsourcing.com/en/spare-parts-and-repair-material/brakes/brake-calipers/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linkClick r:id="rId5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https://www.ktr.com/de/en/products/brake-systems/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https://www.zf.com/products/en/wind/home/wind.html#:~:text=Empowering%20a%20Sustainable%20Future%20Together&amp;text=ZF%20Wind%20Power%20develops%2C%20together,future%20together%20with%20our%20partners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https://www.flender.com/en/branchesAndApplications/winergy#:~:text=Two%20powerful%20brands%20%2D%20one%20company,wind%20for%20a%20better%20future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37D13D-45AC-B8AD-BD11-124F6437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15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0213FB-EC9C-6767-58CC-49D609115B8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2540" y="145123"/>
            <a:ext cx="10515600" cy="1325563"/>
          </a:xfrm>
        </p:spPr>
        <p:txBody>
          <a:bodyPr/>
          <a:lstStyle/>
          <a:p>
            <a:r>
              <a:rPr lang="en-US" sz="2400" dirty="0">
                <a:latin typeface="Times New Roman"/>
                <a:cs typeface="Times New Roman"/>
              </a:rPr>
              <a:t>Bibliography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393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11184418" cy="712728"/>
          </a:xfrm>
        </p:spPr>
        <p:txBody>
          <a:bodyPr>
            <a:normAutofit/>
          </a:bodyPr>
          <a:lstStyle/>
          <a:p>
            <a:pPr algn="ctr"/>
            <a:r>
              <a:rPr lang="de-DE" sz="2400" dirty="0">
                <a:latin typeface="Times New Roman"/>
                <a:cs typeface="Times New Roman"/>
              </a:rPr>
              <a:t>Agenda for 2nd </a:t>
            </a:r>
            <a:r>
              <a:rPr lang="de-DE" sz="2400" dirty="0" err="1">
                <a:latin typeface="Times New Roman"/>
                <a:cs typeface="Times New Roman"/>
              </a:rPr>
              <a:t>week</a:t>
            </a:r>
            <a:endParaRPr lang="de-DE" sz="2400" dirty="0">
              <a:latin typeface="Times New Roman"/>
              <a:cs typeface="Times New Roman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7249" y="1176770"/>
            <a:ext cx="4908022" cy="26314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29870" indent="-22987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  Team Distibution </a:t>
            </a:r>
          </a:p>
          <a:p>
            <a:pPr marL="229870" indent="-22987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  Concept of drive train choice  </a:t>
            </a:r>
          </a:p>
          <a:p>
            <a:pPr marL="229870" indent="-22987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  Basic idea about brake system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Insight about the coupling </a:t>
            </a:r>
          </a:p>
          <a:p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914A66-C8A3-433C-4BDE-0FDB58542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04306"/>
              </p:ext>
            </p:extLst>
          </p:nvPr>
        </p:nvGraphicFramePr>
        <p:xfrm>
          <a:off x="602699" y="3784754"/>
          <a:ext cx="81686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404715691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155952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Chapter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Responsible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91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All team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90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Project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All team members 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30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Gearbox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/>
                        </a:rPr>
                        <a:t>Nehang</a:t>
                      </a:r>
                      <a:r>
                        <a:rPr lang="en-US" dirty="0">
                          <a:latin typeface="Times New Roman"/>
                        </a:rPr>
                        <a:t> + Arham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78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Rotor brake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Rahat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6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Santo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8461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1D7E53-F520-B6AC-9984-CB95E707D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18896"/>
              </p:ext>
            </p:extLst>
          </p:nvPr>
        </p:nvGraphicFramePr>
        <p:xfrm>
          <a:off x="6858000" y="1380226"/>
          <a:ext cx="5022406" cy="2293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406">
                  <a:extLst>
                    <a:ext uri="{9D8B030D-6E8A-4147-A177-3AD203B41FA5}">
                      <a16:colId xmlns:a16="http://schemas.microsoft.com/office/drawing/2014/main" val="112203171"/>
                    </a:ext>
                  </a:extLst>
                </a:gridCol>
              </a:tblGrid>
              <a:tr h="764387"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tx1"/>
                          </a:solidFill>
                          <a:latin typeface="Times New Roman"/>
                        </a:rPr>
                        <a:t>Coordinate with internal group--</a:t>
                      </a:r>
                    </a:p>
                  </a:txBody>
                  <a:tcPr>
                    <a:solidFill>
                      <a:srgbClr val="A1D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569177"/>
                  </a:ext>
                </a:extLst>
              </a:tr>
              <a:tr h="76438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Rotor hub and Bearing Team (Mechanical Input)</a:t>
                      </a:r>
                    </a:p>
                  </a:txBody>
                  <a:tcPr>
                    <a:solidFill>
                      <a:srgbClr val="A1D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12093"/>
                  </a:ext>
                </a:extLst>
              </a:tr>
              <a:tr h="76438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Electrical Drivetrain Team (Mechanical Output)</a:t>
                      </a:r>
                    </a:p>
                  </a:txBody>
                  <a:tcPr>
                    <a:solidFill>
                      <a:srgbClr val="A1D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717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360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Drive train and Gearbox </a:t>
            </a:r>
            <a:r>
              <a:rPr lang="en-US" sz="2400" dirty="0" err="1">
                <a:latin typeface="Times New Roman"/>
                <a:cs typeface="Times New Roman"/>
              </a:rPr>
              <a:t>syestem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3361" y="1335940"/>
            <a:ext cx="10658902" cy="34470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Main Objective: 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Selection table for different drive train concept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Details of 3-Point suspension concept 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Basic information about gearbox system</a:t>
            </a:r>
            <a:endPara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5000000000000000000" pitchFamily="2" charset="2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5000000000000000000" pitchFamily="2" charset="2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 descr="A diagram of a company&amp;#39;s company&#10;&#10;AI-generated content may be incorrect.">
            <a:extLst>
              <a:ext uri="{FF2B5EF4-FFF2-40B4-BE49-F238E27FC236}">
                <a16:creationId xmlns:a16="http://schemas.microsoft.com/office/drawing/2014/main" id="{2EADD740-DF08-3958-24FD-04238629D6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27" r="-195" b="-455"/>
          <a:stretch>
            <a:fillRect/>
          </a:stretch>
        </p:blipFill>
        <p:spPr>
          <a:xfrm>
            <a:off x="2531552" y="2772771"/>
            <a:ext cx="7389816" cy="31030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0B412C-8AB3-3BC2-0E85-CC9B5D09742D}"/>
              </a:ext>
            </a:extLst>
          </p:cNvPr>
          <p:cNvSpPr txBox="1"/>
          <p:nvPr/>
        </p:nvSpPr>
        <p:spPr>
          <a:xfrm>
            <a:off x="2533553" y="6004508"/>
            <a:ext cx="72289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Source-Mechanical Drivetrains Prof. Peter Quell / University of Applied Sciences Kiel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3FC00-2CD6-E3FD-45D2-DD4926C8F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FEB92D6B-7652-EA91-54F7-621482B731CB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024F7AC4-2037-0E9D-C4BA-B824BE27E995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22CEB8E1-ECD4-304A-A415-39A91A8C8E7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13AFCF4-90D6-075C-3A57-4E527DAD558A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FF33599-DC1A-A37E-9739-703281943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A2E597-BF20-55F5-6459-AEC50442DF1D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1A2E609-2845-4C53-BB56-B662524A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0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Drive train for CAPEX and OPEX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AD474A-B534-0C8A-4E34-7C1FB6F82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86" y="1241036"/>
            <a:ext cx="10516138" cy="48216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F92946-3889-E076-AD1D-136F4215CBB6}"/>
              </a:ext>
            </a:extLst>
          </p:cNvPr>
          <p:cNvSpPr txBox="1"/>
          <p:nvPr/>
        </p:nvSpPr>
        <p:spPr>
          <a:xfrm>
            <a:off x="483080" y="6018363"/>
            <a:ext cx="72289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Source-Mechanical Drivetrains Prof. Peter Quell / University of Applied Sciences Kiel</a:t>
            </a:r>
          </a:p>
        </p:txBody>
      </p:sp>
    </p:spTree>
    <p:extLst>
      <p:ext uri="{BB962C8B-B14F-4D97-AF65-F5344CB8AC3E}">
        <p14:creationId xmlns:p14="http://schemas.microsoft.com/office/powerpoint/2010/main" val="131800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6603" y="1603507"/>
            <a:ext cx="8857397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002A04-562A-5B22-63ED-33D2A4C66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857383"/>
              </p:ext>
            </p:extLst>
          </p:nvPr>
        </p:nvGraphicFramePr>
        <p:xfrm>
          <a:off x="287547" y="891395"/>
          <a:ext cx="11162528" cy="5568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370">
                  <a:extLst>
                    <a:ext uri="{9D8B030D-6E8A-4147-A177-3AD203B41FA5}">
                      <a16:colId xmlns:a16="http://schemas.microsoft.com/office/drawing/2014/main" val="402906600"/>
                    </a:ext>
                  </a:extLst>
                </a:gridCol>
                <a:gridCol w="1523998">
                  <a:extLst>
                    <a:ext uri="{9D8B030D-6E8A-4147-A177-3AD203B41FA5}">
                      <a16:colId xmlns:a16="http://schemas.microsoft.com/office/drawing/2014/main" val="1745913115"/>
                    </a:ext>
                  </a:extLst>
                </a:gridCol>
                <a:gridCol w="1405475">
                  <a:extLst>
                    <a:ext uri="{9D8B030D-6E8A-4147-A177-3AD203B41FA5}">
                      <a16:colId xmlns:a16="http://schemas.microsoft.com/office/drawing/2014/main" val="2394777195"/>
                    </a:ext>
                  </a:extLst>
                </a:gridCol>
                <a:gridCol w="1455858">
                  <a:extLst>
                    <a:ext uri="{9D8B030D-6E8A-4147-A177-3AD203B41FA5}">
                      <a16:colId xmlns:a16="http://schemas.microsoft.com/office/drawing/2014/main" val="1167701975"/>
                    </a:ext>
                  </a:extLst>
                </a:gridCol>
                <a:gridCol w="1314823">
                  <a:extLst>
                    <a:ext uri="{9D8B030D-6E8A-4147-A177-3AD203B41FA5}">
                      <a16:colId xmlns:a16="http://schemas.microsoft.com/office/drawing/2014/main" val="4008781346"/>
                    </a:ext>
                  </a:extLst>
                </a:gridCol>
                <a:gridCol w="1341225">
                  <a:extLst>
                    <a:ext uri="{9D8B030D-6E8A-4147-A177-3AD203B41FA5}">
                      <a16:colId xmlns:a16="http://schemas.microsoft.com/office/drawing/2014/main" val="2639409779"/>
                    </a:ext>
                  </a:extLst>
                </a:gridCol>
                <a:gridCol w="1617779">
                  <a:extLst>
                    <a:ext uri="{9D8B030D-6E8A-4147-A177-3AD203B41FA5}">
                      <a16:colId xmlns:a16="http://schemas.microsoft.com/office/drawing/2014/main" val="1123019704"/>
                    </a:ext>
                  </a:extLst>
                </a:gridCol>
              </a:tblGrid>
              <a:tr h="62320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Criteria of drive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4Point suspension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latin typeface="Times New Roman"/>
                        </a:rPr>
                        <a:t>Modular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/>
                        </a:rPr>
                        <a:t>3point suspension</a:t>
                      </a:r>
                    </a:p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/>
                        </a:rPr>
                        <a:t>Semi-integrated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Times New Roman"/>
                        </a:rPr>
                        <a:t>Integrated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Direct drive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Max and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85044"/>
                  </a:ext>
                </a:extLst>
              </a:tr>
              <a:tr h="62320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Low capex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 and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76916"/>
                  </a:ext>
                </a:extLst>
              </a:tr>
              <a:tr h="62320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High serviceability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 and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88814"/>
                  </a:ext>
                </a:extLst>
              </a:tr>
              <a:tr h="62320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Easy to assemble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 and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12757"/>
                  </a:ext>
                </a:extLst>
              </a:tr>
              <a:tr h="62320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Availability of spear 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 and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220579"/>
                  </a:ext>
                </a:extLst>
              </a:tr>
              <a:tr h="62320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Light weight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 and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81395"/>
                  </a:ext>
                </a:extLst>
              </a:tr>
              <a:tr h="62320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 and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143536"/>
                  </a:ext>
                </a:extLst>
              </a:tr>
              <a:tr h="62320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3 and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1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01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3-Point suspension </a:t>
            </a:r>
          </a:p>
        </p:txBody>
      </p:sp>
      <p:pic>
        <p:nvPicPr>
          <p:cNvPr id="2" name="Picture 1" descr="A diagram of a mechanical part&#10;&#10;AI-generated content may be incorrect.">
            <a:extLst>
              <a:ext uri="{FF2B5EF4-FFF2-40B4-BE49-F238E27FC236}">
                <a16:creationId xmlns:a16="http://schemas.microsoft.com/office/drawing/2014/main" id="{0CF0CD55-F7EC-091B-4A64-61BE0E2309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95" r="-207" b="637"/>
          <a:stretch>
            <a:fillRect/>
          </a:stretch>
        </p:blipFill>
        <p:spPr>
          <a:xfrm>
            <a:off x="5426951" y="3869115"/>
            <a:ext cx="6548233" cy="2240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04FF6A-8D79-62C1-A784-10E6DE59677F}"/>
              </a:ext>
            </a:extLst>
          </p:cNvPr>
          <p:cNvSpPr txBox="1"/>
          <p:nvPr/>
        </p:nvSpPr>
        <p:spPr>
          <a:xfrm>
            <a:off x="5428891" y="5989608"/>
            <a:ext cx="72289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Source-</a:t>
            </a:r>
            <a:r>
              <a:rPr lang="en-US" sz="1400" b="1" dirty="0">
                <a:latin typeface="Times New Roman"/>
                <a:ea typeface="+mn-lt"/>
                <a:cs typeface="+mn-lt"/>
              </a:rPr>
              <a:t>Y. Guo, National Renewable Energy Laboratory, 15013 Denver West Parkway, Golden, CO 80401.</a:t>
            </a:r>
            <a:endParaRPr lang="en-US" sz="1400" b="1">
              <a:latin typeface="Times New Roman"/>
              <a:cs typeface="Times New Roman"/>
            </a:endParaRPr>
          </a:p>
        </p:txBody>
      </p:sp>
      <p:pic>
        <p:nvPicPr>
          <p:cNvPr id="8" name="Picture 7" descr="A diagram of a mechanical part&#10;&#10;AI-generated content may be incorrect.">
            <a:extLst>
              <a:ext uri="{FF2B5EF4-FFF2-40B4-BE49-F238E27FC236}">
                <a16:creationId xmlns:a16="http://schemas.microsoft.com/office/drawing/2014/main" id="{218DE4A0-7F51-A778-030C-2374F7AC6C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72" t="-371" r="2717"/>
          <a:stretch>
            <a:fillRect/>
          </a:stretch>
        </p:blipFill>
        <p:spPr>
          <a:xfrm>
            <a:off x="-13607" y="1176016"/>
            <a:ext cx="5444683" cy="346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77181-A690-A4B3-064A-14F116CEA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480CEDFF-9DD8-8516-788C-7DEB952C48E7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B9DFD1B1-51B4-B187-E749-DFC76773A287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B891D0FB-D0B7-53F1-911E-7050E5B25B8A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3B8C5CF-C5F8-9609-B64D-11DF265A6BD3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3DC33CD-CF0A-9B8A-76FE-155BEAAD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9D9A21-6091-35A6-1352-E8E27BFBB1E4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5498E7D2-6AD6-8BEE-AA9F-EBF22227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3-Point suspension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1A681-F7C7-EBDD-B1E1-201E545A0AF8}"/>
              </a:ext>
            </a:extLst>
          </p:cNvPr>
          <p:cNvSpPr txBox="1"/>
          <p:nvPr/>
        </p:nvSpPr>
        <p:spPr>
          <a:xfrm>
            <a:off x="854002" y="1321563"/>
            <a:ext cx="4088450" cy="37240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Pros-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ü"/>
            </a:pPr>
            <a:r>
              <a:rPr lang="en-US" dirty="0">
                <a:latin typeface="Times New Roman"/>
                <a:cs typeface="Times New Roman"/>
              </a:rPr>
              <a:t>Most cost-effective concept, Elimination of the separated 2nd rotor bearing.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ü"/>
            </a:pPr>
            <a:r>
              <a:rPr lang="en-US" dirty="0">
                <a:latin typeface="Times New Roman"/>
                <a:cs typeface="Times New Roman"/>
              </a:rPr>
              <a:t>light weight </a:t>
            </a:r>
          </a:p>
          <a:p>
            <a:pPr marL="285750" indent="-285750">
              <a:buFont typeface="Wingdings"/>
              <a:buChar char="ü"/>
            </a:pPr>
            <a:r>
              <a:rPr lang="en-US" dirty="0">
                <a:latin typeface="Times New Roman"/>
                <a:cs typeface="Times New Roman"/>
              </a:rPr>
              <a:t>Shorter drivetrain</a:t>
            </a:r>
          </a:p>
          <a:p>
            <a:pPr marL="285750" indent="-285750">
              <a:buFont typeface="Wingdings"/>
              <a:buChar char="ü"/>
            </a:pPr>
            <a:r>
              <a:rPr lang="en-US" dirty="0">
                <a:latin typeface="Times New Roman"/>
                <a:cs typeface="Times New Roman"/>
              </a:rPr>
              <a:t>No risks of tensing the drivetrain during assembly </a:t>
            </a:r>
          </a:p>
          <a:p>
            <a:endParaRPr lang="en-US" sz="2800" dirty="0">
              <a:latin typeface="Times New Roman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7B1ED0-A616-5F7D-4F54-A9800D590150}"/>
              </a:ext>
            </a:extLst>
          </p:cNvPr>
          <p:cNvSpPr txBox="1"/>
          <p:nvPr/>
        </p:nvSpPr>
        <p:spPr>
          <a:xfrm>
            <a:off x="7280681" y="1321562"/>
            <a:ext cx="4088450" cy="33855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Cons-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-</a:t>
            </a:r>
            <a:r>
              <a:rPr lang="en-US" dirty="0">
                <a:latin typeface="Times New Roman"/>
                <a:cs typeface="Times New Roman"/>
              </a:rPr>
              <a:t>Rotor loads (forces and moments) are transferred through the housing of the gearbox into the machine bed. </a:t>
            </a:r>
            <a:r>
              <a:rPr lang="en-US" b="1" u="sng" dirty="0">
                <a:latin typeface="Times New Roman"/>
                <a:cs typeface="Times New Roman"/>
              </a:rPr>
              <a:t>May damage the gearbox in case of poor design. </a:t>
            </a:r>
          </a:p>
          <a:p>
            <a:r>
              <a:rPr lang="en-US" b="1" dirty="0">
                <a:latin typeface="Times New Roman"/>
                <a:cs typeface="Times New Roman"/>
              </a:rPr>
              <a:t>-</a:t>
            </a:r>
            <a:r>
              <a:rPr lang="en-US" b="1" u="sng" dirty="0">
                <a:latin typeface="Times New Roman"/>
                <a:cs typeface="Times New Roman"/>
              </a:rPr>
              <a:t>Elastic coupling</a:t>
            </a:r>
            <a:r>
              <a:rPr lang="en-US" dirty="0">
                <a:latin typeface="Times New Roman"/>
                <a:cs typeface="Times New Roman"/>
              </a:rPr>
              <a:t> between gearbox and generator </a:t>
            </a:r>
            <a:endParaRPr lang="en-US" dirty="0">
              <a:latin typeface="Times New Roman"/>
              <a:cs typeface="Times New Roman" panose="02020603050405020304" pitchFamily="18" charset="0"/>
            </a:endParaRPr>
          </a:p>
          <a:p>
            <a:endParaRPr lang="en-US" dirty="0">
              <a:latin typeface="Aptos"/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2A593-A34A-A9DD-E8FB-75AA297700B4}"/>
              </a:ext>
            </a:extLst>
          </p:cNvPr>
          <p:cNvSpPr txBox="1"/>
          <p:nvPr/>
        </p:nvSpPr>
        <p:spPr>
          <a:xfrm>
            <a:off x="7283570" y="4034287"/>
            <a:ext cx="3864633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Operational conditions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Long maintenance intervals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High dynamics (e.g. tower deflection)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Low stiffness of drive train foundation (machine bed) 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2D866-4936-14CC-2447-BC0803A0EE6E}"/>
              </a:ext>
            </a:extLst>
          </p:cNvPr>
          <p:cNvSpPr txBox="1"/>
          <p:nvPr/>
        </p:nvSpPr>
        <p:spPr>
          <a:xfrm>
            <a:off x="1058173" y="4034285"/>
            <a:ext cx="4899803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Environmental conditions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Extreme temperatures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High humidity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Sand and Dust (deserts)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High number of lightning strikes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Earthquakes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078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4E797-42FE-9011-0A58-5BBCE1D75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14E8BC7-D499-8C73-212A-C134F0225DE0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A2B06AC1-FAD5-3AF5-5A90-1D0A70B3781C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34B754E-DE9C-FE93-C572-22057A125952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FDEEEAD-42EF-F6D8-0DE7-59A3DA739AB4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1D83E9-8A01-AE4A-9CBE-39428B62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8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5ADA99-C784-7C95-08DE-C91899BB7569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E2690469-E2F5-191E-1A5B-0D4B184BD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0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Gearbox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A97409-EBCC-82CC-809F-80FDD457D5BD}"/>
              </a:ext>
            </a:extLst>
          </p:cNvPr>
          <p:cNvSpPr txBox="1"/>
          <p:nvPr/>
        </p:nvSpPr>
        <p:spPr>
          <a:xfrm>
            <a:off x="782115" y="1321563"/>
            <a:ext cx="3930299" cy="44935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Main Objective: 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Types of gears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Pros and cons of each gear via table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Final recommendation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7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9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sz="3200" dirty="0">
                <a:latin typeface="Times New Roman"/>
                <a:cs typeface="Times New Roman"/>
              </a:rPr>
            </a:br>
            <a:br>
              <a:rPr lang="en-US" sz="3200" dirty="0">
                <a:latin typeface="Times New Roman"/>
                <a:cs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Gearbox system</a:t>
            </a:r>
          </a:p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3" name="Picture 2" descr="A close-up of a gear model&#10;&#10;AI-generated content may be incorrect.">
            <a:extLst>
              <a:ext uri="{FF2B5EF4-FFF2-40B4-BE49-F238E27FC236}">
                <a16:creationId xmlns:a16="http://schemas.microsoft.com/office/drawing/2014/main" id="{39DD9BAA-76FB-5C44-8277-FA367608A8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36" r="515" b="247"/>
          <a:stretch>
            <a:fillRect/>
          </a:stretch>
        </p:blipFill>
        <p:spPr>
          <a:xfrm>
            <a:off x="483631" y="1266776"/>
            <a:ext cx="2670749" cy="2479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3B4ABB-7DD1-95ED-57BA-D0D742941CA2}"/>
              </a:ext>
            </a:extLst>
          </p:cNvPr>
          <p:cNvSpPr txBox="1"/>
          <p:nvPr/>
        </p:nvSpPr>
        <p:spPr>
          <a:xfrm>
            <a:off x="483080" y="3746740"/>
            <a:ext cx="268569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Source-IQS Directory</a:t>
            </a:r>
          </a:p>
        </p:txBody>
      </p:sp>
      <p:pic>
        <p:nvPicPr>
          <p:cNvPr id="8" name="Picture 7" descr="A close-up of a gear&#10;&#10;AI-generated content may be incorrect.">
            <a:extLst>
              <a:ext uri="{FF2B5EF4-FFF2-40B4-BE49-F238E27FC236}">
                <a16:creationId xmlns:a16="http://schemas.microsoft.com/office/drawing/2014/main" id="{781DB49B-9F57-F2D6-B3E5-6E82760D5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13" y="4257496"/>
            <a:ext cx="2675987" cy="20811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337A31-37B4-A3FF-4834-BF8579E6D961}"/>
              </a:ext>
            </a:extLst>
          </p:cNvPr>
          <p:cNvSpPr txBox="1"/>
          <p:nvPr/>
        </p:nvSpPr>
        <p:spPr>
          <a:xfrm>
            <a:off x="3047216" y="6033262"/>
            <a:ext cx="34620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Source-Beval gear by KHK Manufactures</a:t>
            </a:r>
          </a:p>
        </p:txBody>
      </p:sp>
      <p:pic>
        <p:nvPicPr>
          <p:cNvPr id="15" name="Picture 14" descr="Several different colored gears&#10;&#10;AI-generated content may be incorrect.">
            <a:extLst>
              <a:ext uri="{FF2B5EF4-FFF2-40B4-BE49-F238E27FC236}">
                <a16:creationId xmlns:a16="http://schemas.microsoft.com/office/drawing/2014/main" id="{79B26035-CAFE-49C0-C749-3B2410F19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395" y="1249106"/>
            <a:ext cx="2817963" cy="23417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617238-5E2E-D67F-6328-FD53CE8F5E4A}"/>
              </a:ext>
            </a:extLst>
          </p:cNvPr>
          <p:cNvSpPr txBox="1"/>
          <p:nvPr/>
        </p:nvSpPr>
        <p:spPr>
          <a:xfrm>
            <a:off x="3559834" y="3746740"/>
            <a:ext cx="268569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Source-Helical gear by MISUMI Manufactures </a:t>
            </a:r>
          </a:p>
        </p:txBody>
      </p:sp>
      <p:pic>
        <p:nvPicPr>
          <p:cNvPr id="17" name="Picture 16" descr="A close-up of a gear&#10;&#10;AI-generated content may be incorrect.">
            <a:extLst>
              <a:ext uri="{FF2B5EF4-FFF2-40B4-BE49-F238E27FC236}">
                <a16:creationId xmlns:a16="http://schemas.microsoft.com/office/drawing/2014/main" id="{52B30B63-385C-D76A-05A5-CF4FE8BAC55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658" t="8371" r="10871" b="7564"/>
          <a:stretch>
            <a:fillRect/>
          </a:stretch>
        </p:blipFill>
        <p:spPr>
          <a:xfrm>
            <a:off x="8287534" y="1242569"/>
            <a:ext cx="2666200" cy="26523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BC7737-B2A7-CE03-0F40-DAB9AFFF404E}"/>
              </a:ext>
            </a:extLst>
          </p:cNvPr>
          <p:cNvSpPr txBox="1"/>
          <p:nvPr/>
        </p:nvSpPr>
        <p:spPr>
          <a:xfrm>
            <a:off x="7896306" y="3955080"/>
            <a:ext cx="346206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Source- Planetary System</a:t>
            </a:r>
            <a:br>
              <a:rPr lang="en-US" sz="1400" b="1" dirty="0">
                <a:latin typeface="Times New Roman"/>
              </a:rPr>
            </a:br>
            <a:r>
              <a:rPr lang="en-US" sz="1400" b="1" dirty="0">
                <a:latin typeface="Times New Roman"/>
                <a:cs typeface="Times New Roman"/>
              </a:rPr>
              <a:t>gears by SMC</a:t>
            </a:r>
          </a:p>
          <a:p>
            <a:r>
              <a:rPr lang="en-US" sz="1400" b="1" dirty="0">
                <a:latin typeface="Times New Roman"/>
                <a:cs typeface="Times New Roman"/>
              </a:rPr>
              <a:t>Manufactures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838</Words>
  <Application>Microsoft Office PowerPoint</Application>
  <PresentationFormat>Widescreen</PresentationFormat>
  <Paragraphs>151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Custom Design</vt:lpstr>
      <vt:lpstr>Gearbox, Brake, Coupling </vt:lpstr>
      <vt:lpstr>Agenda for 2nd week</vt:lpstr>
      <vt:lpstr>Drive train and Gearbox syestem</vt:lpstr>
      <vt:lpstr>Drive train for CAPEX and OPEX</vt:lpstr>
      <vt:lpstr>PowerPoint Presentation</vt:lpstr>
      <vt:lpstr>3-Point suspension </vt:lpstr>
      <vt:lpstr>3-Point suspension </vt:lpstr>
      <vt:lpstr>Gearbox system</vt:lpstr>
      <vt:lpstr>  Gearbox system </vt:lpstr>
      <vt:lpstr> Gearbox system</vt:lpstr>
      <vt:lpstr>Rotor Brake</vt:lpstr>
      <vt:lpstr>Rotor Brake</vt:lpstr>
      <vt:lpstr>Coupling</vt:lpstr>
      <vt:lpstr>Coupling</vt:lpstr>
      <vt:lpstr>Bibliography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Windows User</cp:lastModifiedBy>
  <cp:revision>976</cp:revision>
  <dcterms:created xsi:type="dcterms:W3CDTF">2025-07-21T13:11:31Z</dcterms:created>
  <dcterms:modified xsi:type="dcterms:W3CDTF">2025-09-28T17:43:36Z</dcterms:modified>
</cp:coreProperties>
</file>