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300" r:id="rId3"/>
    <p:sldId id="301" r:id="rId4"/>
    <p:sldId id="303" r:id="rId5"/>
    <p:sldId id="318" r:id="rId6"/>
    <p:sldId id="319" r:id="rId7"/>
    <p:sldId id="321" r:id="rId8"/>
    <p:sldId id="320" r:id="rId9"/>
    <p:sldId id="322" r:id="rId10"/>
    <p:sldId id="323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1BD3D6-B7F1-4148-BF99-E0643B5FA8FF}">
          <p14:sldIdLst/>
        </p14:section>
        <p14:section name="management team" id="{2B72163D-2949-4563-8835-B5A6BF3A1808}">
          <p14:sldIdLst/>
        </p14:section>
        <p14:section name="Project development team" id="{0165734E-D582-475F-8D8F-D8390D9A02F3}">
          <p14:sldIdLst/>
        </p14:section>
        <p14:section name="foundation team" id="{6CF20BCC-30C5-49D5-BB67-A7F7C47F67D3}">
          <p14:sldIdLst/>
        </p14:section>
        <p14:section name="loads &amp; dynamics team" id="{B2556EC8-272D-48A5-B94D-86DE413BDD53}">
          <p14:sldIdLst/>
        </p14:section>
        <p14:section name="tower structure team" id="{B080B7D5-51DE-4691-A612-847AD1AAFC82}">
          <p14:sldIdLst>
            <p14:sldId id="300"/>
            <p14:sldId id="301"/>
            <p14:sldId id="303"/>
            <p14:sldId id="318"/>
            <p14:sldId id="319"/>
            <p14:sldId id="321"/>
            <p14:sldId id="320"/>
            <p14:sldId id="322"/>
            <p14:sldId id="323"/>
            <p14:sldId id="317"/>
          </p14:sldIdLst>
        </p14:section>
        <p14:section name="rotor blade design" id="{B146C9B3-C78A-4A61-AAEC-721247ABE854}">
          <p14:sldIdLst/>
        </p14:section>
        <p14:section name="Rotor blades structure" id="{B442706D-6274-49C9-A7D1-C313276DB185}">
          <p14:sldIdLst/>
        </p14:section>
        <p14:section name="rotor hub and pitch system" id="{08747EF3-CA38-42EE-A1AF-7484E45039CE}">
          <p14:sldIdLst/>
        </p14:section>
        <p14:section name="electrical drivetrain" id="{1A5D22D2-BE65-4E6F-884C-4B877022F03F}">
          <p14:sldIdLst/>
        </p14:section>
        <p14:section name="rotor bearing system team" id="{DB3BAE13-317B-46D5-BF13-1546F7D1D6D4}">
          <p14:sldIdLst/>
        </p14:section>
        <p14:section name="GBC team" id="{62FD1619-6AFB-4D97-A60C-6FD16F62286D}">
          <p14:sldIdLst/>
        </p14:section>
        <p14:section name="Machine bed &amp; yaw team" id="{2739FDC4-7BC0-4D24-A2DB-018568B325C8}">
          <p14:sldIdLst/>
        </p14:section>
        <p14:section name="feedback controller team" id="{6415024D-93AC-4C7E-84F4-D0225312DA45}">
          <p14:sldIdLst/>
        </p14:section>
        <p14:section name="grid code team" id="{FD3B8E82-6082-4521-B98B-5BAB918F1115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2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91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26/10/2025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30/10/2025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Foundations team/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Foundations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Week number: 06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Date: 29/10/2025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dirty="0">
                <a:latin typeface="Lato" panose="020B0604020202020204" pitchFamily="34" charset="0"/>
              </a:rPr>
              <a:t>Prof. Dr.-Ing. Torsten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de-DE" b="1" u="sng" dirty="0"/>
              <a:t>Jehad </a:t>
            </a:r>
            <a:r>
              <a:rPr lang="de-DE" b="1" u="sng" dirty="0" err="1"/>
              <a:t>Albaali</a:t>
            </a:r>
            <a:r>
              <a:rPr lang="de-DE" b="1" dirty="0"/>
              <a:t>- Amgad Gerges - Reda </a:t>
            </a:r>
            <a:r>
              <a:rPr lang="de-DE" b="1" dirty="0" err="1"/>
              <a:t>Deif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Jehad </a:t>
            </a:r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Albaali</a:t>
            </a:r>
            <a:endParaRPr lang="de-DE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1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F3F8-7FCA-C48B-1687-8E61C7435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69A2AC-C06E-229E-9510-CEB7B79C91D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E27D02-AFE5-EE72-7245-979026DFF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A63C02EA-6848-844A-A7E6-8E10BA8FB6B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EBAC95E-AA1D-8862-0792-D9FBD9AB10A9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7E17BBCC-CFA3-C433-AD5F-5CF92170D038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C21C8-7DA9-BAFA-8835-F1B7BA8C1E6D}"/>
              </a:ext>
            </a:extLst>
          </p:cNvPr>
          <p:cNvSpPr txBox="1"/>
          <p:nvPr/>
        </p:nvSpPr>
        <p:spPr>
          <a:xfrm>
            <a:off x="701040" y="823154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Next Task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73188-6029-B8AC-654A-F9D933309D0E}"/>
              </a:ext>
            </a:extLst>
          </p:cNvPr>
          <p:cNvSpPr txBox="1"/>
          <p:nvPr/>
        </p:nvSpPr>
        <p:spPr>
          <a:xfrm>
            <a:off x="556260" y="1802470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Design of Raft  for bending moment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B830-AAD0-54A7-46F5-54FD06D31906}"/>
              </a:ext>
            </a:extLst>
          </p:cNvPr>
          <p:cNvSpPr txBox="1"/>
          <p:nvPr/>
        </p:nvSpPr>
        <p:spPr>
          <a:xfrm>
            <a:off x="517585" y="2375334"/>
            <a:ext cx="265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Design of Raft for shear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639035-6EB8-1228-E9CB-B9A1BF4F96DA}"/>
              </a:ext>
            </a:extLst>
          </p:cNvPr>
          <p:cNvSpPr txBox="1"/>
          <p:nvPr/>
        </p:nvSpPr>
        <p:spPr>
          <a:xfrm>
            <a:off x="502920" y="2937318"/>
            <a:ext cx="3627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Design of Raft for fatigue loading </a:t>
            </a:r>
          </a:p>
        </p:txBody>
      </p:sp>
    </p:spTree>
    <p:extLst>
      <p:ext uri="{BB962C8B-B14F-4D97-AF65-F5344CB8AC3E}">
        <p14:creationId xmlns:p14="http://schemas.microsoft.com/office/powerpoint/2010/main" val="42581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 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29AF82-6F02-4889-B129-4CD7B95F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5962"/>
            <a:ext cx="7612663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Introduction &amp; Objectives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Input Data (Loads, Materials, Geometry)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Stability Check Overturning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Stability Check : Bearing Capacity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Stability Check : Sliding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Summary of Results &amp; Conclusion</a:t>
            </a:r>
          </a:p>
          <a:p>
            <a:pPr marL="285750" marR="0" lvl="0" indent="-285750" fontAlgn="base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ar-SA" altLang="ar-SA" b="1" dirty="0"/>
              <a:t>Next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764309" y="631689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50000"/>
              </a:lnSpc>
            </a:pPr>
            <a:r>
              <a:rPr lang="en-GB" sz="2000" b="1" dirty="0">
                <a:solidFill>
                  <a:srgbClr val="FF0000"/>
                </a:solidFill>
              </a:rPr>
              <a:t>Concrete Dimensions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30/10/2025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D2BC3-7A77-427E-122F-070BF0C54EA8}"/>
              </a:ext>
            </a:extLst>
          </p:cNvPr>
          <p:cNvSpPr txBox="1"/>
          <p:nvPr/>
        </p:nvSpPr>
        <p:spPr>
          <a:xfrm>
            <a:off x="510308" y="2246069"/>
            <a:ext cx="4679759" cy="3056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Diameter of Base Plate (BP)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 25 m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Diameter of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Pedestal = 7 m </a:t>
            </a: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 Pedestal = 1.5 m </a:t>
            </a: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Middle slab =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m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Height of </a:t>
            </a:r>
            <a:r>
              <a:rPr lang="en-GB" dirty="0"/>
              <a:t>Frustum (HF) = 1.5 m </a:t>
            </a:r>
            <a:endParaRPr lang="en-GB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Height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of Edge slab (HE) = 0.5 m </a:t>
            </a:r>
            <a:endParaRPr lang="en-GB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2509-B769-A94B-4D8C-01654767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74" y="2053592"/>
            <a:ext cx="6873077" cy="35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input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E1172-1EBA-4027-B2D3-8F9413A14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393593"/>
            <a:ext cx="7640002" cy="4070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4F076-5061-4802-B8BE-6E27827D56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95" y="1381026"/>
            <a:ext cx="6085636" cy="415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Overturning</a:t>
            </a:r>
            <a:r>
              <a:rPr lang="de-DE" b="1" dirty="0">
                <a:solidFill>
                  <a:srgbClr val="FF0000"/>
                </a:solidFill>
              </a:rPr>
              <a:t> Check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3B9C4-615C-42BD-9A61-1E9629391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566630"/>
            <a:ext cx="8871585" cy="306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4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</a:rPr>
              <a:t>Sliding</a:t>
            </a:r>
            <a:r>
              <a:rPr lang="de-DE" sz="2000" b="1" dirty="0">
                <a:solidFill>
                  <a:srgbClr val="FF0000"/>
                </a:solidFill>
              </a:rPr>
              <a:t> Check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7488D-E4E8-4051-BF68-FF7438DC5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3300"/>
            <a:ext cx="8941117" cy="34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8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</a:rPr>
              <a:t>Bearing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Capacity</a:t>
            </a:r>
            <a:r>
              <a:rPr lang="de-DE" sz="2000" b="1" dirty="0">
                <a:solidFill>
                  <a:srgbClr val="FF0000"/>
                </a:solidFill>
              </a:rPr>
              <a:t> (Uplift Concept)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ED0C7C-36AA-46CE-A06F-B16F0C23F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589218"/>
            <a:ext cx="8979217" cy="39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8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rgbClr val="FF0000"/>
                </a:solidFill>
              </a:rPr>
              <a:t>Bearing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Capacity</a:t>
            </a:r>
            <a:r>
              <a:rPr lang="de-DE" sz="2000" b="1" dirty="0">
                <a:solidFill>
                  <a:srgbClr val="FF0000"/>
                </a:solidFill>
              </a:rPr>
              <a:t> (</a:t>
            </a:r>
            <a:r>
              <a:rPr lang="de-DE" sz="2000" b="1" dirty="0" err="1">
                <a:solidFill>
                  <a:srgbClr val="FF0000"/>
                </a:solidFill>
              </a:rPr>
              <a:t>Result</a:t>
            </a:r>
            <a:r>
              <a:rPr lang="de-DE" sz="2000" b="1" dirty="0">
                <a:solidFill>
                  <a:srgbClr val="FF0000"/>
                </a:solidFill>
              </a:rPr>
              <a:t>)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8ABA2-A229-4609-ACC8-5419F3CD6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" y="1585062"/>
            <a:ext cx="10712396" cy="40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9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1D89C-DDD3-DAB3-FC25-CA8EA051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97039C-52AC-1B58-021D-7712096F26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9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05B76A-A13D-08D2-6D17-E74C001D4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05E1F9CB-B80A-1A3C-9EDB-A1A2CE69DD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30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D496315A-6AD1-7CE8-D030-E8A16DF790B6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FE783452-78C0-6544-4964-D798CA71416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Jehad Albaali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FACF3-C0FA-A48B-C145-570A6A8A60CB}"/>
              </a:ext>
            </a:extLst>
          </p:cNvPr>
          <p:cNvSpPr txBox="1"/>
          <p:nvPr/>
        </p:nvSpPr>
        <p:spPr>
          <a:xfrm>
            <a:off x="701040" y="823154"/>
            <a:ext cx="614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>
                <a:solidFill>
                  <a:srgbClr val="FF0000"/>
                </a:solidFill>
              </a:rPr>
              <a:t>Summary </a:t>
            </a:r>
            <a:r>
              <a:rPr lang="de-DE" sz="2400" b="1" dirty="0" err="1">
                <a:solidFill>
                  <a:srgbClr val="FF0000"/>
                </a:solidFill>
              </a:rPr>
              <a:t>of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Verifications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14D5A-6F55-40B7-AF61-FBEB31C3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" y="1650774"/>
            <a:ext cx="9890760" cy="380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3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agment team" id="{49CF8F14-4D36-410B-8FD7-EF9AC5FC0265}" vid="{E0BCDBF3-E95D-42DF-9CFA-5A341A93A409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agment team" id="{49CF8F14-4D36-410B-8FD7-EF9AC5FC0265}" vid="{B7A59B36-2137-465F-86DC-E5A6887FF7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Managment team</Template>
  <TotalTime>0</TotalTime>
  <Words>270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Aptos</vt:lpstr>
      <vt:lpstr>Aptos (Textkörper)</vt:lpstr>
      <vt:lpstr>Aptos Display</vt:lpstr>
      <vt:lpstr>Arial</vt:lpstr>
      <vt:lpstr>Calibri</vt:lpstr>
      <vt:lpstr>Calibri Light</vt:lpstr>
      <vt:lpstr>Lato</vt:lpstr>
      <vt:lpstr>Tahoma</vt:lpstr>
      <vt:lpstr>Times New Roman</vt:lpstr>
      <vt:lpstr>Wingdings</vt:lpstr>
      <vt:lpstr>Office</vt:lpstr>
      <vt:lpstr>Benutzerdefiniertes Design</vt:lpstr>
      <vt:lpstr>Weekly report: Foundations 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contents</dc:title>
  <dc:creator>Bakhtiar Sabir</dc:creator>
  <cp:lastModifiedBy>Jehad Albaali</cp:lastModifiedBy>
  <cp:revision>51</cp:revision>
  <dcterms:created xsi:type="dcterms:W3CDTF">2025-09-29T10:47:20Z</dcterms:created>
  <dcterms:modified xsi:type="dcterms:W3CDTF">2025-10-27T11:45:17Z</dcterms:modified>
</cp:coreProperties>
</file>