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4"/>
  </p:notesMasterIdLst>
  <p:handoutMasterIdLst>
    <p:handoutMasterId r:id="rId15"/>
  </p:handoutMasterIdLst>
  <p:sldIdLst>
    <p:sldId id="259" r:id="rId3"/>
    <p:sldId id="264" r:id="rId4"/>
    <p:sldId id="275" r:id="rId5"/>
    <p:sldId id="270" r:id="rId6"/>
    <p:sldId id="274" r:id="rId7"/>
    <p:sldId id="276" r:id="rId8"/>
    <p:sldId id="271" r:id="rId9"/>
    <p:sldId id="278" r:id="rId10"/>
    <p:sldId id="267" r:id="rId11"/>
    <p:sldId id="277" r:id="rId12"/>
    <p:sldId id="27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first slide" id="{EBA04D78-D1FF-49F4-BDD6-03EE135E606E}">
          <p14:sldIdLst/>
        </p14:section>
        <p14:section name="List of contents" id="{65043596-36B7-4360-BB5C-7A99EFAEC5C9}">
          <p14:sldIdLst>
            <p14:sldId id="259"/>
          </p14:sldIdLst>
        </p14:section>
        <p14:section name="Title, main slides" id="{B26F6679-C236-4D3D-BC2F-CAE5ED400718}">
          <p14:sldIdLst>
            <p14:sldId id="264"/>
            <p14:sldId id="275"/>
            <p14:sldId id="270"/>
            <p14:sldId id="274"/>
            <p14:sldId id="276"/>
            <p14:sldId id="271"/>
            <p14:sldId id="278"/>
          </p14:sldIdLst>
        </p14:section>
        <p14:section name="bibliography" id="{2ECB0A3B-7D16-4F98-AD6A-5308DF7BF078}">
          <p14:sldIdLst>
            <p14:sldId id="267"/>
            <p14:sldId id="277"/>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ECEFA"/>
    <a:srgbClr val="92C6E6"/>
    <a:srgbClr val="80D2F7"/>
    <a:srgbClr val="7ED1F7"/>
    <a:srgbClr val="A1DFFD"/>
    <a:srgbClr val="C0F5FF"/>
    <a:srgbClr val="3C96FA"/>
    <a:srgbClr val="BDE5F9"/>
    <a:srgbClr val="C1E5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04" autoAdjust="0"/>
    <p:restoredTop sz="94660"/>
  </p:normalViewPr>
  <p:slideViewPr>
    <p:cSldViewPr snapToGrid="0">
      <p:cViewPr varScale="1">
        <p:scale>
          <a:sx n="82" d="100"/>
          <a:sy n="82" d="100"/>
        </p:scale>
        <p:origin x="71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F984966E-98CC-6A78-1424-04B6E1F2673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9153D721-EFB9-BC0E-1DC1-4F7A40F3125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D753E7D-EEC7-43DF-AF05-49FE1E0C7B25}" type="datetimeFigureOut">
              <a:rPr lang="de-DE" smtClean="0"/>
              <a:t>27.10.2025</a:t>
            </a:fld>
            <a:endParaRPr lang="de-DE"/>
          </a:p>
        </p:txBody>
      </p:sp>
      <p:sp>
        <p:nvSpPr>
          <p:cNvPr id="4" name="Fußzeilenplatzhalter 3">
            <a:extLst>
              <a:ext uri="{FF2B5EF4-FFF2-40B4-BE49-F238E27FC236}">
                <a16:creationId xmlns:a16="http://schemas.microsoft.com/office/drawing/2014/main" id="{A7BF23EC-0BC1-545E-D00A-3466D800025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8716600C-B63A-8960-82FD-8DC4BB46C8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A1B05C7-DCB9-437C-9E32-70E813415345}" type="slidenum">
              <a:rPr lang="de-DE" smtClean="0"/>
              <a:t>‹#›</a:t>
            </a:fld>
            <a:endParaRPr lang="de-DE"/>
          </a:p>
        </p:txBody>
      </p:sp>
    </p:spTree>
    <p:extLst>
      <p:ext uri="{BB962C8B-B14F-4D97-AF65-F5344CB8AC3E}">
        <p14:creationId xmlns:p14="http://schemas.microsoft.com/office/powerpoint/2010/main" val="21950978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52B7C8-164C-4140-932B-122F288D33CD}" type="datetimeFigureOut">
              <a:rPr lang="en-GB" smtClean="0"/>
              <a:t>27/10/2025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23327E-A3FE-4279-B080-AD6DAF9EDC39}" type="slidenum">
              <a:rPr lang="en-GB" smtClean="0"/>
              <a:t>‹#›</a:t>
            </a:fld>
            <a:endParaRPr lang="en-GB"/>
          </a:p>
        </p:txBody>
      </p:sp>
    </p:spTree>
    <p:extLst>
      <p:ext uri="{BB962C8B-B14F-4D97-AF65-F5344CB8AC3E}">
        <p14:creationId xmlns:p14="http://schemas.microsoft.com/office/powerpoint/2010/main" val="3775679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www.mybib.com/tools/ieee-citation-generator"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openxmlformats.org/officeDocument/2006/relationships/image" Target="../media/image7.png"/><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ist of teams">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6458857" y="1978025"/>
            <a:ext cx="4894943" cy="4351338"/>
          </a:xfrm>
        </p:spPr>
        <p:txBody>
          <a:bodyPr>
            <a:normAutofit/>
          </a:bodyPr>
          <a:lstStyle>
            <a:lvl1pPr marL="514350" indent="-514350">
              <a:buFont typeface="+mj-lt"/>
              <a:buAutoNum type="arabicPeriod"/>
              <a:defRPr sz="2200"/>
            </a:lvl1pPr>
            <a:lvl2pPr marL="457200" indent="0">
              <a:buFont typeface="Arial" panose="020B0604020202020204" pitchFamily="34" charset="0"/>
              <a:buNone/>
              <a:defRPr sz="2200"/>
            </a:lvl2pPr>
          </a:lstStyle>
          <a:p>
            <a:pPr lvl="1"/>
            <a:r>
              <a:rPr lang="de-DE" dirty="0"/>
              <a:t>12. </a:t>
            </a:r>
            <a:r>
              <a:rPr lang="de-DE" dirty="0" err="1"/>
              <a:t>Machine</a:t>
            </a:r>
            <a:r>
              <a:rPr lang="de-DE" dirty="0"/>
              <a:t> </a:t>
            </a:r>
            <a:r>
              <a:rPr lang="de-DE" dirty="0" err="1"/>
              <a:t>Bed</a:t>
            </a:r>
            <a:r>
              <a:rPr lang="de-DE" dirty="0"/>
              <a:t> &amp; Yaw System  </a:t>
            </a:r>
          </a:p>
          <a:p>
            <a:pPr lvl="1"/>
            <a:r>
              <a:rPr lang="de-DE" dirty="0"/>
              <a:t>13. Tower  </a:t>
            </a:r>
          </a:p>
          <a:p>
            <a:pPr lvl="1"/>
            <a:r>
              <a:rPr lang="de-DE" dirty="0"/>
              <a:t>14. </a:t>
            </a:r>
            <a:r>
              <a:rPr lang="de-DE" dirty="0" err="1"/>
              <a:t>Foundation</a:t>
            </a:r>
            <a:r>
              <a:rPr lang="de-DE" dirty="0"/>
              <a:t>  </a:t>
            </a:r>
          </a:p>
          <a:p>
            <a:pPr lvl="1"/>
            <a:r>
              <a:rPr lang="de-DE" dirty="0"/>
              <a:t>15. Storage System </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en-GB" dirty="0"/>
              <a:t>Teams</a:t>
            </a:r>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Content Placeholder 2">
            <a:extLst>
              <a:ext uri="{FF2B5EF4-FFF2-40B4-BE49-F238E27FC236}">
                <a16:creationId xmlns:a16="http://schemas.microsoft.com/office/drawing/2014/main" id="{D2466CB9-E665-36BA-2132-8519CA303C97}"/>
              </a:ext>
            </a:extLst>
          </p:cNvPr>
          <p:cNvSpPr>
            <a:spLocks noGrp="1"/>
          </p:cNvSpPr>
          <p:nvPr>
            <p:ph idx="13" hasCustomPrompt="1"/>
          </p:nvPr>
        </p:nvSpPr>
        <p:spPr>
          <a:xfrm>
            <a:off x="838200" y="1978025"/>
            <a:ext cx="4894943" cy="4351338"/>
          </a:xfrm>
        </p:spPr>
        <p:txBody>
          <a:bodyPr>
            <a:normAutofit/>
          </a:bodyPr>
          <a:lstStyle>
            <a:lvl1pPr marL="514350" indent="-514350">
              <a:buFont typeface="+mj-lt"/>
              <a:buAutoNum type="arabicPeriod"/>
              <a:defRPr sz="2200"/>
            </a:lvl1pPr>
            <a:lvl2pPr marL="457200" indent="0" algn="l">
              <a:buFont typeface="Arial" panose="020B0604020202020204" pitchFamily="34" charset="0"/>
              <a:buNone/>
              <a:defRPr sz="2200"/>
            </a:lvl2pPr>
          </a:lstStyle>
          <a:p>
            <a:pPr lvl="1"/>
            <a:r>
              <a:rPr lang="de-DE" dirty="0"/>
              <a:t>1.  </a:t>
            </a:r>
            <a:r>
              <a:rPr lang="de-DE" dirty="0" err="1"/>
              <a:t>Windfarm</a:t>
            </a:r>
            <a:r>
              <a:rPr lang="de-DE" dirty="0"/>
              <a:t> Project Development  </a:t>
            </a:r>
          </a:p>
          <a:p>
            <a:pPr lvl="1"/>
            <a:r>
              <a:rPr lang="de-DE" dirty="0"/>
              <a:t>2.  Loads and Dynamics  </a:t>
            </a:r>
          </a:p>
          <a:p>
            <a:pPr lvl="1"/>
            <a:r>
              <a:rPr lang="de-DE" dirty="0"/>
              <a:t>3.  Feedback Controller  </a:t>
            </a:r>
          </a:p>
          <a:p>
            <a:pPr lvl="1"/>
            <a:r>
              <a:rPr lang="de-DE" dirty="0"/>
              <a:t>4.  Lidar-</a:t>
            </a:r>
            <a:r>
              <a:rPr lang="de-DE" dirty="0" err="1"/>
              <a:t>Assisted</a:t>
            </a:r>
            <a:r>
              <a:rPr lang="de-DE" dirty="0"/>
              <a:t> Controller  </a:t>
            </a:r>
          </a:p>
          <a:p>
            <a:pPr lvl="1"/>
            <a:r>
              <a:rPr lang="de-DE" dirty="0"/>
              <a:t>5.  Rotor Blade </a:t>
            </a:r>
            <a:r>
              <a:rPr lang="de-DE" dirty="0" err="1"/>
              <a:t>Aerodynamics</a:t>
            </a:r>
            <a:r>
              <a:rPr lang="de-DE" dirty="0"/>
              <a:t>  </a:t>
            </a:r>
          </a:p>
          <a:p>
            <a:pPr lvl="1"/>
            <a:r>
              <a:rPr lang="de-DE" dirty="0"/>
              <a:t>6.  Rotor Blade </a:t>
            </a:r>
            <a:r>
              <a:rPr lang="de-DE" dirty="0" err="1"/>
              <a:t>Structures</a:t>
            </a:r>
            <a:r>
              <a:rPr lang="de-DE" dirty="0"/>
              <a:t>  </a:t>
            </a:r>
          </a:p>
          <a:p>
            <a:pPr lvl="1"/>
            <a:r>
              <a:rPr lang="de-DE" dirty="0"/>
              <a:t>7.  </a:t>
            </a:r>
            <a:r>
              <a:rPr lang="de-DE" dirty="0" err="1"/>
              <a:t>Electrical</a:t>
            </a:r>
            <a:r>
              <a:rPr lang="de-DE" dirty="0"/>
              <a:t> </a:t>
            </a:r>
            <a:r>
              <a:rPr lang="de-DE" dirty="0" err="1"/>
              <a:t>Drivetrain</a:t>
            </a:r>
            <a:r>
              <a:rPr lang="de-DE" dirty="0"/>
              <a:t> (EDT)  </a:t>
            </a:r>
          </a:p>
          <a:p>
            <a:pPr lvl="1"/>
            <a:r>
              <a:rPr lang="de-DE" dirty="0"/>
              <a:t>8.  </a:t>
            </a:r>
            <a:r>
              <a:rPr lang="de-DE" dirty="0" err="1"/>
              <a:t>Grid</a:t>
            </a:r>
            <a:r>
              <a:rPr lang="de-DE" dirty="0"/>
              <a:t> Code Development (GCD)  </a:t>
            </a:r>
          </a:p>
          <a:p>
            <a:pPr lvl="1"/>
            <a:r>
              <a:rPr lang="de-DE" dirty="0"/>
              <a:t>9.  Rotor Hub &amp; Pitch System  </a:t>
            </a:r>
          </a:p>
          <a:p>
            <a:pPr lvl="1"/>
            <a:r>
              <a:rPr lang="de-DE" dirty="0"/>
              <a:t>10. Rotor </a:t>
            </a:r>
            <a:r>
              <a:rPr lang="de-DE" dirty="0" err="1"/>
              <a:t>Bearing</a:t>
            </a:r>
            <a:r>
              <a:rPr lang="de-DE" dirty="0"/>
              <a:t> System  </a:t>
            </a:r>
          </a:p>
          <a:p>
            <a:pPr lvl="1"/>
            <a:r>
              <a:rPr lang="de-DE" dirty="0"/>
              <a:t>11. </a:t>
            </a:r>
            <a:r>
              <a:rPr lang="de-DE" dirty="0" err="1"/>
              <a:t>Gearbox</a:t>
            </a:r>
            <a:r>
              <a:rPr lang="de-DE" dirty="0"/>
              <a:t>, Brake, Coupling  </a:t>
            </a:r>
          </a:p>
          <a:p>
            <a:pPr lvl="1"/>
            <a:r>
              <a:rPr lang="de-DE" dirty="0"/>
              <a:t>						</a:t>
            </a:r>
          </a:p>
        </p:txBody>
      </p:sp>
      <p:sp>
        <p:nvSpPr>
          <p:cNvPr id="12" name="Datumsplatzhalter 11">
            <a:extLst>
              <a:ext uri="{FF2B5EF4-FFF2-40B4-BE49-F238E27FC236}">
                <a16:creationId xmlns:a16="http://schemas.microsoft.com/office/drawing/2014/main" id="{FD841E35-8D66-8DA2-B806-8C18E5D28063}"/>
              </a:ext>
            </a:extLst>
          </p:cNvPr>
          <p:cNvSpPr>
            <a:spLocks noGrp="1"/>
          </p:cNvSpPr>
          <p:nvPr>
            <p:ph type="dt" sz="half" idx="14"/>
          </p:nvPr>
        </p:nvSpPr>
        <p:spPr/>
        <p:txBody>
          <a:bodyPr/>
          <a:lstStyle/>
          <a:p>
            <a:fld id="{02AEE8E4-D792-40D2-B8D4-0007E21A0CF8}" type="datetime1">
              <a:rPr lang="en-GB" smtClean="0"/>
              <a:t>27/10/2025</a:t>
            </a:fld>
            <a:endParaRPr lang="en-GB" dirty="0"/>
          </a:p>
        </p:txBody>
      </p:sp>
      <p:sp>
        <p:nvSpPr>
          <p:cNvPr id="16" name="Fußzeilenplatzhalter 15">
            <a:extLst>
              <a:ext uri="{FF2B5EF4-FFF2-40B4-BE49-F238E27FC236}">
                <a16:creationId xmlns:a16="http://schemas.microsoft.com/office/drawing/2014/main" id="{6C28938A-3748-78F8-3D01-B82DF87C9BE6}"/>
              </a:ext>
            </a:extLst>
          </p:cNvPr>
          <p:cNvSpPr>
            <a:spLocks noGrp="1"/>
          </p:cNvSpPr>
          <p:nvPr>
            <p:ph type="ftr" sz="quarter" idx="15"/>
          </p:nvPr>
        </p:nvSpPr>
        <p:spPr/>
        <p:txBody>
          <a:bodyPr/>
          <a:lstStyle/>
          <a:p>
            <a:r>
              <a:rPr lang="en-GB" dirty="0"/>
              <a:t>Optimus Syria</a:t>
            </a:r>
          </a:p>
        </p:txBody>
      </p:sp>
      <p:sp>
        <p:nvSpPr>
          <p:cNvPr id="17" name="Foliennummernplatzhalter 16">
            <a:extLst>
              <a:ext uri="{FF2B5EF4-FFF2-40B4-BE49-F238E27FC236}">
                <a16:creationId xmlns:a16="http://schemas.microsoft.com/office/drawing/2014/main" id="{3A903679-8273-AC0E-AD57-A9C78EE236F1}"/>
              </a:ext>
            </a:extLst>
          </p:cNvPr>
          <p:cNvSpPr>
            <a:spLocks noGrp="1"/>
          </p:cNvSpPr>
          <p:nvPr>
            <p:ph type="sldNum" sz="quarter" idx="16"/>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42933133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ibliography (Explan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033-AA4A-D955-AE39-E7F2A40C8A47}"/>
              </a:ext>
            </a:extLst>
          </p:cNvPr>
          <p:cNvSpPr>
            <a:spLocks noGrp="1"/>
          </p:cNvSpPr>
          <p:nvPr>
            <p:ph type="title" hasCustomPrompt="1"/>
          </p:nvPr>
        </p:nvSpPr>
        <p:spPr/>
        <p:txBody>
          <a:bodyPr/>
          <a:lstStyle>
            <a:lvl1pPr>
              <a:defRPr/>
            </a:lvl1pPr>
          </a:lstStyle>
          <a:p>
            <a:r>
              <a:rPr lang="de-DE" dirty="0" err="1"/>
              <a:t>Bibliography</a:t>
            </a:r>
            <a:r>
              <a:rPr lang="de-DE" dirty="0"/>
              <a:t> – </a:t>
            </a:r>
            <a:r>
              <a:rPr lang="de-DE" dirty="0" err="1"/>
              <a:t>team</a:t>
            </a:r>
            <a:r>
              <a:rPr lang="de-DE" dirty="0"/>
              <a:t> </a:t>
            </a:r>
            <a:r>
              <a:rPr lang="de-DE" dirty="0" err="1"/>
              <a:t>name</a:t>
            </a:r>
            <a:endParaRPr lang="en-GB" dirty="0"/>
          </a:p>
        </p:txBody>
      </p:sp>
      <p:sp>
        <p:nvSpPr>
          <p:cNvPr id="3" name="Content Placeholder 2">
            <a:extLst>
              <a:ext uri="{FF2B5EF4-FFF2-40B4-BE49-F238E27FC236}">
                <a16:creationId xmlns:a16="http://schemas.microsoft.com/office/drawing/2014/main" id="{7638BDBB-4827-8B89-3EE0-5A3DD22172FC}"/>
              </a:ext>
            </a:extLst>
          </p:cNvPr>
          <p:cNvSpPr>
            <a:spLocks noGrp="1"/>
          </p:cNvSpPr>
          <p:nvPr>
            <p:ph idx="1" hasCustomPrompt="1"/>
          </p:nvPr>
        </p:nvSpPr>
        <p:spPr/>
        <p:txBody>
          <a:bodyPr>
            <a:normAutofit/>
          </a:bodyPr>
          <a:lstStyle>
            <a:lvl1pPr marL="0" inden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t>[1] </a:t>
            </a:r>
            <a:r>
              <a:rPr lang="en-GB" dirty="0"/>
              <a:t>“How HOMER Calculates Wind Turbine Power Output,” </a:t>
            </a:r>
            <a:r>
              <a:rPr lang="en-GB" i="1" dirty="0"/>
              <a:t>Homerenergy.com</a:t>
            </a:r>
            <a:r>
              <a:rPr lang="en-GB" dirty="0"/>
              <a:t>, 2017. https://www.homerenergy.com/products/pro/docs/3.15/how_homer_calculates_wind_turbine_power_output.html (accessed Aug. 25, 2025).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[2] …..</a:t>
            </a:r>
            <a:endParaRPr lang="it-IT" dirty="0"/>
          </a:p>
          <a:p>
            <a:pPr lvl="0"/>
            <a:endParaRPr lang="de-DE" dirty="0"/>
          </a:p>
        </p:txBody>
      </p:sp>
      <p:cxnSp>
        <p:nvCxnSpPr>
          <p:cNvPr id="6" name="Straight Arrow Connector 21">
            <a:extLst>
              <a:ext uri="{FF2B5EF4-FFF2-40B4-BE49-F238E27FC236}">
                <a16:creationId xmlns:a16="http://schemas.microsoft.com/office/drawing/2014/main" id="{9B5BA113-ABD0-9B33-1E2F-5863B083FE29}"/>
              </a:ext>
            </a:extLst>
          </p:cNvPr>
          <p:cNvCxnSpPr>
            <a:cxnSpLocks/>
          </p:cNvCxnSpPr>
          <p:nvPr userDrawn="1"/>
        </p:nvCxnSpPr>
        <p:spPr>
          <a:xfrm flipH="1" flipV="1">
            <a:off x="4994031" y="2734408"/>
            <a:ext cx="1245576" cy="1837592"/>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Rectangle 22">
            <a:extLst>
              <a:ext uri="{FF2B5EF4-FFF2-40B4-BE49-F238E27FC236}">
                <a16:creationId xmlns:a16="http://schemas.microsoft.com/office/drawing/2014/main" id="{59531AAE-8AA3-6039-F69E-EDD1AF57C810}"/>
              </a:ext>
            </a:extLst>
          </p:cNvPr>
          <p:cNvSpPr/>
          <p:nvPr userDrawn="1"/>
        </p:nvSpPr>
        <p:spPr>
          <a:xfrm>
            <a:off x="4475285" y="4572000"/>
            <a:ext cx="5969977" cy="167786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The style </a:t>
            </a:r>
            <a:r>
              <a:rPr lang="it-IT" dirty="0" err="1"/>
              <a:t>chosen</a:t>
            </a:r>
            <a:r>
              <a:rPr lang="it-IT" dirty="0"/>
              <a:t> for </a:t>
            </a:r>
            <a:r>
              <a:rPr lang="it-IT" dirty="0" err="1"/>
              <a:t>citation</a:t>
            </a:r>
            <a:r>
              <a:rPr lang="it-IT" dirty="0"/>
              <a:t> </a:t>
            </a:r>
            <a:r>
              <a:rPr lang="it-IT" dirty="0" err="1"/>
              <a:t>is</a:t>
            </a:r>
            <a:r>
              <a:rPr lang="it-IT" dirty="0"/>
              <a:t> IEEE, so </a:t>
            </a:r>
            <a:r>
              <a:rPr lang="it-IT" dirty="0" err="1"/>
              <a:t>if</a:t>
            </a:r>
            <a:r>
              <a:rPr lang="it-IT" dirty="0"/>
              <a:t> </a:t>
            </a:r>
            <a:r>
              <a:rPr lang="it-IT" dirty="0" err="1"/>
              <a:t>you</a:t>
            </a:r>
            <a:r>
              <a:rPr lang="it-IT" dirty="0"/>
              <a:t> </a:t>
            </a:r>
            <a:r>
              <a:rPr lang="it-IT" dirty="0" err="1"/>
              <a:t>want</a:t>
            </a:r>
            <a:r>
              <a:rPr lang="it-IT" dirty="0"/>
              <a:t> to create </a:t>
            </a:r>
            <a:r>
              <a:rPr lang="it-IT" dirty="0" err="1"/>
              <a:t>your</a:t>
            </a:r>
            <a:r>
              <a:rPr lang="it-IT" dirty="0"/>
              <a:t> </a:t>
            </a:r>
            <a:r>
              <a:rPr lang="it-IT" dirty="0" err="1"/>
              <a:t>citation</a:t>
            </a:r>
            <a:r>
              <a:rPr lang="it-IT" dirty="0"/>
              <a:t> follow </a:t>
            </a:r>
            <a:r>
              <a:rPr lang="it-IT" dirty="0" err="1"/>
              <a:t>that</a:t>
            </a:r>
            <a:r>
              <a:rPr lang="it-IT" dirty="0"/>
              <a:t> style. </a:t>
            </a:r>
            <a:r>
              <a:rPr lang="it-IT" dirty="0" err="1"/>
              <a:t>If</a:t>
            </a:r>
            <a:r>
              <a:rPr lang="it-IT" dirty="0"/>
              <a:t> </a:t>
            </a:r>
            <a:r>
              <a:rPr lang="it-IT" dirty="0" err="1"/>
              <a:t>you</a:t>
            </a:r>
            <a:r>
              <a:rPr lang="it-IT" dirty="0"/>
              <a:t> </a:t>
            </a:r>
            <a:r>
              <a:rPr lang="it-IT" dirty="0" err="1"/>
              <a:t>want</a:t>
            </a:r>
            <a:r>
              <a:rPr lang="it-IT" dirty="0"/>
              <a:t> to create an IEEE </a:t>
            </a:r>
            <a:r>
              <a:rPr lang="it-IT" dirty="0" err="1"/>
              <a:t>citation</a:t>
            </a:r>
            <a:r>
              <a:rPr lang="it-IT" dirty="0"/>
              <a:t> from a website, </a:t>
            </a:r>
            <a:r>
              <a:rPr lang="it-IT" dirty="0" err="1"/>
              <a:t>you</a:t>
            </a:r>
            <a:r>
              <a:rPr lang="it-IT" dirty="0"/>
              <a:t> can use some free </a:t>
            </a:r>
            <a:r>
              <a:rPr lang="it-IT" dirty="0" err="1"/>
              <a:t>converters</a:t>
            </a:r>
            <a:r>
              <a:rPr lang="it-IT" dirty="0"/>
              <a:t> </a:t>
            </a:r>
            <a:r>
              <a:rPr lang="it-IT" dirty="0" err="1"/>
              <a:t>available</a:t>
            </a:r>
            <a:r>
              <a:rPr lang="it-IT" dirty="0"/>
              <a:t> on the internet, like:</a:t>
            </a:r>
          </a:p>
          <a:p>
            <a:pPr algn="ctr"/>
            <a:r>
              <a:rPr lang="en-GB" b="1" dirty="0">
                <a:hlinkClick r:id="rId2"/>
              </a:rPr>
              <a:t>https://www.mybib.com/tools/ieee-citation-generator</a:t>
            </a:r>
            <a:r>
              <a:rPr lang="en-GB" b="1" dirty="0"/>
              <a:t> </a:t>
            </a:r>
          </a:p>
        </p:txBody>
      </p:sp>
      <p:cxnSp>
        <p:nvCxnSpPr>
          <p:cNvPr id="4" name="Straight Connector 5">
            <a:extLst>
              <a:ext uri="{FF2B5EF4-FFF2-40B4-BE49-F238E27FC236}">
                <a16:creationId xmlns:a16="http://schemas.microsoft.com/office/drawing/2014/main" id="{7CC2DA80-2404-1A96-924E-A52A1DBAA341}"/>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0" name="Rectangle 7">
            <a:extLst>
              <a:ext uri="{FF2B5EF4-FFF2-40B4-BE49-F238E27FC236}">
                <a16:creationId xmlns:a16="http://schemas.microsoft.com/office/drawing/2014/main" id="{226F6F8F-D65D-4B43-5785-E89E617F8616}"/>
              </a:ext>
            </a:extLst>
          </p:cNvPr>
          <p:cNvSpPr/>
          <p:nvPr userDrawn="1"/>
        </p:nvSpPr>
        <p:spPr>
          <a:xfrm>
            <a:off x="908165" y="3299037"/>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1" name="Datumsplatzhalter 10">
            <a:extLst>
              <a:ext uri="{FF2B5EF4-FFF2-40B4-BE49-F238E27FC236}">
                <a16:creationId xmlns:a16="http://schemas.microsoft.com/office/drawing/2014/main" id="{376AEEC7-3E6C-8FE6-7104-34FC937946F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2" name="Fußzeilenplatzhalter 11">
            <a:extLst>
              <a:ext uri="{FF2B5EF4-FFF2-40B4-BE49-F238E27FC236}">
                <a16:creationId xmlns:a16="http://schemas.microsoft.com/office/drawing/2014/main" id="{527D13C7-4982-3CF9-E6C0-8109C888A5C4}"/>
              </a:ext>
            </a:extLst>
          </p:cNvPr>
          <p:cNvSpPr>
            <a:spLocks noGrp="1"/>
          </p:cNvSpPr>
          <p:nvPr>
            <p:ph type="ftr" sz="quarter" idx="11"/>
          </p:nvPr>
        </p:nvSpPr>
        <p:spPr/>
        <p:txBody>
          <a:bodyPr/>
          <a:lstStyle/>
          <a:p>
            <a:r>
              <a:rPr lang="en-GB"/>
              <a:t>Team Name / Optimus Syria</a:t>
            </a:r>
            <a:endParaRPr lang="en-GB" dirty="0"/>
          </a:p>
        </p:txBody>
      </p:sp>
      <p:sp>
        <p:nvSpPr>
          <p:cNvPr id="13" name="Foliennummernplatzhalter 12">
            <a:extLst>
              <a:ext uri="{FF2B5EF4-FFF2-40B4-BE49-F238E27FC236}">
                <a16:creationId xmlns:a16="http://schemas.microsoft.com/office/drawing/2014/main" id="{44A0136B-0337-50A8-941C-6DC048DC6892}"/>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4" name="Textplatzhalter 16">
            <a:extLst>
              <a:ext uri="{FF2B5EF4-FFF2-40B4-BE49-F238E27FC236}">
                <a16:creationId xmlns:a16="http://schemas.microsoft.com/office/drawing/2014/main" id="{A21B8924-2541-A57C-7990-899E2DC11FD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096439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Bibliograp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93033-AA4A-D955-AE39-E7F2A40C8A47}"/>
              </a:ext>
            </a:extLst>
          </p:cNvPr>
          <p:cNvSpPr>
            <a:spLocks noGrp="1"/>
          </p:cNvSpPr>
          <p:nvPr>
            <p:ph type="title" hasCustomPrompt="1"/>
          </p:nvPr>
        </p:nvSpPr>
        <p:spPr/>
        <p:txBody>
          <a:bodyPr/>
          <a:lstStyle>
            <a:lvl1pPr>
              <a:defRPr/>
            </a:lvl1pPr>
          </a:lstStyle>
          <a:p>
            <a:r>
              <a:rPr lang="de-DE" dirty="0" err="1"/>
              <a:t>Bibliography</a:t>
            </a:r>
            <a:r>
              <a:rPr lang="de-DE" dirty="0"/>
              <a:t> – </a:t>
            </a:r>
            <a:r>
              <a:rPr lang="de-DE" dirty="0" err="1"/>
              <a:t>team</a:t>
            </a:r>
            <a:r>
              <a:rPr lang="de-DE" dirty="0"/>
              <a:t> </a:t>
            </a:r>
            <a:r>
              <a:rPr lang="de-DE" dirty="0" err="1"/>
              <a:t>name</a:t>
            </a:r>
            <a:endParaRPr lang="en-GB" dirty="0"/>
          </a:p>
        </p:txBody>
      </p:sp>
      <p:sp>
        <p:nvSpPr>
          <p:cNvPr id="3" name="Content Placeholder 2">
            <a:extLst>
              <a:ext uri="{FF2B5EF4-FFF2-40B4-BE49-F238E27FC236}">
                <a16:creationId xmlns:a16="http://schemas.microsoft.com/office/drawing/2014/main" id="{7638BDBB-4827-8B89-3EE0-5A3DD22172FC}"/>
              </a:ext>
            </a:extLst>
          </p:cNvPr>
          <p:cNvSpPr>
            <a:spLocks noGrp="1"/>
          </p:cNvSpPr>
          <p:nvPr>
            <p:ph idx="1" hasCustomPrompt="1"/>
          </p:nvPr>
        </p:nvSpPr>
        <p:spPr/>
        <p:txBody>
          <a:bodyPr>
            <a:normAutofit/>
          </a:bodyPr>
          <a:lstStyle>
            <a:lvl1pPr marL="0" indent="0">
              <a:buNone/>
              <a:defRPr sz="16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it-IT" dirty="0"/>
              <a:t>[1] </a:t>
            </a:r>
            <a:r>
              <a:rPr lang="en-GB" dirty="0"/>
              <a:t>“How HOMER Calculates Wind Turbine Power Output,” </a:t>
            </a:r>
            <a:r>
              <a:rPr lang="en-GB" i="1" dirty="0"/>
              <a:t>Homerenergy.com</a:t>
            </a:r>
            <a:r>
              <a:rPr lang="en-GB" dirty="0"/>
              <a:t>, 2017. https://www.homerenergy.com/products/pro/docs/3.15/how_homer_calculates_wind_turbine_power_output.html (accessed Aug. 25, 2025).</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GB" dirty="0"/>
              <a:t>[2] …..</a:t>
            </a:r>
            <a:endParaRPr lang="it-IT" dirty="0"/>
          </a:p>
          <a:p>
            <a:pPr lvl="0"/>
            <a:endParaRPr lang="de-DE" dirty="0"/>
          </a:p>
        </p:txBody>
      </p:sp>
      <p:cxnSp>
        <p:nvCxnSpPr>
          <p:cNvPr id="4" name="Straight Connector 5">
            <a:extLst>
              <a:ext uri="{FF2B5EF4-FFF2-40B4-BE49-F238E27FC236}">
                <a16:creationId xmlns:a16="http://schemas.microsoft.com/office/drawing/2014/main" id="{7CC2DA80-2404-1A96-924E-A52A1DBAA341}"/>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6" name="Datumsplatzhalter 5">
            <a:extLst>
              <a:ext uri="{FF2B5EF4-FFF2-40B4-BE49-F238E27FC236}">
                <a16:creationId xmlns:a16="http://schemas.microsoft.com/office/drawing/2014/main" id="{79BDC2AF-40F8-8529-16FE-AE51A8BD447C}"/>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3A36B392-F5AC-41D8-5903-3EE036BA8CB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7595A811-7A18-1583-7B9C-87A7CBB7F159}"/>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5E735FEA-D591-2E8E-B9B4-2A6BAFE00D4F}"/>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2232809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Zwei Inhal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3920-E451-6E8D-B0CB-C3FB9C0F70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7CFBA5-B73E-6B89-322D-7C32A35A12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BF8199-371A-141A-1CD7-D551EEEFDF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Datumsplatzhalter 7">
            <a:extLst>
              <a:ext uri="{FF2B5EF4-FFF2-40B4-BE49-F238E27FC236}">
                <a16:creationId xmlns:a16="http://schemas.microsoft.com/office/drawing/2014/main" id="{16092FF3-E2C2-B5C5-579F-21F140EB3AA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85AD0AE9-D3B7-2239-8DBB-350367E7DC5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E1BD0BA0-666C-E532-C68B-11386947BA13}"/>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027E2607-9D4B-3DD5-A6A2-FC3CB80BCC1F}"/>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4423501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rglei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BF7B7-87CF-1A3E-E33E-44DC6E0152F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4B21B8D-C5F5-5242-4069-B1546B4BC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4D26CD-98BD-17E2-BE55-DBB74BBC640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63B8D60-279E-D76A-9222-12B704BAEB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1AF34B-F683-41AD-C71C-8E8C66CC4C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Datumsplatzhalter 9">
            <a:extLst>
              <a:ext uri="{FF2B5EF4-FFF2-40B4-BE49-F238E27FC236}">
                <a16:creationId xmlns:a16="http://schemas.microsoft.com/office/drawing/2014/main" id="{4EB4231A-B976-E0CE-75F3-D34A6911E251}"/>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1" name="Fußzeilenplatzhalter 10">
            <a:extLst>
              <a:ext uri="{FF2B5EF4-FFF2-40B4-BE49-F238E27FC236}">
                <a16:creationId xmlns:a16="http://schemas.microsoft.com/office/drawing/2014/main" id="{2E601F58-36C8-D2D9-A619-7EE495853C62}"/>
              </a:ext>
            </a:extLst>
          </p:cNvPr>
          <p:cNvSpPr>
            <a:spLocks noGrp="1"/>
          </p:cNvSpPr>
          <p:nvPr>
            <p:ph type="ftr" sz="quarter" idx="11"/>
          </p:nvPr>
        </p:nvSpPr>
        <p:spPr/>
        <p:txBody>
          <a:bodyPr/>
          <a:lstStyle/>
          <a:p>
            <a:r>
              <a:rPr lang="en-GB"/>
              <a:t>Team Name / Optimus Syria</a:t>
            </a:r>
            <a:endParaRPr lang="en-GB" dirty="0"/>
          </a:p>
        </p:txBody>
      </p:sp>
      <p:sp>
        <p:nvSpPr>
          <p:cNvPr id="12" name="Foliennummernplatzhalter 11">
            <a:extLst>
              <a:ext uri="{FF2B5EF4-FFF2-40B4-BE49-F238E27FC236}">
                <a16:creationId xmlns:a16="http://schemas.microsoft.com/office/drawing/2014/main" id="{EBFB4D11-F600-12A5-E5C2-DCA390332C8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3" name="Textplatzhalter 16">
            <a:extLst>
              <a:ext uri="{FF2B5EF4-FFF2-40B4-BE49-F238E27FC236}">
                <a16:creationId xmlns:a16="http://schemas.microsoft.com/office/drawing/2014/main" id="{39AFE95F-2805-F887-3AF4-313C835B1731}"/>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437897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5" name="Datumsplatzhalter 4">
            <a:extLst>
              <a:ext uri="{FF2B5EF4-FFF2-40B4-BE49-F238E27FC236}">
                <a16:creationId xmlns:a16="http://schemas.microsoft.com/office/drawing/2014/main" id="{AA9CAB1E-C3D8-B43B-64D5-963D13F3D840}"/>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6" name="Fußzeilenplatzhalter 5">
            <a:extLst>
              <a:ext uri="{FF2B5EF4-FFF2-40B4-BE49-F238E27FC236}">
                <a16:creationId xmlns:a16="http://schemas.microsoft.com/office/drawing/2014/main" id="{3B3E84C0-2A5E-8136-84E3-1F57CD264AF4}"/>
              </a:ext>
            </a:extLst>
          </p:cNvPr>
          <p:cNvSpPr>
            <a:spLocks noGrp="1"/>
          </p:cNvSpPr>
          <p:nvPr>
            <p:ph type="ftr" sz="quarter" idx="11"/>
          </p:nvPr>
        </p:nvSpPr>
        <p:spPr/>
        <p:txBody>
          <a:bodyPr/>
          <a:lstStyle/>
          <a:p>
            <a:r>
              <a:rPr lang="en-GB"/>
              <a:t>Team Name / Optimus Syria</a:t>
            </a:r>
            <a:endParaRPr lang="en-GB" dirty="0"/>
          </a:p>
        </p:txBody>
      </p:sp>
      <p:sp>
        <p:nvSpPr>
          <p:cNvPr id="7" name="Foliennummernplatzhalter 6">
            <a:extLst>
              <a:ext uri="{FF2B5EF4-FFF2-40B4-BE49-F238E27FC236}">
                <a16:creationId xmlns:a16="http://schemas.microsoft.com/office/drawing/2014/main" id="{279EE80A-8782-7800-16FF-963D026BCCF5}"/>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8" name="Textplatzhalter 16">
            <a:extLst>
              <a:ext uri="{FF2B5EF4-FFF2-40B4-BE49-F238E27FC236}">
                <a16:creationId xmlns:a16="http://schemas.microsoft.com/office/drawing/2014/main" id="{CFBF4831-0820-F79B-E15A-914A0E578D4E}"/>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537009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4D20E-7D43-D4CD-1058-46300B8EE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B6584A-B476-0EA1-C12B-07C273F70E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694232-1597-B186-D108-397BCF214D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umsplatzhalter 7">
            <a:extLst>
              <a:ext uri="{FF2B5EF4-FFF2-40B4-BE49-F238E27FC236}">
                <a16:creationId xmlns:a16="http://schemas.microsoft.com/office/drawing/2014/main" id="{63342531-5FA3-5F71-CEB1-CFCD86F1701F}"/>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0D108632-F456-C23D-6809-CF44E36A522C}"/>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14F6375C-67FA-9BF2-A821-A5611C211C9C}"/>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6E6CFA6E-C964-BB71-3D6D-D966EE46607E}"/>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8465591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ild mit Überschri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DC87-27CE-5A07-9629-719DC91DE4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3F65E744-3606-1D16-E7B2-58DAFC3E88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GB"/>
          </a:p>
        </p:txBody>
      </p:sp>
      <p:sp>
        <p:nvSpPr>
          <p:cNvPr id="4" name="Text Placeholder 3">
            <a:extLst>
              <a:ext uri="{FF2B5EF4-FFF2-40B4-BE49-F238E27FC236}">
                <a16:creationId xmlns:a16="http://schemas.microsoft.com/office/drawing/2014/main" id="{EEA9C703-BF20-85AF-358A-01ADED33CF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umsplatzhalter 7">
            <a:extLst>
              <a:ext uri="{FF2B5EF4-FFF2-40B4-BE49-F238E27FC236}">
                <a16:creationId xmlns:a16="http://schemas.microsoft.com/office/drawing/2014/main" id="{0DAC50BC-A24B-779F-0533-7A27D611B15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2B06DBDC-0EA1-59AB-DB5D-AEE297E61849}"/>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3EB43FC5-BB47-1A87-75C6-C0AFB5C7235F}"/>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680B36F8-3A7C-6F05-A0AB-F3F43BA0922B}"/>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126135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el und vertikaler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44B09-72C5-4D15-0E4C-46764EB8C8D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B470E9-1D3C-D5B3-7A54-66BD900997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umsplatzhalter 6">
            <a:extLst>
              <a:ext uri="{FF2B5EF4-FFF2-40B4-BE49-F238E27FC236}">
                <a16:creationId xmlns:a16="http://schemas.microsoft.com/office/drawing/2014/main" id="{0C34C088-08EA-3896-8F05-16D82C511456}"/>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8" name="Fußzeilenplatzhalter 7">
            <a:extLst>
              <a:ext uri="{FF2B5EF4-FFF2-40B4-BE49-F238E27FC236}">
                <a16:creationId xmlns:a16="http://schemas.microsoft.com/office/drawing/2014/main" id="{08EA7E74-7B1F-8648-209E-BFE07FF1E458}"/>
              </a:ext>
            </a:extLst>
          </p:cNvPr>
          <p:cNvSpPr>
            <a:spLocks noGrp="1"/>
          </p:cNvSpPr>
          <p:nvPr>
            <p:ph type="ftr" sz="quarter" idx="11"/>
          </p:nvPr>
        </p:nvSpPr>
        <p:spPr/>
        <p:txBody>
          <a:bodyPr/>
          <a:lstStyle/>
          <a:p>
            <a:r>
              <a:rPr lang="en-GB"/>
              <a:t>Team Name / Optimus Syria</a:t>
            </a:r>
            <a:endParaRPr lang="en-GB" dirty="0"/>
          </a:p>
        </p:txBody>
      </p:sp>
      <p:sp>
        <p:nvSpPr>
          <p:cNvPr id="9" name="Foliennummernplatzhalter 8">
            <a:extLst>
              <a:ext uri="{FF2B5EF4-FFF2-40B4-BE49-F238E27FC236}">
                <a16:creationId xmlns:a16="http://schemas.microsoft.com/office/drawing/2014/main" id="{62B97D1D-1741-1791-CBA3-FA5CA67CA7DB}"/>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0" name="Textplatzhalter 16">
            <a:extLst>
              <a:ext uri="{FF2B5EF4-FFF2-40B4-BE49-F238E27FC236}">
                <a16:creationId xmlns:a16="http://schemas.microsoft.com/office/drawing/2014/main" id="{6A2FA29E-F5F4-39E0-E0C6-CACC20E04F15}"/>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26871133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ertikaler Titel u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68A110-A33F-744D-89CB-FFCF49E08A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DB6FACB-31E5-361F-D71D-18FCBA5503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umsplatzhalter 6">
            <a:extLst>
              <a:ext uri="{FF2B5EF4-FFF2-40B4-BE49-F238E27FC236}">
                <a16:creationId xmlns:a16="http://schemas.microsoft.com/office/drawing/2014/main" id="{05945ED5-EBD1-3567-F959-B92E831E514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8" name="Fußzeilenplatzhalter 7">
            <a:extLst>
              <a:ext uri="{FF2B5EF4-FFF2-40B4-BE49-F238E27FC236}">
                <a16:creationId xmlns:a16="http://schemas.microsoft.com/office/drawing/2014/main" id="{CBB6A4D0-1BA6-C02F-BE18-391B96E98DE3}"/>
              </a:ext>
            </a:extLst>
          </p:cNvPr>
          <p:cNvSpPr>
            <a:spLocks noGrp="1"/>
          </p:cNvSpPr>
          <p:nvPr>
            <p:ph type="ftr" sz="quarter" idx="11"/>
          </p:nvPr>
        </p:nvSpPr>
        <p:spPr/>
        <p:txBody>
          <a:bodyPr/>
          <a:lstStyle/>
          <a:p>
            <a:r>
              <a:rPr lang="en-GB"/>
              <a:t>Team Name / Optimus Syria</a:t>
            </a:r>
            <a:endParaRPr lang="en-GB" dirty="0"/>
          </a:p>
        </p:txBody>
      </p:sp>
      <p:sp>
        <p:nvSpPr>
          <p:cNvPr id="9" name="Foliennummernplatzhalter 8">
            <a:extLst>
              <a:ext uri="{FF2B5EF4-FFF2-40B4-BE49-F238E27FC236}">
                <a16:creationId xmlns:a16="http://schemas.microsoft.com/office/drawing/2014/main" id="{9412E4BF-484F-C87E-8228-534B62A6BCEA}"/>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0" name="Textplatzhalter 16">
            <a:extLst>
              <a:ext uri="{FF2B5EF4-FFF2-40B4-BE49-F238E27FC236}">
                <a16:creationId xmlns:a16="http://schemas.microsoft.com/office/drawing/2014/main" id="{A24C13F3-9C79-1E9F-ED48-61D2AD9586E3}"/>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0701898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el slide 1">
    <p:bg>
      <p:bgPr>
        <a:blipFill dpi="0" rotWithShape="1">
          <a:blip r:embed="rId2">
            <a:lum/>
          </a:blip>
          <a:srcRect/>
          <a:stretch>
            <a:fillRect l="-10000" r="-10000"/>
          </a:stretch>
        </a:blip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E6E28C-7B17-1432-D698-5D8867EE337B}"/>
              </a:ext>
            </a:extLst>
          </p:cNvPr>
          <p:cNvSpPr txBox="1">
            <a:spLocks/>
          </p:cNvSpPr>
          <p:nvPr userDrawn="1"/>
        </p:nvSpPr>
        <p:spPr>
          <a:xfrm>
            <a:off x="1412841" y="2281143"/>
            <a:ext cx="9144000" cy="912598"/>
          </a:xfrm>
          <a:prstGeom prst="rect">
            <a:avLst/>
          </a:prstGeom>
        </p:spPr>
        <p:txBody>
          <a:bodyPr vert="horz" lIns="91440" tIns="45720" rIns="91440" bIns="45720" rtlCol="0" anchor="b">
            <a:noAutofit/>
            <a:scene3d>
              <a:camera prst="orthographicFront"/>
              <a:lightRig rig="harsh" dir="t"/>
            </a:scene3d>
            <a:sp3d extrusionH="57150" prstMaterial="matte">
              <a:bevelT w="63500" h="12700" prst="angle"/>
              <a:contourClr>
                <a:schemeClr val="bg1">
                  <a:lumMod val="65000"/>
                </a:schemeClr>
              </a:contourClr>
            </a:sp3d>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it-IT" sz="6600" b="1" i="0" u="none" strike="noStrike" kern="1200" cap="none" spc="0" normalizeH="0" baseline="0" noProof="0">
                <a:ln/>
                <a:solidFill>
                  <a:srgbClr val="156082"/>
                </a:solidFill>
                <a:effectLst/>
                <a:uLnTx/>
                <a:uFillTx/>
                <a:latin typeface="Times New Roman" panose="02020603050405020304" pitchFamily="18" charset="0"/>
                <a:ea typeface="+mj-ea"/>
                <a:cs typeface="Times New Roman" panose="02020603050405020304" pitchFamily="18" charset="0"/>
              </a:rPr>
              <a:t>Optimus Syria</a:t>
            </a:r>
            <a:endParaRPr kumimoji="0" lang="en-GB" sz="6600" b="1" i="0" u="none" strike="noStrike" kern="1200" cap="none" spc="0" normalizeH="0" baseline="0" noProof="0" dirty="0">
              <a:ln/>
              <a:solidFill>
                <a:srgbClr val="156082"/>
              </a:solidFill>
              <a:effectLst/>
              <a:uLnTx/>
              <a:uFillTx/>
              <a:latin typeface="Times New Roman" panose="02020603050405020304" pitchFamily="18" charset="0"/>
              <a:ea typeface="+mj-ea"/>
              <a:cs typeface="Times New Roman" panose="02020603050405020304" pitchFamily="18" charset="0"/>
            </a:endParaRPr>
          </a:p>
        </p:txBody>
      </p:sp>
      <p:pic>
        <p:nvPicPr>
          <p:cNvPr id="9" name="Picture 8" descr="Hochschule Flensburg (Fachhochschule) – Wikipedia">
            <a:extLst>
              <a:ext uri="{FF2B5EF4-FFF2-40B4-BE49-F238E27FC236}">
                <a16:creationId xmlns:a16="http://schemas.microsoft.com/office/drawing/2014/main" id="{A98E8D30-71DB-C779-1E77-2B8D1F324635}"/>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3577870" y="80932"/>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10" name="Picture 14" descr="A black background with blue text&#10;&#10;AI-generated content may be incorrect.">
            <a:extLst>
              <a:ext uri="{FF2B5EF4-FFF2-40B4-BE49-F238E27FC236}">
                <a16:creationId xmlns:a16="http://schemas.microsoft.com/office/drawing/2014/main" id="{7FC9E882-BB5D-1CC3-9AD4-1ADE555B8393}"/>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tretch>
            <a:fillRect/>
          </a:stretch>
        </p:blipFill>
        <p:spPr bwMode="auto">
          <a:xfrm>
            <a:off x="6095999" y="33018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11" name="Grafik 10">
            <a:extLst>
              <a:ext uri="{FF2B5EF4-FFF2-40B4-BE49-F238E27FC236}">
                <a16:creationId xmlns:a16="http://schemas.microsoft.com/office/drawing/2014/main" id="{3EFF5A11-92DF-BC35-55CA-EECA202C55B3}"/>
              </a:ext>
            </a:extLst>
          </p:cNvPr>
          <p:cNvPicPr>
            <a:picLocks noChangeAspect="1"/>
          </p:cNvPicPr>
          <p:nvPr userDrawn="1"/>
        </p:nvPicPr>
        <p:blipFill>
          <a:blip r:embed="rId5"/>
          <a:srcRect l="4671"/>
          <a:stretch/>
        </p:blipFill>
        <p:spPr>
          <a:xfrm>
            <a:off x="135741" y="211147"/>
            <a:ext cx="3179298" cy="1541909"/>
          </a:xfrm>
          <a:prstGeom prst="rect">
            <a:avLst/>
          </a:prstGeom>
          <a:ln>
            <a:noFill/>
          </a:ln>
          <a:effectLst>
            <a:softEdge rad="112500"/>
          </a:effectLst>
        </p:spPr>
      </p:pic>
      <p:pic>
        <p:nvPicPr>
          <p:cNvPr id="12" name="Picture 6">
            <a:extLst>
              <a:ext uri="{FF2B5EF4-FFF2-40B4-BE49-F238E27FC236}">
                <a16:creationId xmlns:a16="http://schemas.microsoft.com/office/drawing/2014/main" id="{D0057AC6-E958-18E0-BF43-7A806C66C909}"/>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642029" y="191498"/>
            <a:ext cx="2355285" cy="2150053"/>
          </a:xfrm>
          <a:prstGeom prst="rect">
            <a:avLst/>
          </a:prstGeom>
          <a:ln>
            <a:noFill/>
          </a:ln>
          <a:effectLst>
            <a:softEdge rad="112500"/>
          </a:effectLst>
        </p:spPr>
      </p:pic>
      <p:sp>
        <p:nvSpPr>
          <p:cNvPr id="18" name="Free-form: Shape 13">
            <a:extLst>
              <a:ext uri="{FF2B5EF4-FFF2-40B4-BE49-F238E27FC236}">
                <a16:creationId xmlns:a16="http://schemas.microsoft.com/office/drawing/2014/main" id="{233C0D9D-B26B-1DCE-8493-626ABDD067F7}"/>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9" name="Free-form: Shape 13">
            <a:extLst>
              <a:ext uri="{FF2B5EF4-FFF2-40B4-BE49-F238E27FC236}">
                <a16:creationId xmlns:a16="http://schemas.microsoft.com/office/drawing/2014/main" id="{95CC7C89-8F0E-07BF-6D89-44A0358FDFC8}"/>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0" name="Free-form: Shape 13">
            <a:extLst>
              <a:ext uri="{FF2B5EF4-FFF2-40B4-BE49-F238E27FC236}">
                <a16:creationId xmlns:a16="http://schemas.microsoft.com/office/drawing/2014/main" id="{4FB94905-8FF2-701D-A980-9368DF7EB04F}"/>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14" name="Textplatzhalter 13">
            <a:extLst>
              <a:ext uri="{FF2B5EF4-FFF2-40B4-BE49-F238E27FC236}">
                <a16:creationId xmlns:a16="http://schemas.microsoft.com/office/drawing/2014/main" id="{62B0D505-239D-592F-D28C-2537FD6A646E}"/>
              </a:ext>
            </a:extLst>
          </p:cNvPr>
          <p:cNvSpPr>
            <a:spLocks noGrp="1"/>
          </p:cNvSpPr>
          <p:nvPr>
            <p:ph type="body" sz="quarter" idx="13" hasCustomPrompt="1"/>
          </p:nvPr>
        </p:nvSpPr>
        <p:spPr>
          <a:xfrm>
            <a:off x="4192399" y="4130862"/>
            <a:ext cx="3822700" cy="1646695"/>
          </a:xfrm>
        </p:spPr>
        <p:txBody>
          <a:body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1st Week Kick Off Presentation</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Date: </a:t>
            </a:r>
            <a:r>
              <a:rPr kumimoji="0" lang="it-IT" sz="1800" b="0" i="0" u="none" strike="noStrike" kern="1200" cap="none" spc="0" normalizeH="0" baseline="0" noProof="0" dirty="0" err="1">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th</a:t>
            </a:r>
            <a:r>
              <a:rPr kumimoji="0" lang="it-IT" sz="1800" b="0" i="0" u="none" strike="noStrike" kern="1200" cap="none" spc="0" normalizeH="0" baseline="0" noProof="0" dirty="0">
                <a:ln>
                  <a:noFill/>
                </a:ln>
                <a:solidFill>
                  <a:srgbClr val="0E2841">
                    <a:lumMod val="90000"/>
                    <a:lumOff val="10000"/>
                  </a:srgbClr>
                </a:solidFill>
                <a:effectLst/>
                <a:uLnTx/>
                <a:uFillTx/>
                <a:latin typeface="Times New Roman" panose="02020603050405020304" pitchFamily="18" charset="0"/>
                <a:ea typeface="+mn-ea"/>
                <a:cs typeface="Times New Roman" panose="02020603050405020304" pitchFamily="18" charset="0"/>
              </a:rPr>
              <a:t>  202X</a:t>
            </a:r>
          </a:p>
          <a:p>
            <a:pPr lvl="4"/>
            <a:endParaRPr lang="de-DE" dirty="0"/>
          </a:p>
        </p:txBody>
      </p:sp>
      <p:sp>
        <p:nvSpPr>
          <p:cNvPr id="15" name="Rechteck 14">
            <a:extLst>
              <a:ext uri="{FF2B5EF4-FFF2-40B4-BE49-F238E27FC236}">
                <a16:creationId xmlns:a16="http://schemas.microsoft.com/office/drawing/2014/main" id="{64AB9256-03E9-9046-0C0F-540CE5905E92}"/>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 name="Picture 18" descr="A white windmill with clouds in the background&#10;&#10;AI-generated content may be incorrect.">
            <a:extLst>
              <a:ext uri="{FF2B5EF4-FFF2-40B4-BE49-F238E27FC236}">
                <a16:creationId xmlns:a16="http://schemas.microsoft.com/office/drawing/2014/main" id="{9BDED722-8EE5-8B7F-02CA-CF3939A785CF}"/>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Tree>
    <p:extLst>
      <p:ext uri="{BB962C8B-B14F-4D97-AF65-F5344CB8AC3E}">
        <p14:creationId xmlns:p14="http://schemas.microsoft.com/office/powerpoint/2010/main" val="1554358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ist of contents (Explanation)">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838200" y="1825625"/>
            <a:ext cx="10515600" cy="4351338"/>
          </a:xfrm>
        </p:spPr>
        <p:txBody>
          <a:bodyPr/>
          <a:lstStyle>
            <a:lvl1pPr marL="514350" indent="-514350">
              <a:buFont typeface="+mj-lt"/>
              <a:buAutoNum type="arabicPeriod"/>
              <a:defRPr sz="2200"/>
            </a:lvl1pPr>
            <a:lvl2pPr marL="971550" indent="-514350">
              <a:buFont typeface="+mj-lt"/>
              <a:buAutoNum type="romanLcPeriod"/>
              <a:defRPr sz="2000"/>
            </a:lvl2pPr>
          </a:lstStyle>
          <a:p>
            <a:pPr lvl="0"/>
            <a:r>
              <a:rPr lang="de-DE" dirty="0"/>
              <a:t>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r>
              <a:rPr lang="de-DE" dirty="0" err="1"/>
              <a:t>Aptos</a:t>
            </a:r>
            <a:r>
              <a:rPr lang="de-DE" dirty="0"/>
              <a:t>, 22)</a:t>
            </a:r>
          </a:p>
          <a:p>
            <a:pPr lvl="1"/>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r>
              <a:rPr lang="de-DE" dirty="0"/>
              <a:t>  (</a:t>
            </a:r>
            <a:r>
              <a:rPr lang="de-DE" dirty="0" err="1"/>
              <a:t>Aptos</a:t>
            </a:r>
            <a:r>
              <a:rPr lang="de-DE" dirty="0"/>
              <a:t>, 20)</a:t>
            </a:r>
          </a:p>
          <a:p>
            <a:pPr lvl="0"/>
            <a:r>
              <a:rPr lang="de-DE" dirty="0"/>
              <a:t>X</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de-DE" dirty="0"/>
              <a:t>List </a:t>
            </a:r>
            <a:r>
              <a:rPr lang="de-DE" dirty="0" err="1"/>
              <a:t>of</a:t>
            </a:r>
            <a:r>
              <a:rPr lang="de-DE" dirty="0"/>
              <a:t> </a:t>
            </a:r>
            <a:r>
              <a:rPr lang="de-DE" dirty="0" err="1"/>
              <a:t>contents</a:t>
            </a:r>
            <a:endParaRPr lang="en-GB" dirty="0"/>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2" name="Isosceles Triangle 6">
            <a:extLst>
              <a:ext uri="{FF2B5EF4-FFF2-40B4-BE49-F238E27FC236}">
                <a16:creationId xmlns:a16="http://schemas.microsoft.com/office/drawing/2014/main" id="{170C5CF7-7129-6BD6-B815-EAF32508EFB5}"/>
              </a:ext>
            </a:extLst>
          </p:cNvPr>
          <p:cNvSpPr/>
          <p:nvPr userDrawn="1"/>
        </p:nvSpPr>
        <p:spPr>
          <a:xfrm>
            <a:off x="5218873" y="2853022"/>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3" name="Rectangle 7">
            <a:extLst>
              <a:ext uri="{FF2B5EF4-FFF2-40B4-BE49-F238E27FC236}">
                <a16:creationId xmlns:a16="http://schemas.microsoft.com/office/drawing/2014/main" id="{C7BE5E88-0734-5426-D3DF-C7901A7359D4}"/>
              </a:ext>
            </a:extLst>
          </p:cNvPr>
          <p:cNvSpPr/>
          <p:nvPr userDrawn="1"/>
        </p:nvSpPr>
        <p:spPr>
          <a:xfrm>
            <a:off x="4025317" y="4094711"/>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a:t>
            </a:r>
            <a:r>
              <a:rPr lang="it-IT" b="1" dirty="0"/>
              <a:t>BUT</a:t>
            </a:r>
            <a:br>
              <a:rPr lang="it-IT" dirty="0"/>
            </a:br>
            <a:r>
              <a:rPr lang="it-IT" dirty="0"/>
              <a:t>use the </a:t>
            </a:r>
            <a:r>
              <a:rPr lang="it-IT" dirty="0" err="1"/>
              <a:t>same</a:t>
            </a:r>
            <a:r>
              <a:rPr lang="it-IT" dirty="0"/>
              <a:t> style and short, concise bullet points) </a:t>
            </a:r>
            <a:br>
              <a:rPr lang="it-IT" dirty="0"/>
            </a:br>
            <a:r>
              <a:rPr lang="it-IT" dirty="0" err="1"/>
              <a:t>Only</a:t>
            </a:r>
            <a:r>
              <a:rPr lang="it-IT" dirty="0"/>
              <a:t> </a:t>
            </a:r>
            <a:r>
              <a:rPr lang="it-IT" dirty="0" err="1"/>
              <a:t>topics</a:t>
            </a:r>
            <a:r>
              <a:rPr lang="it-IT" dirty="0"/>
              <a:t> for the 4 min </a:t>
            </a:r>
            <a:r>
              <a:rPr lang="it-IT" dirty="0" err="1"/>
              <a:t>timeslot</a:t>
            </a:r>
            <a:r>
              <a:rPr lang="it-IT" dirty="0"/>
              <a:t>!</a:t>
            </a:r>
            <a:endParaRPr lang="en-GB" dirty="0"/>
          </a:p>
        </p:txBody>
      </p:sp>
      <p:sp>
        <p:nvSpPr>
          <p:cNvPr id="14" name="Rectangle 11">
            <a:extLst>
              <a:ext uri="{FF2B5EF4-FFF2-40B4-BE49-F238E27FC236}">
                <a16:creationId xmlns:a16="http://schemas.microsoft.com/office/drawing/2014/main" id="{11100C08-BD4D-E3E4-CE88-2FD7DF2770C3}"/>
              </a:ext>
            </a:extLst>
          </p:cNvPr>
          <p:cNvSpPr/>
          <p:nvPr userDrawn="1"/>
        </p:nvSpPr>
        <p:spPr>
          <a:xfrm>
            <a:off x="5727842" y="3001184"/>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2" name="Rectangle 7">
            <a:extLst>
              <a:ext uri="{FF2B5EF4-FFF2-40B4-BE49-F238E27FC236}">
                <a16:creationId xmlns:a16="http://schemas.microsoft.com/office/drawing/2014/main" id="{65B86036-57A0-C8C5-C8BB-699A37ABA2A8}"/>
              </a:ext>
            </a:extLst>
          </p:cNvPr>
          <p:cNvSpPr/>
          <p:nvPr userDrawn="1"/>
        </p:nvSpPr>
        <p:spPr>
          <a:xfrm>
            <a:off x="908165" y="3299037"/>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0" name="Datumsplatzhalter 9">
            <a:extLst>
              <a:ext uri="{FF2B5EF4-FFF2-40B4-BE49-F238E27FC236}">
                <a16:creationId xmlns:a16="http://schemas.microsoft.com/office/drawing/2014/main" id="{64195E91-DEC0-2198-8D7F-F5D7511FB319}"/>
              </a:ext>
            </a:extLst>
          </p:cNvPr>
          <p:cNvSpPr>
            <a:spLocks noGrp="1"/>
          </p:cNvSpPr>
          <p:nvPr>
            <p:ph type="dt" sz="half" idx="15"/>
          </p:nvPr>
        </p:nvSpPr>
        <p:spPr/>
        <p:txBody>
          <a:bodyPr/>
          <a:lstStyle/>
          <a:p>
            <a:fld id="{02AEE8E4-D792-40D2-B8D4-0007E21A0CF8}" type="datetime1">
              <a:rPr lang="en-GB" smtClean="0"/>
              <a:t>27/10/2025</a:t>
            </a:fld>
            <a:endParaRPr lang="en-GB" dirty="0"/>
          </a:p>
        </p:txBody>
      </p:sp>
      <p:sp>
        <p:nvSpPr>
          <p:cNvPr id="11" name="Fußzeilenplatzhalter 10">
            <a:extLst>
              <a:ext uri="{FF2B5EF4-FFF2-40B4-BE49-F238E27FC236}">
                <a16:creationId xmlns:a16="http://schemas.microsoft.com/office/drawing/2014/main" id="{0EC107A6-E0D9-69FD-44BC-CFD5F05D7C83}"/>
              </a:ext>
            </a:extLst>
          </p:cNvPr>
          <p:cNvSpPr>
            <a:spLocks noGrp="1"/>
          </p:cNvSpPr>
          <p:nvPr>
            <p:ph type="ftr" sz="quarter" idx="16"/>
          </p:nvPr>
        </p:nvSpPr>
        <p:spPr/>
        <p:txBody>
          <a:bodyPr/>
          <a:lstStyle/>
          <a:p>
            <a:r>
              <a:rPr lang="en-GB"/>
              <a:t>Team Name / Optimus Syria</a:t>
            </a:r>
            <a:endParaRPr lang="en-GB" dirty="0"/>
          </a:p>
        </p:txBody>
      </p:sp>
      <p:sp>
        <p:nvSpPr>
          <p:cNvPr id="15" name="Foliennummernplatzhalter 14">
            <a:extLst>
              <a:ext uri="{FF2B5EF4-FFF2-40B4-BE49-F238E27FC236}">
                <a16:creationId xmlns:a16="http://schemas.microsoft.com/office/drawing/2014/main" id="{8CC2EBC5-DD43-6B7E-A5D7-5CD5B0E30A5C}"/>
              </a:ext>
            </a:extLst>
          </p:cNvPr>
          <p:cNvSpPr>
            <a:spLocks noGrp="1"/>
          </p:cNvSpPr>
          <p:nvPr>
            <p:ph type="sldNum" sz="quarter" idx="17"/>
          </p:nvPr>
        </p:nvSpPr>
        <p:spPr/>
        <p:txBody>
          <a:bodyPr/>
          <a:lstStyle/>
          <a:p>
            <a:fld id="{013F6232-4F06-48BA-8F69-BF531F607829}" type="slidenum">
              <a:rPr lang="en-GB" smtClean="0"/>
              <a:pPr/>
              <a:t>‹#›</a:t>
            </a:fld>
            <a:endParaRPr lang="en-GB" dirty="0"/>
          </a:p>
        </p:txBody>
      </p:sp>
      <p:sp>
        <p:nvSpPr>
          <p:cNvPr id="17" name="Textplatzhalter 16">
            <a:extLst>
              <a:ext uri="{FF2B5EF4-FFF2-40B4-BE49-F238E27FC236}">
                <a16:creationId xmlns:a16="http://schemas.microsoft.com/office/drawing/2014/main" id="{E7DFBCC3-CC46-17B2-DF15-92940A3865D7}"/>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9848582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Group starting slide (Explanation)">
    <p:spTree>
      <p:nvGrpSpPr>
        <p:cNvPr id="1" name=""/>
        <p:cNvGrpSpPr/>
        <p:nvPr/>
      </p:nvGrpSpPr>
      <p:grpSpPr>
        <a:xfrm>
          <a:off x="0" y="0"/>
          <a:ext cx="0" cy="0"/>
          <a:chOff x="0" y="0"/>
          <a:chExt cx="0" cy="0"/>
        </a:xfrm>
      </p:grpSpPr>
      <p:sp>
        <p:nvSpPr>
          <p:cNvPr id="23" name="Free-form: Shape 13">
            <a:extLst>
              <a:ext uri="{FF2B5EF4-FFF2-40B4-BE49-F238E27FC236}">
                <a16:creationId xmlns:a16="http://schemas.microsoft.com/office/drawing/2014/main" id="{006CCD24-9C06-8926-5E3D-FFE059D5F3D2}"/>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13">
            <a:extLst>
              <a:ext uri="{FF2B5EF4-FFF2-40B4-BE49-F238E27FC236}">
                <a16:creationId xmlns:a16="http://schemas.microsoft.com/office/drawing/2014/main" id="{1157507C-DF41-F2F7-53B7-B0DC0D568F3B}"/>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13">
            <a:extLst>
              <a:ext uri="{FF2B5EF4-FFF2-40B4-BE49-F238E27FC236}">
                <a16:creationId xmlns:a16="http://schemas.microsoft.com/office/drawing/2014/main" id="{94DF4395-7D7A-F380-6320-D9BE1ED1DA6D}"/>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pic>
        <p:nvPicPr>
          <p:cNvPr id="27" name="Picture 8" descr="Hochschule Flensburg (Fachhochschule) – Wikipedia">
            <a:extLst>
              <a:ext uri="{FF2B5EF4-FFF2-40B4-BE49-F238E27FC236}">
                <a16:creationId xmlns:a16="http://schemas.microsoft.com/office/drawing/2014/main" id="{811EE0A2-7B7B-66E3-65D6-A7F1D9F140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70439" y="264131"/>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8" name="Picture 14" descr="A black background with blue text&#10;&#10;AI-generated content may be incorrect.">
            <a:extLst>
              <a:ext uri="{FF2B5EF4-FFF2-40B4-BE49-F238E27FC236}">
                <a16:creationId xmlns:a16="http://schemas.microsoft.com/office/drawing/2014/main" id="{88A3D22E-A6EF-A83A-86D5-C96D877CA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8445647" y="71991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9" name="Grafik 28">
            <a:extLst>
              <a:ext uri="{FF2B5EF4-FFF2-40B4-BE49-F238E27FC236}">
                <a16:creationId xmlns:a16="http://schemas.microsoft.com/office/drawing/2014/main" id="{427A8DB5-3232-D63A-5CDF-0D3AD6450C3C}"/>
              </a:ext>
            </a:extLst>
          </p:cNvPr>
          <p:cNvPicPr>
            <a:picLocks noChangeAspect="1"/>
          </p:cNvPicPr>
          <p:nvPr userDrawn="1"/>
        </p:nvPicPr>
        <p:blipFill>
          <a:blip r:embed="rId4"/>
          <a:stretch>
            <a:fillRect/>
          </a:stretch>
        </p:blipFill>
        <p:spPr>
          <a:xfrm>
            <a:off x="3825103" y="243054"/>
            <a:ext cx="3684008" cy="1703223"/>
          </a:xfrm>
          <a:prstGeom prst="rect">
            <a:avLst/>
          </a:prstGeom>
        </p:spPr>
      </p:pic>
      <p:sp>
        <p:nvSpPr>
          <p:cNvPr id="30" name="Title 1">
            <a:extLst>
              <a:ext uri="{FF2B5EF4-FFF2-40B4-BE49-F238E27FC236}">
                <a16:creationId xmlns:a16="http://schemas.microsoft.com/office/drawing/2014/main" id="{00FE6863-2F47-99AC-390A-A1BB2D1DD014}"/>
              </a:ext>
            </a:extLst>
          </p:cNvPr>
          <p:cNvSpPr>
            <a:spLocks noGrp="1"/>
          </p:cNvSpPr>
          <p:nvPr>
            <p:ph type="ctrTitle" hasCustomPrompt="1"/>
          </p:nvPr>
        </p:nvSpPr>
        <p:spPr>
          <a:xfrm>
            <a:off x="1412841" y="2206093"/>
            <a:ext cx="9144000" cy="912598"/>
          </a:xfrm>
        </p:spPr>
        <p:txBody>
          <a:bodyPr>
            <a:noAutofit/>
          </a:bodyPr>
          <a:lstStyle>
            <a:lvl1pPr algn="ctr">
              <a:defRPr>
                <a:latin typeface="Aptos (Textkörper)"/>
              </a:defRPr>
            </a:lvl1pPr>
          </a:lstStyle>
          <a:p>
            <a:r>
              <a:rPr lang="it-IT" sz="4000" dirty="0"/>
              <a:t>Weekly report: Team X</a:t>
            </a:r>
            <a:endParaRPr lang="en-GB" sz="4000" dirty="0"/>
          </a:p>
        </p:txBody>
      </p:sp>
      <p:sp>
        <p:nvSpPr>
          <p:cNvPr id="31" name="Subtitle 2">
            <a:extLst>
              <a:ext uri="{FF2B5EF4-FFF2-40B4-BE49-F238E27FC236}">
                <a16:creationId xmlns:a16="http://schemas.microsoft.com/office/drawing/2014/main" id="{05E4BCC5-2CED-6F6C-22B8-AF74FB7ECFF3}"/>
              </a:ext>
            </a:extLst>
          </p:cNvPr>
          <p:cNvSpPr>
            <a:spLocks noGrp="1"/>
          </p:cNvSpPr>
          <p:nvPr>
            <p:ph type="subTitle" idx="1" hasCustomPrompt="1"/>
          </p:nvPr>
        </p:nvSpPr>
        <p:spPr>
          <a:xfrm>
            <a:off x="1412841" y="3429000"/>
            <a:ext cx="9144000" cy="1143000"/>
          </a:xfrm>
        </p:spPr>
        <p:txBody>
          <a:bodyPr vert="horz" lIns="91440" tIns="45720" rIns="91440" bIns="45720" rtlCol="0" anchor="t">
            <a:normAutofit/>
          </a:bodyPr>
          <a:lstStyle>
            <a:lvl1pPr marL="0" indent="0" algn="ctr">
              <a:buNone/>
              <a:defRPr sz="1400">
                <a:latin typeface="Aptos (Textkörper)"/>
              </a:defRPr>
            </a:lvl1pPr>
          </a:lstStyle>
          <a:p>
            <a:r>
              <a:rPr lang="it-IT" sz="2000" dirty="0"/>
              <a:t>Week </a:t>
            </a:r>
            <a:r>
              <a:rPr lang="it-IT" sz="2000" dirty="0" err="1"/>
              <a:t>number</a:t>
            </a:r>
            <a:r>
              <a:rPr lang="it-IT" sz="2000" dirty="0"/>
              <a:t>: X</a:t>
            </a:r>
          </a:p>
          <a:p>
            <a:r>
              <a:rPr lang="it-IT" sz="2000" dirty="0"/>
              <a:t>Date: DD/MM/20JJ</a:t>
            </a:r>
          </a:p>
          <a:p>
            <a:r>
              <a:rPr lang="it-IT" sz="2000" dirty="0"/>
              <a:t>Supervisor: X</a:t>
            </a:r>
          </a:p>
        </p:txBody>
      </p:sp>
      <p:sp>
        <p:nvSpPr>
          <p:cNvPr id="33" name="Isosceles Triangle 6">
            <a:extLst>
              <a:ext uri="{FF2B5EF4-FFF2-40B4-BE49-F238E27FC236}">
                <a16:creationId xmlns:a16="http://schemas.microsoft.com/office/drawing/2014/main" id="{8F14EFAA-BA4A-16CF-D530-1409613BCF5B}"/>
              </a:ext>
            </a:extLst>
          </p:cNvPr>
          <p:cNvSpPr/>
          <p:nvPr userDrawn="1"/>
        </p:nvSpPr>
        <p:spPr>
          <a:xfrm>
            <a:off x="1412841" y="3797919"/>
            <a:ext cx="1380683" cy="886192"/>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34" name="Rectangle 7">
            <a:extLst>
              <a:ext uri="{FF2B5EF4-FFF2-40B4-BE49-F238E27FC236}">
                <a16:creationId xmlns:a16="http://schemas.microsoft.com/office/drawing/2014/main" id="{8CE1E011-6342-172C-03D6-BB39C24A4CCA}"/>
              </a:ext>
            </a:extLst>
          </p:cNvPr>
          <p:cNvSpPr/>
          <p:nvPr userDrawn="1"/>
        </p:nvSpPr>
        <p:spPr>
          <a:xfrm>
            <a:off x="354584" y="4714776"/>
            <a:ext cx="3512337" cy="95079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First slide for groups</a:t>
            </a:r>
            <a:endParaRPr lang="en-GB" dirty="0"/>
          </a:p>
        </p:txBody>
      </p:sp>
      <p:sp>
        <p:nvSpPr>
          <p:cNvPr id="35" name="Rectangle 11">
            <a:extLst>
              <a:ext uri="{FF2B5EF4-FFF2-40B4-BE49-F238E27FC236}">
                <a16:creationId xmlns:a16="http://schemas.microsoft.com/office/drawing/2014/main" id="{6845F127-8728-66DF-03BE-17119A20BE05}"/>
              </a:ext>
            </a:extLst>
          </p:cNvPr>
          <p:cNvSpPr/>
          <p:nvPr userDrawn="1"/>
        </p:nvSpPr>
        <p:spPr>
          <a:xfrm>
            <a:off x="1860787" y="3750629"/>
            <a:ext cx="484789"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36" name="Text Placeholder 2">
            <a:extLst>
              <a:ext uri="{FF2B5EF4-FFF2-40B4-BE49-F238E27FC236}">
                <a16:creationId xmlns:a16="http://schemas.microsoft.com/office/drawing/2014/main" id="{C16AED5E-219C-C34B-7790-17DE2532E623}"/>
              </a:ext>
            </a:extLst>
          </p:cNvPr>
          <p:cNvSpPr>
            <a:spLocks noGrp="1"/>
          </p:cNvSpPr>
          <p:nvPr>
            <p:ph type="body" idx="10" hasCustomPrompt="1"/>
          </p:nvPr>
        </p:nvSpPr>
        <p:spPr>
          <a:xfrm>
            <a:off x="3316826" y="4882309"/>
            <a:ext cx="5128821" cy="331717"/>
          </a:xfrm>
        </p:spPr>
        <p:txBody>
          <a:bodyPr anchor="b">
            <a:noAutofit/>
          </a:bodyPr>
          <a:lstStyle>
            <a:lvl1pPr marL="0" indent="0" algn="ctr">
              <a:buNone/>
              <a:defRPr sz="1400" b="0">
                <a:latin typeface="Aptos (Textkörper)"/>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Group </a:t>
            </a:r>
            <a:r>
              <a:rPr lang="de-DE" dirty="0" err="1"/>
              <a:t>members</a:t>
            </a:r>
            <a:r>
              <a:rPr lang="de-DE" dirty="0"/>
              <a:t>: </a:t>
            </a:r>
          </a:p>
        </p:txBody>
      </p:sp>
      <p:sp>
        <p:nvSpPr>
          <p:cNvPr id="37" name="Rechteck 36">
            <a:extLst>
              <a:ext uri="{FF2B5EF4-FFF2-40B4-BE49-F238E27FC236}">
                <a16:creationId xmlns:a16="http://schemas.microsoft.com/office/drawing/2014/main" id="{64DF9F8D-C604-6899-2A9F-B743F135F77F}"/>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6" name="Picture 18" descr="A white windmill with clouds in the background&#10;&#10;AI-generated content may be incorrect.">
            <a:extLst>
              <a:ext uri="{FF2B5EF4-FFF2-40B4-BE49-F238E27FC236}">
                <a16:creationId xmlns:a16="http://schemas.microsoft.com/office/drawing/2014/main" id="{B8218494-1E39-5AB1-96DD-936404956E5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
        <p:nvSpPr>
          <p:cNvPr id="5" name="Rectangle 7">
            <a:extLst>
              <a:ext uri="{FF2B5EF4-FFF2-40B4-BE49-F238E27FC236}">
                <a16:creationId xmlns:a16="http://schemas.microsoft.com/office/drawing/2014/main" id="{CA471AD5-5F65-3AF9-9ABB-E6F7475B2672}"/>
              </a:ext>
            </a:extLst>
          </p:cNvPr>
          <p:cNvSpPr/>
          <p:nvPr userDrawn="1"/>
        </p:nvSpPr>
        <p:spPr>
          <a:xfrm>
            <a:off x="8606553" y="4043001"/>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9" name="Datumsplatzhalter 8">
            <a:extLst>
              <a:ext uri="{FF2B5EF4-FFF2-40B4-BE49-F238E27FC236}">
                <a16:creationId xmlns:a16="http://schemas.microsoft.com/office/drawing/2014/main" id="{92481298-4C0F-EA65-5B6C-A8C699065050}"/>
              </a:ext>
            </a:extLst>
          </p:cNvPr>
          <p:cNvSpPr>
            <a:spLocks noGrp="1"/>
          </p:cNvSpPr>
          <p:nvPr>
            <p:ph type="dt" sz="half" idx="11"/>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FE2B40EC-630A-E9C4-E03F-6B4407322076}"/>
              </a:ext>
            </a:extLst>
          </p:cNvPr>
          <p:cNvSpPr>
            <a:spLocks noGrp="1"/>
          </p:cNvSpPr>
          <p:nvPr>
            <p:ph type="ftr" sz="quarter" idx="12"/>
          </p:nvPr>
        </p:nvSpPr>
        <p:spPr/>
        <p:txBody>
          <a:bodyPr/>
          <a:lstStyle/>
          <a:p>
            <a:r>
              <a:rPr lang="en-GB"/>
              <a:t>Optimus Syria</a:t>
            </a:r>
            <a:endParaRPr lang="en-GB" dirty="0"/>
          </a:p>
        </p:txBody>
      </p:sp>
      <p:sp>
        <p:nvSpPr>
          <p:cNvPr id="11" name="Foliennummernplatzhalter 10">
            <a:extLst>
              <a:ext uri="{FF2B5EF4-FFF2-40B4-BE49-F238E27FC236}">
                <a16:creationId xmlns:a16="http://schemas.microsoft.com/office/drawing/2014/main" id="{B363FCB4-D064-121D-B878-2F1607405806}"/>
              </a:ext>
            </a:extLst>
          </p:cNvPr>
          <p:cNvSpPr>
            <a:spLocks noGrp="1"/>
          </p:cNvSpPr>
          <p:nvPr>
            <p:ph type="sldNum" sz="quarter" idx="13"/>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239844284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Group starting slide">
    <p:spTree>
      <p:nvGrpSpPr>
        <p:cNvPr id="1" name=""/>
        <p:cNvGrpSpPr/>
        <p:nvPr/>
      </p:nvGrpSpPr>
      <p:grpSpPr>
        <a:xfrm>
          <a:off x="0" y="0"/>
          <a:ext cx="0" cy="0"/>
          <a:chOff x="0" y="0"/>
          <a:chExt cx="0" cy="0"/>
        </a:xfrm>
      </p:grpSpPr>
      <p:sp>
        <p:nvSpPr>
          <p:cNvPr id="23" name="Free-form: Shape 13">
            <a:extLst>
              <a:ext uri="{FF2B5EF4-FFF2-40B4-BE49-F238E27FC236}">
                <a16:creationId xmlns:a16="http://schemas.microsoft.com/office/drawing/2014/main" id="{006CCD24-9C06-8926-5E3D-FFE059D5F3D2}"/>
              </a:ext>
            </a:extLst>
          </p:cNvPr>
          <p:cNvSpPr/>
          <p:nvPr userDrawn="1"/>
        </p:nvSpPr>
        <p:spPr>
          <a:xfrm>
            <a:off x="-7749" y="5526425"/>
            <a:ext cx="12218376" cy="72825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rgbClr val="0F9ED5">
                  <a:lumMod val="40000"/>
                  <a:lumOff val="60000"/>
                </a:srgbClr>
              </a:gs>
              <a:gs pos="100000">
                <a:sysClr val="window" lastClr="FFFFFF"/>
              </a:gs>
            </a:gsLst>
            <a:lin ang="5400000" scaled="1"/>
          </a:gradFill>
          <a:ln w="19050" cap="flat" cmpd="sng" algn="ctr">
            <a:solidFill>
              <a:sysClr val="window" lastClr="FFFFFF"/>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4" name="Free-form: Shape 13">
            <a:extLst>
              <a:ext uri="{FF2B5EF4-FFF2-40B4-BE49-F238E27FC236}">
                <a16:creationId xmlns:a16="http://schemas.microsoft.com/office/drawing/2014/main" id="{1157507C-DF41-F2F7-53B7-B0DC0D568F3B}"/>
              </a:ext>
            </a:extLst>
          </p:cNvPr>
          <p:cNvSpPr/>
          <p:nvPr userDrawn="1"/>
        </p:nvSpPr>
        <p:spPr>
          <a:xfrm>
            <a:off x="0" y="5838824"/>
            <a:ext cx="12192000" cy="675673"/>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rgbClr val="156082">
                  <a:lumMod val="5000"/>
                  <a:lumOff val="95000"/>
                </a:srgbClr>
              </a:gs>
              <a:gs pos="74000">
                <a:srgbClr val="156082">
                  <a:lumMod val="45000"/>
                  <a:lumOff val="55000"/>
                </a:srgbClr>
              </a:gs>
              <a:gs pos="83000">
                <a:srgbClr val="156082">
                  <a:lumMod val="45000"/>
                  <a:lumOff val="55000"/>
                </a:srgbClr>
              </a:gs>
              <a:gs pos="100000">
                <a:srgbClr val="156082">
                  <a:lumMod val="30000"/>
                  <a:lumOff val="70000"/>
                </a:srgbClr>
              </a:gs>
            </a:gsLst>
            <a:lin ang="5400000" scaled="1"/>
          </a:gradFill>
          <a:ln w="19050" cap="flat" cmpd="sng" algn="ctr">
            <a:no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sp>
        <p:nvSpPr>
          <p:cNvPr id="25" name="Free-form: Shape 13">
            <a:extLst>
              <a:ext uri="{FF2B5EF4-FFF2-40B4-BE49-F238E27FC236}">
                <a16:creationId xmlns:a16="http://schemas.microsoft.com/office/drawing/2014/main" id="{94DF4395-7D7A-F380-6320-D9BE1ED1DA6D}"/>
              </a:ext>
            </a:extLst>
          </p:cNvPr>
          <p:cNvSpPr/>
          <p:nvPr userDrawn="1"/>
        </p:nvSpPr>
        <p:spPr>
          <a:xfrm>
            <a:off x="-7346" y="5928072"/>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rgbClr val="0F9ED5">
                  <a:lumMod val="20000"/>
                  <a:lumOff val="80000"/>
                </a:srgbClr>
              </a:gs>
              <a:gs pos="50000">
                <a:sysClr val="window" lastClr="FFFFFF"/>
              </a:gs>
              <a:gs pos="100000">
                <a:srgbClr val="0F9ED5">
                  <a:lumMod val="20000"/>
                  <a:lumOff val="80000"/>
                </a:srgbClr>
              </a:gs>
            </a:gsLst>
            <a:lin ang="0" scaled="1"/>
            <a:tileRect/>
          </a:gradFill>
          <a:ln w="15875" cap="flat" cmpd="sng" algn="ctr">
            <a:solidFill>
              <a:srgbClr val="156082">
                <a:alpha val="0"/>
              </a:srgbClr>
            </a:solidFill>
            <a:prstDash val="solid"/>
            <a:miter lim="800000"/>
          </a:ln>
          <a:effectLst>
            <a:glow>
              <a:srgbClr val="FFFF00"/>
            </a:glow>
            <a:outerShdw algn="ctr" rotWithShape="0">
              <a:sysClr val="windowText" lastClr="000000"/>
            </a:outerShdw>
          </a:effectLst>
          <a:scene3d>
            <a:camera prst="orthographicFront"/>
            <a:lightRig rig="threePt" dir="t"/>
          </a:scene3d>
          <a:sp3d>
            <a:bevelT w="0"/>
          </a:sp3d>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800" b="0" i="0" u="none" strike="noStrike" kern="0" cap="none" spc="0" normalizeH="0" baseline="0" noProof="0">
              <a:ln>
                <a:noFill/>
              </a:ln>
              <a:solidFill>
                <a:prstClr val="white"/>
              </a:solidFill>
              <a:effectLst/>
              <a:uLnTx/>
              <a:uFillTx/>
              <a:latin typeface="Aptos" panose="02110004020202020204"/>
              <a:ea typeface="+mn-ea"/>
              <a:cs typeface="+mn-cs"/>
            </a:endParaRPr>
          </a:p>
        </p:txBody>
      </p:sp>
      <p:pic>
        <p:nvPicPr>
          <p:cNvPr id="27" name="Picture 8" descr="Hochschule Flensburg (Fachhochschule) – Wikipedia">
            <a:extLst>
              <a:ext uri="{FF2B5EF4-FFF2-40B4-BE49-F238E27FC236}">
                <a16:creationId xmlns:a16="http://schemas.microsoft.com/office/drawing/2014/main" id="{811EE0A2-7B7B-66E3-65D6-A7F1D9F140E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70439" y="264131"/>
            <a:ext cx="2518129" cy="1672124"/>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8" name="Picture 14" descr="A black background with blue text&#10;&#10;AI-generated content may be incorrect.">
            <a:extLst>
              <a:ext uri="{FF2B5EF4-FFF2-40B4-BE49-F238E27FC236}">
                <a16:creationId xmlns:a16="http://schemas.microsoft.com/office/drawing/2014/main" id="{88A3D22E-A6EF-A83A-86D5-C96D877CA4BF}"/>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tretch>
            <a:fillRect/>
          </a:stretch>
        </p:blipFill>
        <p:spPr bwMode="auto">
          <a:xfrm>
            <a:off x="8445647" y="719916"/>
            <a:ext cx="3586922" cy="1040207"/>
          </a:xfrm>
          <a:custGeom>
            <a:avLst/>
            <a:gdLst/>
            <a:ahLst/>
            <a:cxnLst/>
            <a:rect l="l" t="t" r="r" b="b"/>
            <a:pathLst>
              <a:path w="2028107" h="1916009">
                <a:moveTo>
                  <a:pt x="35370" y="0"/>
                </a:moveTo>
                <a:lnTo>
                  <a:pt x="1992737" y="0"/>
                </a:lnTo>
                <a:cubicBezTo>
                  <a:pt x="2012271" y="0"/>
                  <a:pt x="2028107" y="15836"/>
                  <a:pt x="2028107" y="35370"/>
                </a:cubicBezTo>
                <a:lnTo>
                  <a:pt x="2028107" y="1880639"/>
                </a:lnTo>
                <a:cubicBezTo>
                  <a:pt x="2028107" y="1900173"/>
                  <a:pt x="2012271" y="1916009"/>
                  <a:pt x="1992737" y="1916009"/>
                </a:cubicBezTo>
                <a:lnTo>
                  <a:pt x="35370" y="1916009"/>
                </a:lnTo>
                <a:cubicBezTo>
                  <a:pt x="15836" y="1916009"/>
                  <a:pt x="0" y="1900173"/>
                  <a:pt x="0" y="1880639"/>
                </a:cubicBezTo>
                <a:lnTo>
                  <a:pt x="0" y="35370"/>
                </a:lnTo>
                <a:cubicBezTo>
                  <a:pt x="0" y="15836"/>
                  <a:pt x="15836" y="0"/>
                  <a:pt x="35370" y="0"/>
                </a:cubicBezTo>
                <a:close/>
              </a:path>
            </a:pathLst>
          </a:custGeom>
          <a:noFill/>
          <a:extLst>
            <a:ext uri="{909E8E84-426E-40DD-AFC4-6F175D3DCCD1}">
              <a14:hiddenFill xmlns:a14="http://schemas.microsoft.com/office/drawing/2010/main">
                <a:solidFill>
                  <a:srgbClr val="FFFFFF"/>
                </a:solidFill>
              </a14:hiddenFill>
            </a:ext>
          </a:extLst>
        </p:spPr>
      </p:pic>
      <p:pic>
        <p:nvPicPr>
          <p:cNvPr id="29" name="Grafik 28">
            <a:extLst>
              <a:ext uri="{FF2B5EF4-FFF2-40B4-BE49-F238E27FC236}">
                <a16:creationId xmlns:a16="http://schemas.microsoft.com/office/drawing/2014/main" id="{427A8DB5-3232-D63A-5CDF-0D3AD6450C3C}"/>
              </a:ext>
            </a:extLst>
          </p:cNvPr>
          <p:cNvPicPr>
            <a:picLocks noChangeAspect="1"/>
          </p:cNvPicPr>
          <p:nvPr userDrawn="1"/>
        </p:nvPicPr>
        <p:blipFill>
          <a:blip r:embed="rId4"/>
          <a:stretch>
            <a:fillRect/>
          </a:stretch>
        </p:blipFill>
        <p:spPr>
          <a:xfrm>
            <a:off x="3825103" y="243054"/>
            <a:ext cx="3684008" cy="1703223"/>
          </a:xfrm>
          <a:prstGeom prst="rect">
            <a:avLst/>
          </a:prstGeom>
        </p:spPr>
      </p:pic>
      <p:sp>
        <p:nvSpPr>
          <p:cNvPr id="30" name="Title 1">
            <a:extLst>
              <a:ext uri="{FF2B5EF4-FFF2-40B4-BE49-F238E27FC236}">
                <a16:creationId xmlns:a16="http://schemas.microsoft.com/office/drawing/2014/main" id="{00FE6863-2F47-99AC-390A-A1BB2D1DD014}"/>
              </a:ext>
            </a:extLst>
          </p:cNvPr>
          <p:cNvSpPr>
            <a:spLocks noGrp="1"/>
          </p:cNvSpPr>
          <p:nvPr>
            <p:ph type="ctrTitle" hasCustomPrompt="1"/>
          </p:nvPr>
        </p:nvSpPr>
        <p:spPr>
          <a:xfrm>
            <a:off x="1412841" y="2206093"/>
            <a:ext cx="9144000" cy="912598"/>
          </a:xfrm>
        </p:spPr>
        <p:txBody>
          <a:bodyPr>
            <a:noAutofit/>
          </a:bodyPr>
          <a:lstStyle>
            <a:lvl1pPr algn="ctr">
              <a:defRPr>
                <a:latin typeface="Aptos (Textkörper)"/>
              </a:defRPr>
            </a:lvl1pPr>
          </a:lstStyle>
          <a:p>
            <a:r>
              <a:rPr lang="it-IT" sz="4000" dirty="0"/>
              <a:t>Weekly report: Team X</a:t>
            </a:r>
            <a:endParaRPr lang="en-GB" sz="4000" dirty="0"/>
          </a:p>
        </p:txBody>
      </p:sp>
      <p:sp>
        <p:nvSpPr>
          <p:cNvPr id="31" name="Subtitle 2">
            <a:extLst>
              <a:ext uri="{FF2B5EF4-FFF2-40B4-BE49-F238E27FC236}">
                <a16:creationId xmlns:a16="http://schemas.microsoft.com/office/drawing/2014/main" id="{05E4BCC5-2CED-6F6C-22B8-AF74FB7ECFF3}"/>
              </a:ext>
            </a:extLst>
          </p:cNvPr>
          <p:cNvSpPr>
            <a:spLocks noGrp="1" noRot="1" noMove="1" noResize="1" noEditPoints="1" noAdjustHandles="1" noChangeArrowheads="1" noChangeShapeType="1"/>
          </p:cNvSpPr>
          <p:nvPr>
            <p:ph type="subTitle" idx="1" hasCustomPrompt="1"/>
          </p:nvPr>
        </p:nvSpPr>
        <p:spPr>
          <a:xfrm>
            <a:off x="1412841" y="3429000"/>
            <a:ext cx="9144000" cy="1143000"/>
          </a:xfrm>
        </p:spPr>
        <p:txBody>
          <a:bodyPr vert="horz" lIns="91440" tIns="45720" rIns="91440" bIns="45720" rtlCol="0" anchor="t">
            <a:normAutofit/>
          </a:bodyPr>
          <a:lstStyle>
            <a:lvl1pPr marL="0" indent="0" algn="ctr">
              <a:buNone/>
              <a:defRPr sz="1400">
                <a:latin typeface="Aptos (Textkörper)"/>
              </a:defRPr>
            </a:lvl1pPr>
          </a:lstStyle>
          <a:p>
            <a:r>
              <a:rPr lang="it-IT" sz="2000" dirty="0"/>
              <a:t>Week </a:t>
            </a:r>
            <a:r>
              <a:rPr lang="it-IT" sz="2000" dirty="0" err="1"/>
              <a:t>number</a:t>
            </a:r>
            <a:r>
              <a:rPr lang="it-IT" sz="2000" dirty="0"/>
              <a:t>: X</a:t>
            </a:r>
          </a:p>
          <a:p>
            <a:r>
              <a:rPr lang="it-IT" sz="2000" dirty="0"/>
              <a:t>Date: DD/MM/20JJ</a:t>
            </a:r>
          </a:p>
          <a:p>
            <a:r>
              <a:rPr lang="it-IT" sz="2000" dirty="0"/>
              <a:t>Supervisor: X</a:t>
            </a:r>
          </a:p>
        </p:txBody>
      </p:sp>
      <p:sp>
        <p:nvSpPr>
          <p:cNvPr id="4" name="Text Placeholder 2">
            <a:extLst>
              <a:ext uri="{FF2B5EF4-FFF2-40B4-BE49-F238E27FC236}">
                <a16:creationId xmlns:a16="http://schemas.microsoft.com/office/drawing/2014/main" id="{05588F89-BF05-8BCF-9834-AE05DA2404B4}"/>
              </a:ext>
            </a:extLst>
          </p:cNvPr>
          <p:cNvSpPr>
            <a:spLocks noGrp="1" noRot="1" noMove="1" noResize="1" noEditPoints="1" noAdjustHandles="1" noChangeArrowheads="1" noChangeShapeType="1"/>
          </p:cNvSpPr>
          <p:nvPr>
            <p:ph type="body" idx="10" hasCustomPrompt="1"/>
          </p:nvPr>
        </p:nvSpPr>
        <p:spPr>
          <a:xfrm>
            <a:off x="3316826" y="4882309"/>
            <a:ext cx="5128821" cy="331717"/>
          </a:xfrm>
        </p:spPr>
        <p:txBody>
          <a:bodyPr anchor="b">
            <a:noAutofit/>
          </a:bodyPr>
          <a:lstStyle>
            <a:lvl1pPr marL="0" indent="0" algn="ctr">
              <a:buNone/>
              <a:defRPr sz="1400" b="0">
                <a:latin typeface="Aptos (Textkörper)"/>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a:t>Group </a:t>
            </a:r>
            <a:r>
              <a:rPr lang="de-DE" dirty="0" err="1"/>
              <a:t>members</a:t>
            </a:r>
            <a:r>
              <a:rPr lang="de-DE" dirty="0"/>
              <a:t>: </a:t>
            </a:r>
          </a:p>
        </p:txBody>
      </p:sp>
      <p:sp>
        <p:nvSpPr>
          <p:cNvPr id="9" name="Rechteck 8">
            <a:extLst>
              <a:ext uri="{FF2B5EF4-FFF2-40B4-BE49-F238E27FC236}">
                <a16:creationId xmlns:a16="http://schemas.microsoft.com/office/drawing/2014/main" id="{83077A87-075C-C9F1-CF08-7A350F77E612}"/>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26" name="Picture 18" descr="A white windmill with clouds in the background&#10;&#10;AI-generated content may be incorrect.">
            <a:extLst>
              <a:ext uri="{FF2B5EF4-FFF2-40B4-BE49-F238E27FC236}">
                <a16:creationId xmlns:a16="http://schemas.microsoft.com/office/drawing/2014/main" id="{B8218494-1E39-5AB1-96DD-936404956E57}"/>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679950" y="5430021"/>
            <a:ext cx="1753782" cy="1313633"/>
          </a:xfrm>
          <a:prstGeom prst="rect">
            <a:avLst/>
          </a:prstGeom>
        </p:spPr>
      </p:pic>
      <p:sp>
        <p:nvSpPr>
          <p:cNvPr id="5" name="Datumsplatzhalter 4">
            <a:extLst>
              <a:ext uri="{FF2B5EF4-FFF2-40B4-BE49-F238E27FC236}">
                <a16:creationId xmlns:a16="http://schemas.microsoft.com/office/drawing/2014/main" id="{DB3C889B-2F55-2C2F-122E-E89ABE6A2D95}"/>
              </a:ext>
            </a:extLst>
          </p:cNvPr>
          <p:cNvSpPr>
            <a:spLocks noGrp="1"/>
          </p:cNvSpPr>
          <p:nvPr>
            <p:ph type="dt" sz="half" idx="11"/>
          </p:nvPr>
        </p:nvSpPr>
        <p:spPr/>
        <p:txBody>
          <a:bodyPr/>
          <a:lstStyle/>
          <a:p>
            <a:fld id="{02AEE8E4-D792-40D2-B8D4-0007E21A0CF8}" type="datetime1">
              <a:rPr lang="en-GB" smtClean="0"/>
              <a:t>27/10/2025</a:t>
            </a:fld>
            <a:endParaRPr lang="en-GB" dirty="0"/>
          </a:p>
        </p:txBody>
      </p:sp>
      <p:sp>
        <p:nvSpPr>
          <p:cNvPr id="6" name="Fußzeilenplatzhalter 5">
            <a:extLst>
              <a:ext uri="{FF2B5EF4-FFF2-40B4-BE49-F238E27FC236}">
                <a16:creationId xmlns:a16="http://schemas.microsoft.com/office/drawing/2014/main" id="{E2877DC7-CA1E-181B-77C7-99C60829ED57}"/>
              </a:ext>
            </a:extLst>
          </p:cNvPr>
          <p:cNvSpPr>
            <a:spLocks noGrp="1"/>
          </p:cNvSpPr>
          <p:nvPr>
            <p:ph type="ftr" sz="quarter" idx="12"/>
          </p:nvPr>
        </p:nvSpPr>
        <p:spPr/>
        <p:txBody>
          <a:bodyPr/>
          <a:lstStyle/>
          <a:p>
            <a:r>
              <a:rPr lang="en-GB"/>
              <a:t>Optimus Syria</a:t>
            </a:r>
            <a:endParaRPr lang="en-GB" dirty="0"/>
          </a:p>
        </p:txBody>
      </p:sp>
      <p:sp>
        <p:nvSpPr>
          <p:cNvPr id="7" name="Foliennummernplatzhalter 6">
            <a:extLst>
              <a:ext uri="{FF2B5EF4-FFF2-40B4-BE49-F238E27FC236}">
                <a16:creationId xmlns:a16="http://schemas.microsoft.com/office/drawing/2014/main" id="{043E1ABD-9DAE-E035-8B0B-D41EFED3FC86}"/>
              </a:ext>
            </a:extLst>
          </p:cNvPr>
          <p:cNvSpPr>
            <a:spLocks noGrp="1"/>
          </p:cNvSpPr>
          <p:nvPr>
            <p:ph type="sldNum" sz="quarter" idx="13"/>
          </p:nvPr>
        </p:nvSpPr>
        <p:spPr/>
        <p:txBody>
          <a:bodyPr/>
          <a:lstStyle/>
          <a:p>
            <a:fld id="{013F6232-4F06-48BA-8F69-BF531F607829}" type="slidenum">
              <a:rPr lang="en-GB" smtClean="0"/>
              <a:pPr/>
              <a:t>‹#›</a:t>
            </a:fld>
            <a:endParaRPr lang="en-GB" dirty="0"/>
          </a:p>
        </p:txBody>
      </p:sp>
    </p:spTree>
    <p:extLst>
      <p:ext uri="{BB962C8B-B14F-4D97-AF65-F5344CB8AC3E}">
        <p14:creationId xmlns:p14="http://schemas.microsoft.com/office/powerpoint/2010/main" val="334773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ist of contents">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8B5CAFF-79AF-87AE-7EAE-604CC93E7647}"/>
              </a:ext>
            </a:extLst>
          </p:cNvPr>
          <p:cNvSpPr>
            <a:spLocks noGrp="1"/>
          </p:cNvSpPr>
          <p:nvPr>
            <p:ph idx="1" hasCustomPrompt="1"/>
          </p:nvPr>
        </p:nvSpPr>
        <p:spPr>
          <a:xfrm>
            <a:off x="838200" y="1825625"/>
            <a:ext cx="10515600" cy="4351338"/>
          </a:xfrm>
        </p:spPr>
        <p:txBody>
          <a:bodyPr/>
          <a:lstStyle>
            <a:lvl1pPr marL="514350" indent="-514350">
              <a:buFont typeface="+mj-lt"/>
              <a:buAutoNum type="arabicPeriod"/>
              <a:defRPr sz="2200"/>
            </a:lvl1pPr>
            <a:lvl2pPr marL="971550" indent="-514350">
              <a:buFont typeface="+mj-lt"/>
              <a:buAutoNum type="romanLcPeriod"/>
              <a:defRPr sz="2000"/>
            </a:lvl2pPr>
          </a:lstStyle>
          <a:p>
            <a:pPr lvl="0"/>
            <a:r>
              <a:rPr lang="de-DE" dirty="0"/>
              <a:t>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endParaRPr lang="de-DE" dirty="0"/>
          </a:p>
          <a:p>
            <a:pPr lvl="1"/>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a:p>
            <a:pPr lvl="0"/>
            <a:r>
              <a:rPr lang="de-DE" dirty="0"/>
              <a:t>X</a:t>
            </a:r>
          </a:p>
          <a:p>
            <a:pPr lvl="1"/>
            <a:endParaRPr lang="de-DE" dirty="0"/>
          </a:p>
        </p:txBody>
      </p:sp>
      <p:sp>
        <p:nvSpPr>
          <p:cNvPr id="8" name="Title 1">
            <a:extLst>
              <a:ext uri="{FF2B5EF4-FFF2-40B4-BE49-F238E27FC236}">
                <a16:creationId xmlns:a16="http://schemas.microsoft.com/office/drawing/2014/main" id="{562E2414-A9F3-5C69-E3A8-481E09152502}"/>
              </a:ext>
            </a:extLst>
          </p:cNvPr>
          <p:cNvSpPr>
            <a:spLocks noGrp="1"/>
          </p:cNvSpPr>
          <p:nvPr>
            <p:ph type="title" hasCustomPrompt="1"/>
          </p:nvPr>
        </p:nvSpPr>
        <p:spPr>
          <a:xfrm>
            <a:off x="838200" y="365125"/>
            <a:ext cx="10515600" cy="1325563"/>
          </a:xfrm>
        </p:spPr>
        <p:txBody>
          <a:bodyPr/>
          <a:lstStyle>
            <a:lvl1pPr>
              <a:defRPr/>
            </a:lvl1pPr>
          </a:lstStyle>
          <a:p>
            <a:r>
              <a:rPr lang="de-DE" dirty="0"/>
              <a:t>List </a:t>
            </a:r>
            <a:r>
              <a:rPr lang="de-DE" dirty="0" err="1"/>
              <a:t>of</a:t>
            </a:r>
            <a:r>
              <a:rPr lang="de-DE" dirty="0"/>
              <a:t> </a:t>
            </a:r>
            <a:r>
              <a:rPr lang="de-DE" dirty="0" err="1"/>
              <a:t>contents</a:t>
            </a:r>
            <a:endParaRPr lang="en-GB" dirty="0"/>
          </a:p>
        </p:txBody>
      </p:sp>
      <p:cxnSp>
        <p:nvCxnSpPr>
          <p:cNvPr id="9" name="Straight Connector 5">
            <a:extLst>
              <a:ext uri="{FF2B5EF4-FFF2-40B4-BE49-F238E27FC236}">
                <a16:creationId xmlns:a16="http://schemas.microsoft.com/office/drawing/2014/main" id="{66EB7C6A-45A8-A327-54B4-9E3A0BCAC0B4}"/>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Datumsplatzhalter 10">
            <a:extLst>
              <a:ext uri="{FF2B5EF4-FFF2-40B4-BE49-F238E27FC236}">
                <a16:creationId xmlns:a16="http://schemas.microsoft.com/office/drawing/2014/main" id="{8F6D1F16-A947-CEE2-C58A-50217E9017C7}"/>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2" name="Fußzeilenplatzhalter 11">
            <a:extLst>
              <a:ext uri="{FF2B5EF4-FFF2-40B4-BE49-F238E27FC236}">
                <a16:creationId xmlns:a16="http://schemas.microsoft.com/office/drawing/2014/main" id="{873EF994-6CA7-B763-F215-A7D1723E216C}"/>
              </a:ext>
            </a:extLst>
          </p:cNvPr>
          <p:cNvSpPr>
            <a:spLocks noGrp="1"/>
          </p:cNvSpPr>
          <p:nvPr>
            <p:ph type="ftr" sz="quarter" idx="11"/>
          </p:nvPr>
        </p:nvSpPr>
        <p:spPr/>
        <p:txBody>
          <a:bodyPr/>
          <a:lstStyle/>
          <a:p>
            <a:r>
              <a:rPr lang="en-GB"/>
              <a:t>Team Name / Optimus Syria</a:t>
            </a:r>
            <a:endParaRPr lang="en-GB" dirty="0"/>
          </a:p>
        </p:txBody>
      </p:sp>
      <p:sp>
        <p:nvSpPr>
          <p:cNvPr id="13" name="Foliennummernplatzhalter 12">
            <a:extLst>
              <a:ext uri="{FF2B5EF4-FFF2-40B4-BE49-F238E27FC236}">
                <a16:creationId xmlns:a16="http://schemas.microsoft.com/office/drawing/2014/main" id="{67F2F56B-9E4F-A460-92A9-87055C42B86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4" name="Textplatzhalter 16">
            <a:extLst>
              <a:ext uri="{FF2B5EF4-FFF2-40B4-BE49-F238E27FC236}">
                <a16:creationId xmlns:a16="http://schemas.microsoft.com/office/drawing/2014/main" id="{3A8B7922-CD64-E421-B5E5-B7BA56CBCB0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54527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slide (Explan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 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r>
              <a:rPr lang="de-DE" dirty="0"/>
              <a:t> (</a:t>
            </a:r>
            <a:r>
              <a:rPr lang="de-DE" dirty="0" err="1"/>
              <a:t>Aptos</a:t>
            </a:r>
            <a:r>
              <a:rPr lang="de-DE" dirty="0"/>
              <a:t>, 22)</a:t>
            </a:r>
          </a:p>
          <a:p>
            <a:pPr marL="971550" marR="0" lvl="1" indent="-514350" algn="l" defTabSz="914400" rtl="0" eaLnBrk="1" fontAlgn="auto" latinLnBrk="0" hangingPunct="1">
              <a:lnSpc>
                <a:spcPct val="90000"/>
              </a:lnSpc>
              <a:spcBef>
                <a:spcPts val="500"/>
              </a:spcBef>
              <a:spcAft>
                <a:spcPts val="0"/>
              </a:spcAft>
              <a:buClrTx/>
              <a:buSzTx/>
              <a:buFont typeface="+mj-lt"/>
              <a:buAutoNum type="romanLcPeriod"/>
              <a:tabLst/>
              <a:defRPr/>
            </a:pPr>
            <a:r>
              <a:rPr lang="de-DE" dirty="0" err="1"/>
              <a:t>efgh</a:t>
            </a:r>
            <a:r>
              <a:rPr lang="de-DE" dirty="0"/>
              <a:t> (</a:t>
            </a:r>
            <a:r>
              <a:rPr lang="de-DE" dirty="0" err="1"/>
              <a:t>Aptos</a:t>
            </a:r>
            <a:r>
              <a:rPr lang="de-DE" dirty="0"/>
              <a:t>, 20)</a:t>
            </a:r>
          </a:p>
          <a:p>
            <a:pPr lvl="1"/>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Isosceles Triangle 6">
            <a:extLst>
              <a:ext uri="{FF2B5EF4-FFF2-40B4-BE49-F238E27FC236}">
                <a16:creationId xmlns:a16="http://schemas.microsoft.com/office/drawing/2014/main" id="{3272B118-64EE-99BB-8728-CE26B185DCFC}"/>
              </a:ext>
            </a:extLst>
          </p:cNvPr>
          <p:cNvSpPr/>
          <p:nvPr userDrawn="1"/>
        </p:nvSpPr>
        <p:spPr>
          <a:xfrm>
            <a:off x="8353959" y="1690688"/>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9" name="Rectangle 7">
            <a:extLst>
              <a:ext uri="{FF2B5EF4-FFF2-40B4-BE49-F238E27FC236}">
                <a16:creationId xmlns:a16="http://schemas.microsoft.com/office/drawing/2014/main" id="{CCA8528F-A469-ED70-E9CA-F25798C1A305}"/>
              </a:ext>
            </a:extLst>
          </p:cNvPr>
          <p:cNvSpPr/>
          <p:nvPr userDrawn="1"/>
        </p:nvSpPr>
        <p:spPr>
          <a:xfrm>
            <a:off x="2209800" y="3095720"/>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t>Use [1], [2], [3] for </a:t>
            </a:r>
            <a:r>
              <a:rPr lang="it-IT" dirty="0" err="1"/>
              <a:t>everything</a:t>
            </a:r>
            <a:r>
              <a:rPr lang="it-IT" dirty="0"/>
              <a:t> </a:t>
            </a:r>
            <a:r>
              <a:rPr lang="it-IT" dirty="0" err="1"/>
              <a:t>you</a:t>
            </a:r>
            <a:r>
              <a:rPr lang="it-IT" dirty="0"/>
              <a:t> </a:t>
            </a:r>
            <a:r>
              <a:rPr lang="it-IT" dirty="0" err="1"/>
              <a:t>have</a:t>
            </a:r>
            <a:r>
              <a:rPr lang="it-IT" dirty="0"/>
              <a:t> from a source (</a:t>
            </a:r>
            <a:r>
              <a:rPr lang="it-IT" dirty="0" err="1"/>
              <a:t>numbers</a:t>
            </a:r>
            <a:r>
              <a:rPr lang="it-IT" dirty="0"/>
              <a:t> </a:t>
            </a:r>
            <a:r>
              <a:rPr lang="it-IT" dirty="0" err="1"/>
              <a:t>should</a:t>
            </a:r>
            <a:r>
              <a:rPr lang="it-IT" dirty="0"/>
              <a:t> be the </a:t>
            </a:r>
            <a:r>
              <a:rPr lang="it-IT" dirty="0" err="1"/>
              <a:t>same</a:t>
            </a:r>
            <a:r>
              <a:rPr lang="it-IT" dirty="0"/>
              <a:t> like in the </a:t>
            </a:r>
            <a:r>
              <a:rPr lang="it-IT" dirty="0" err="1"/>
              <a:t>bibliography</a:t>
            </a:r>
            <a:r>
              <a:rPr lang="it-IT" dirty="0"/>
              <a:t>) (</a:t>
            </a:r>
            <a:r>
              <a:rPr lang="it-IT" dirty="0" err="1"/>
              <a:t>incl</a:t>
            </a:r>
            <a:r>
              <a:rPr lang="it-IT" dirty="0"/>
              <a:t>. pictures / </a:t>
            </a:r>
            <a:r>
              <a:rPr lang="it-IT" dirty="0" err="1"/>
              <a:t>if</a:t>
            </a:r>
            <a:r>
              <a:rPr lang="it-IT" dirty="0"/>
              <a:t> </a:t>
            </a:r>
            <a:r>
              <a:rPr lang="it-IT" dirty="0" err="1"/>
              <a:t>you</a:t>
            </a:r>
            <a:r>
              <a:rPr lang="it-IT" dirty="0"/>
              <a:t> </a:t>
            </a:r>
            <a:r>
              <a:rPr lang="it-IT" dirty="0" err="1"/>
              <a:t>created</a:t>
            </a:r>
            <a:r>
              <a:rPr lang="it-IT" dirty="0"/>
              <a:t> </a:t>
            </a:r>
            <a:r>
              <a:rPr lang="it-IT" dirty="0" err="1"/>
              <a:t>them</a:t>
            </a:r>
            <a:r>
              <a:rPr lang="it-IT" dirty="0"/>
              <a:t> by </a:t>
            </a:r>
            <a:r>
              <a:rPr lang="it-IT" dirty="0" err="1"/>
              <a:t>your</a:t>
            </a:r>
            <a:r>
              <a:rPr lang="it-IT" dirty="0"/>
              <a:t> </a:t>
            </a:r>
            <a:r>
              <a:rPr lang="it-IT" dirty="0" err="1"/>
              <a:t>own</a:t>
            </a:r>
            <a:r>
              <a:rPr lang="it-IT" dirty="0"/>
              <a:t>, </a:t>
            </a:r>
            <a:r>
              <a:rPr lang="it-IT" dirty="0" err="1"/>
              <a:t>declare</a:t>
            </a:r>
            <a:r>
              <a:rPr lang="it-IT" dirty="0"/>
              <a:t> </a:t>
            </a:r>
            <a:r>
              <a:rPr lang="it-IT" dirty="0" err="1"/>
              <a:t>them</a:t>
            </a:r>
            <a:r>
              <a:rPr lang="it-IT" dirty="0"/>
              <a:t> </a:t>
            </a:r>
            <a:r>
              <a:rPr lang="it-IT" dirty="0" err="1"/>
              <a:t>as</a:t>
            </a:r>
            <a:r>
              <a:rPr lang="it-IT" dirty="0"/>
              <a:t> a </a:t>
            </a:r>
            <a:r>
              <a:rPr lang="it-IT" dirty="0" err="1"/>
              <a:t>thing</a:t>
            </a:r>
            <a:r>
              <a:rPr lang="it-IT" dirty="0"/>
              <a:t> </a:t>
            </a:r>
            <a:r>
              <a:rPr lang="it-IT" dirty="0" err="1"/>
              <a:t>you’ve</a:t>
            </a:r>
            <a:r>
              <a:rPr lang="it-IT" dirty="0"/>
              <a:t> </a:t>
            </a:r>
            <a:r>
              <a:rPr lang="it-IT" dirty="0" err="1"/>
              <a:t>done</a:t>
            </a:r>
            <a:r>
              <a:rPr lang="it-IT" dirty="0"/>
              <a:t> ) [Style </a:t>
            </a:r>
            <a:r>
              <a:rPr lang="it-IT" dirty="0" err="1"/>
              <a:t>Aptos</a:t>
            </a:r>
            <a:r>
              <a:rPr lang="it-IT" dirty="0"/>
              <a:t>/14]</a:t>
            </a:r>
            <a:endParaRPr lang="en-GB" dirty="0"/>
          </a:p>
        </p:txBody>
      </p:sp>
      <p:sp>
        <p:nvSpPr>
          <p:cNvPr id="10" name="Rectangle 11">
            <a:extLst>
              <a:ext uri="{FF2B5EF4-FFF2-40B4-BE49-F238E27FC236}">
                <a16:creationId xmlns:a16="http://schemas.microsoft.com/office/drawing/2014/main" id="{E1F8C099-06EF-7661-9A3C-60FE5CD4C5D5}"/>
              </a:ext>
            </a:extLst>
          </p:cNvPr>
          <p:cNvSpPr/>
          <p:nvPr userDrawn="1"/>
        </p:nvSpPr>
        <p:spPr>
          <a:xfrm>
            <a:off x="8862928" y="1838850"/>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11" name="Rectangle 7">
            <a:extLst>
              <a:ext uri="{FF2B5EF4-FFF2-40B4-BE49-F238E27FC236}">
                <a16:creationId xmlns:a16="http://schemas.microsoft.com/office/drawing/2014/main" id="{6E31FDF0-C963-BED4-C97E-FF9F67C07D21}"/>
              </a:ext>
            </a:extLst>
          </p:cNvPr>
          <p:cNvSpPr/>
          <p:nvPr userDrawn="1"/>
        </p:nvSpPr>
        <p:spPr>
          <a:xfrm>
            <a:off x="7312803" y="3084777"/>
            <a:ext cx="3933255" cy="23278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a:t>
            </a:r>
            <a:r>
              <a:rPr lang="it-IT" b="1" dirty="0"/>
              <a:t>BUT</a:t>
            </a:r>
          </a:p>
          <a:p>
            <a:pPr algn="ctr"/>
            <a:r>
              <a:rPr lang="it-IT" dirty="0"/>
              <a:t>an </a:t>
            </a:r>
            <a:r>
              <a:rPr lang="it-IT" dirty="0" err="1"/>
              <a:t>intial</a:t>
            </a:r>
            <a:r>
              <a:rPr lang="it-IT" dirty="0"/>
              <a:t> slide with </a:t>
            </a:r>
            <a:r>
              <a:rPr lang="it-IT" dirty="0" err="1"/>
              <a:t>all</a:t>
            </a:r>
            <a:r>
              <a:rPr lang="it-IT" dirty="0"/>
              <a:t> the tasks </a:t>
            </a:r>
            <a:r>
              <a:rPr lang="it-IT" dirty="0" err="1"/>
              <a:t>completed</a:t>
            </a:r>
            <a:r>
              <a:rPr lang="it-IT" dirty="0"/>
              <a:t> for the week </a:t>
            </a:r>
            <a:r>
              <a:rPr lang="it-IT" dirty="0" err="1"/>
              <a:t>should</a:t>
            </a:r>
            <a:r>
              <a:rPr lang="it-IT" dirty="0"/>
              <a:t> </a:t>
            </a:r>
            <a:r>
              <a:rPr lang="it-IT" dirty="0" err="1"/>
              <a:t>always</a:t>
            </a:r>
            <a:r>
              <a:rPr lang="it-IT" dirty="0"/>
              <a:t> be </a:t>
            </a:r>
            <a:r>
              <a:rPr lang="it-IT" dirty="0" err="1"/>
              <a:t>included</a:t>
            </a:r>
            <a:br>
              <a:rPr lang="it-IT" dirty="0"/>
            </a:br>
            <a:r>
              <a:rPr lang="it-IT" dirty="0"/>
              <a:t>Use the </a:t>
            </a:r>
            <a:r>
              <a:rPr lang="it-IT" dirty="0" err="1"/>
              <a:t>same</a:t>
            </a:r>
            <a:r>
              <a:rPr lang="it-IT" dirty="0"/>
              <a:t> style, do </a:t>
            </a:r>
            <a:r>
              <a:rPr lang="it-IT" dirty="0" err="1"/>
              <a:t>not</a:t>
            </a:r>
            <a:r>
              <a:rPr lang="it-IT" dirty="0"/>
              <a:t> </a:t>
            </a:r>
            <a:r>
              <a:rPr lang="it-IT" dirty="0" err="1"/>
              <a:t>write</a:t>
            </a:r>
            <a:r>
              <a:rPr lang="it-IT" dirty="0"/>
              <a:t> more text </a:t>
            </a:r>
            <a:r>
              <a:rPr lang="it-IT" dirty="0" err="1"/>
              <a:t>than</a:t>
            </a:r>
            <a:r>
              <a:rPr lang="it-IT" dirty="0"/>
              <a:t> </a:t>
            </a:r>
            <a:r>
              <a:rPr lang="it-IT" dirty="0" err="1"/>
              <a:t>necessary</a:t>
            </a:r>
            <a:r>
              <a:rPr lang="it-IT" dirty="0"/>
              <a:t> (short, concise bullet points are </a:t>
            </a:r>
            <a:r>
              <a:rPr lang="it-IT" dirty="0" err="1"/>
              <a:t>often</a:t>
            </a:r>
            <a:r>
              <a:rPr lang="it-IT" dirty="0"/>
              <a:t> </a:t>
            </a:r>
            <a:r>
              <a:rPr lang="it-IT" dirty="0" err="1"/>
              <a:t>enough</a:t>
            </a:r>
            <a:r>
              <a:rPr lang="it-IT" dirty="0"/>
              <a:t>)</a:t>
            </a:r>
            <a:endParaRPr lang="en-GB" dirty="0"/>
          </a:p>
        </p:txBody>
      </p:sp>
      <p:sp>
        <p:nvSpPr>
          <p:cNvPr id="12" name="Textfeld 11">
            <a:extLst>
              <a:ext uri="{FF2B5EF4-FFF2-40B4-BE49-F238E27FC236}">
                <a16:creationId xmlns:a16="http://schemas.microsoft.com/office/drawing/2014/main" id="{5BA9FE0F-4438-A90E-178E-370DFB88F067}"/>
              </a:ext>
            </a:extLst>
          </p:cNvPr>
          <p:cNvSpPr txBox="1"/>
          <p:nvPr userDrawn="1"/>
        </p:nvSpPr>
        <p:spPr>
          <a:xfrm>
            <a:off x="812800" y="6219031"/>
            <a:ext cx="2120901" cy="307777"/>
          </a:xfrm>
          <a:prstGeom prst="rect">
            <a:avLst/>
          </a:prstGeom>
          <a:noFill/>
        </p:spPr>
        <p:txBody>
          <a:bodyPr wrap="square" rtlCol="0">
            <a:spAutoFit/>
          </a:bodyPr>
          <a:lstStyle/>
          <a:p>
            <a:r>
              <a:rPr lang="de-DE" sz="1400" dirty="0"/>
              <a:t>[1], [2]….</a:t>
            </a:r>
          </a:p>
        </p:txBody>
      </p:sp>
      <p:cxnSp>
        <p:nvCxnSpPr>
          <p:cNvPr id="13" name="Straight Arrow Connector 21">
            <a:extLst>
              <a:ext uri="{FF2B5EF4-FFF2-40B4-BE49-F238E27FC236}">
                <a16:creationId xmlns:a16="http://schemas.microsoft.com/office/drawing/2014/main" id="{C9F1C9AE-6377-666B-8F06-CF0B8B317160}"/>
              </a:ext>
            </a:extLst>
          </p:cNvPr>
          <p:cNvCxnSpPr>
            <a:cxnSpLocks/>
          </p:cNvCxnSpPr>
          <p:nvPr userDrawn="1"/>
        </p:nvCxnSpPr>
        <p:spPr>
          <a:xfrm flipH="1">
            <a:off x="1502229" y="4898571"/>
            <a:ext cx="1487714" cy="131838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7">
            <a:extLst>
              <a:ext uri="{FF2B5EF4-FFF2-40B4-BE49-F238E27FC236}">
                <a16:creationId xmlns:a16="http://schemas.microsoft.com/office/drawing/2014/main" id="{8C56F642-24B4-9889-6DFF-DDDACEFB7E68}"/>
              </a:ext>
            </a:extLst>
          </p:cNvPr>
          <p:cNvSpPr/>
          <p:nvPr userDrawn="1"/>
        </p:nvSpPr>
        <p:spPr>
          <a:xfrm>
            <a:off x="5256400" y="1634301"/>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5" name="Datumsplatzhalter 14">
            <a:extLst>
              <a:ext uri="{FF2B5EF4-FFF2-40B4-BE49-F238E27FC236}">
                <a16:creationId xmlns:a16="http://schemas.microsoft.com/office/drawing/2014/main" id="{F5B6D5E1-3173-F7DB-AFEA-577613F3A0E2}"/>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6" name="Fußzeilenplatzhalter 15">
            <a:extLst>
              <a:ext uri="{FF2B5EF4-FFF2-40B4-BE49-F238E27FC236}">
                <a16:creationId xmlns:a16="http://schemas.microsoft.com/office/drawing/2014/main" id="{4201E827-9609-58AA-70BC-996E2AD05F8D}"/>
              </a:ext>
            </a:extLst>
          </p:cNvPr>
          <p:cNvSpPr>
            <a:spLocks noGrp="1"/>
          </p:cNvSpPr>
          <p:nvPr>
            <p:ph type="ftr" sz="quarter" idx="11"/>
          </p:nvPr>
        </p:nvSpPr>
        <p:spPr/>
        <p:txBody>
          <a:bodyPr/>
          <a:lstStyle/>
          <a:p>
            <a:r>
              <a:rPr lang="en-GB"/>
              <a:t>Team Name / Optimus Syria</a:t>
            </a:r>
            <a:endParaRPr lang="en-GB" dirty="0"/>
          </a:p>
        </p:txBody>
      </p:sp>
      <p:sp>
        <p:nvSpPr>
          <p:cNvPr id="17" name="Foliennummernplatzhalter 16">
            <a:extLst>
              <a:ext uri="{FF2B5EF4-FFF2-40B4-BE49-F238E27FC236}">
                <a16:creationId xmlns:a16="http://schemas.microsoft.com/office/drawing/2014/main" id="{DE013F6E-0CEE-85C3-4AD1-ADEED88F5D1E}"/>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8" name="Textplatzhalter 16">
            <a:extLst>
              <a:ext uri="{FF2B5EF4-FFF2-40B4-BE49-F238E27FC236}">
                <a16:creationId xmlns:a16="http://schemas.microsoft.com/office/drawing/2014/main" id="{4C7AB516-D061-772D-6849-99EBB4468916}"/>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930394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extslid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 Title, </a:t>
            </a:r>
            <a:r>
              <a:rPr lang="de-DE" dirty="0" err="1"/>
              <a:t>example</a:t>
            </a:r>
            <a:r>
              <a:rPr lang="de-DE" dirty="0"/>
              <a:t>: Tasks </a:t>
            </a:r>
            <a:r>
              <a:rPr lang="de-DE" dirty="0" err="1"/>
              <a:t>of</a:t>
            </a:r>
            <a:r>
              <a:rPr lang="de-DE" dirty="0"/>
              <a:t> </a:t>
            </a:r>
            <a:r>
              <a:rPr lang="de-DE" dirty="0" err="1"/>
              <a:t>the</a:t>
            </a:r>
            <a:r>
              <a:rPr lang="de-DE" dirty="0"/>
              <a:t> </a:t>
            </a:r>
            <a:r>
              <a:rPr lang="de-DE" dirty="0" err="1"/>
              <a:t>week</a:t>
            </a:r>
            <a:r>
              <a:rPr lang="de-DE" dirty="0"/>
              <a:t>   </a:t>
            </a:r>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endParaRPr lang="de-DE" dirty="0"/>
          </a:p>
          <a:p>
            <a:pPr lvl="1"/>
            <a:r>
              <a:rPr lang="de-DE" dirty="0" err="1"/>
              <a:t>efgh</a:t>
            </a:r>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Textplatzhalter 16">
            <a:extLst>
              <a:ext uri="{FF2B5EF4-FFF2-40B4-BE49-F238E27FC236}">
                <a16:creationId xmlns:a16="http://schemas.microsoft.com/office/drawing/2014/main" id="{479D6A9B-7716-D398-EE18-2F2D6AC11B70}"/>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
        <p:nvSpPr>
          <p:cNvPr id="9" name="Datumsplatzhalter 8">
            <a:extLst>
              <a:ext uri="{FF2B5EF4-FFF2-40B4-BE49-F238E27FC236}">
                <a16:creationId xmlns:a16="http://schemas.microsoft.com/office/drawing/2014/main" id="{45BE17EA-55E6-D579-4D1F-7901F944C6AA}"/>
              </a:ext>
            </a:extLst>
          </p:cNvPr>
          <p:cNvSpPr>
            <a:spLocks noGrp="1"/>
          </p:cNvSpPr>
          <p:nvPr>
            <p:ph type="dt" sz="half" idx="19"/>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810CEF70-3482-4FC0-A3A4-7FB408C94A42}"/>
              </a:ext>
            </a:extLst>
          </p:cNvPr>
          <p:cNvSpPr>
            <a:spLocks noGrp="1"/>
          </p:cNvSpPr>
          <p:nvPr>
            <p:ph type="ftr" sz="quarter" idx="20"/>
          </p:nvPr>
        </p:nvSpPr>
        <p:spPr/>
        <p:txBody>
          <a:bodyPr/>
          <a:lstStyle/>
          <a:p>
            <a:r>
              <a:rPr lang="en-GB"/>
              <a:t>Team Name / Optimus Syria</a:t>
            </a:r>
            <a:endParaRPr lang="en-GB" dirty="0"/>
          </a:p>
        </p:txBody>
      </p:sp>
      <p:sp>
        <p:nvSpPr>
          <p:cNvPr id="11" name="Foliennummernplatzhalter 10">
            <a:extLst>
              <a:ext uri="{FF2B5EF4-FFF2-40B4-BE49-F238E27FC236}">
                <a16:creationId xmlns:a16="http://schemas.microsoft.com/office/drawing/2014/main" id="{4879E7A9-C563-396E-C6B6-B45497D433BD}"/>
              </a:ext>
            </a:extLst>
          </p:cNvPr>
          <p:cNvSpPr>
            <a:spLocks noGrp="1"/>
          </p:cNvSpPr>
          <p:nvPr>
            <p:ph type="sldNum" sz="quarter" idx="21"/>
          </p:nvPr>
        </p:nvSpPr>
        <p:spPr/>
        <p:txBody>
          <a:bodyPr/>
          <a:lstStyle/>
          <a:p>
            <a:fld id="{013F6232-4F06-48BA-8F69-BF531F607829}" type="slidenum">
              <a:rPr lang="en-GB" smtClean="0"/>
              <a:pPr/>
              <a:t>‹#›</a:t>
            </a:fld>
            <a:endParaRPr lang="en-GB" dirty="0"/>
          </a:p>
        </p:txBody>
      </p:sp>
      <p:sp>
        <p:nvSpPr>
          <p:cNvPr id="5" name="Textplatzhalter 4">
            <a:extLst>
              <a:ext uri="{FF2B5EF4-FFF2-40B4-BE49-F238E27FC236}">
                <a16:creationId xmlns:a16="http://schemas.microsoft.com/office/drawing/2014/main" id="{9AB8CDF8-03C0-DF20-0ABC-80A78BDABFB2}"/>
              </a:ext>
            </a:extLst>
          </p:cNvPr>
          <p:cNvSpPr>
            <a:spLocks noGrp="1"/>
          </p:cNvSpPr>
          <p:nvPr>
            <p:ph type="body" sz="quarter" idx="22" hasCustomPrompt="1"/>
          </p:nvPr>
        </p:nvSpPr>
        <p:spPr>
          <a:xfrm>
            <a:off x="749023" y="6216958"/>
            <a:ext cx="2248453" cy="309850"/>
          </a:xfrm>
        </p:spPr>
        <p:txBody>
          <a:bodyPr/>
          <a:lstStyle>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t>[1], [2]….</a:t>
            </a:r>
          </a:p>
          <a:p>
            <a:pPr lvl="1"/>
            <a:endParaRPr lang="en-GB" dirty="0"/>
          </a:p>
        </p:txBody>
      </p:sp>
    </p:spTree>
    <p:extLst>
      <p:ext uri="{BB962C8B-B14F-4D97-AF65-F5344CB8AC3E}">
        <p14:creationId xmlns:p14="http://schemas.microsoft.com/office/powerpoint/2010/main" val="2198435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ubitem (Explanation)">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1-i. </a:t>
            </a:r>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r>
              <a:rPr lang="de-DE" dirty="0"/>
              <a:t> (</a:t>
            </a:r>
            <a:r>
              <a:rPr lang="de-DE" dirty="0" err="1"/>
              <a:t>Aptos</a:t>
            </a:r>
            <a:r>
              <a:rPr lang="de-DE" dirty="0"/>
              <a:t> 22)</a:t>
            </a:r>
          </a:p>
          <a:p>
            <a:pPr lvl="1"/>
            <a:r>
              <a:rPr lang="de-DE" dirty="0" err="1"/>
              <a:t>efgh</a:t>
            </a:r>
            <a:r>
              <a:rPr lang="de-DE" dirty="0"/>
              <a:t> (</a:t>
            </a:r>
            <a:r>
              <a:rPr lang="de-DE" dirty="0" err="1"/>
              <a:t>Aptos</a:t>
            </a:r>
            <a:r>
              <a:rPr lang="de-DE" dirty="0"/>
              <a:t> 20)</a:t>
            </a:r>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Isosceles Triangle 6">
            <a:extLst>
              <a:ext uri="{FF2B5EF4-FFF2-40B4-BE49-F238E27FC236}">
                <a16:creationId xmlns:a16="http://schemas.microsoft.com/office/drawing/2014/main" id="{703A19AF-E449-D353-12E1-A3DAF32E3EAB}"/>
              </a:ext>
            </a:extLst>
          </p:cNvPr>
          <p:cNvSpPr/>
          <p:nvPr userDrawn="1"/>
        </p:nvSpPr>
        <p:spPr>
          <a:xfrm>
            <a:off x="5218873" y="2853022"/>
            <a:ext cx="1546144" cy="1209996"/>
          </a:xfrm>
          <a:prstGeom prst="triangle">
            <a:avLst>
              <a:gd name="adj" fmla="val 50565"/>
            </a:avLst>
          </a:prstGeom>
          <a:ln w="5715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GB" dirty="0"/>
          </a:p>
        </p:txBody>
      </p:sp>
      <p:sp>
        <p:nvSpPr>
          <p:cNvPr id="12" name="Rectangle 7">
            <a:extLst>
              <a:ext uri="{FF2B5EF4-FFF2-40B4-BE49-F238E27FC236}">
                <a16:creationId xmlns:a16="http://schemas.microsoft.com/office/drawing/2014/main" id="{650D751B-3D4C-8864-D7F4-6EC8348A31EE}"/>
              </a:ext>
            </a:extLst>
          </p:cNvPr>
          <p:cNvSpPr/>
          <p:nvPr userDrawn="1"/>
        </p:nvSpPr>
        <p:spPr>
          <a:xfrm>
            <a:off x="4025317" y="4094711"/>
            <a:ext cx="3933255" cy="1298198"/>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a:t>
            </a:r>
            <a:r>
              <a:rPr lang="it-IT" dirty="0" err="1"/>
              <a:t>is</a:t>
            </a:r>
            <a:r>
              <a:rPr lang="it-IT" dirty="0"/>
              <a:t> an </a:t>
            </a:r>
            <a:r>
              <a:rPr lang="it-IT" dirty="0" err="1"/>
              <a:t>example</a:t>
            </a:r>
            <a:r>
              <a:rPr lang="it-IT" dirty="0"/>
              <a:t> BUT </a:t>
            </a:r>
            <a:r>
              <a:rPr lang="it-IT" dirty="0" err="1"/>
              <a:t>if</a:t>
            </a:r>
            <a:r>
              <a:rPr lang="it-IT" dirty="0"/>
              <a:t> </a:t>
            </a:r>
            <a:r>
              <a:rPr lang="it-IT" dirty="0" err="1"/>
              <a:t>you</a:t>
            </a:r>
            <a:r>
              <a:rPr lang="it-IT" dirty="0"/>
              <a:t> use </a:t>
            </a:r>
            <a:r>
              <a:rPr lang="it-IT" dirty="0" err="1"/>
              <a:t>underpoints</a:t>
            </a:r>
            <a:r>
              <a:rPr lang="it-IT" dirty="0"/>
              <a:t> </a:t>
            </a:r>
            <a:r>
              <a:rPr lang="it-IT" dirty="0" err="1"/>
              <a:t>please</a:t>
            </a:r>
            <a:r>
              <a:rPr lang="it-IT" dirty="0"/>
              <a:t> with the i, ii, iii….</a:t>
            </a:r>
            <a:endParaRPr lang="en-GB" dirty="0"/>
          </a:p>
        </p:txBody>
      </p:sp>
      <p:sp>
        <p:nvSpPr>
          <p:cNvPr id="13" name="Rectangle 11">
            <a:extLst>
              <a:ext uri="{FF2B5EF4-FFF2-40B4-BE49-F238E27FC236}">
                <a16:creationId xmlns:a16="http://schemas.microsoft.com/office/drawing/2014/main" id="{9BDEC9EB-F30A-F42A-26C3-F9AE08765705}"/>
              </a:ext>
            </a:extLst>
          </p:cNvPr>
          <p:cNvSpPr/>
          <p:nvPr userDrawn="1"/>
        </p:nvSpPr>
        <p:spPr>
          <a:xfrm>
            <a:off x="5727842" y="3001184"/>
            <a:ext cx="542886" cy="1200329"/>
          </a:xfrm>
          <a:prstGeom prst="rect">
            <a:avLst/>
          </a:prstGeom>
          <a:noFill/>
        </p:spPr>
        <p:txBody>
          <a:bodyPr wrap="square" lIns="91440" tIns="45720" rIns="91440" bIns="45720">
            <a:spAutoFit/>
          </a:bodyPr>
          <a:lstStyle/>
          <a:p>
            <a:pPr algn="ctr"/>
            <a:r>
              <a:rPr lang="en-GB" sz="7200" b="1" cap="none" spc="0" dirty="0">
                <a:ln w="0"/>
                <a:solidFill>
                  <a:schemeClr val="tx1"/>
                </a:solidFill>
              </a:rPr>
              <a:t>!</a:t>
            </a:r>
          </a:p>
        </p:txBody>
      </p:sp>
      <p:sp>
        <p:nvSpPr>
          <p:cNvPr id="8" name="Rectangle 7">
            <a:extLst>
              <a:ext uri="{FF2B5EF4-FFF2-40B4-BE49-F238E27FC236}">
                <a16:creationId xmlns:a16="http://schemas.microsoft.com/office/drawing/2014/main" id="{454BA2A1-6BBA-CA7A-578A-6529C5AD3CFE}"/>
              </a:ext>
            </a:extLst>
          </p:cNvPr>
          <p:cNvSpPr/>
          <p:nvPr userDrawn="1"/>
        </p:nvSpPr>
        <p:spPr>
          <a:xfrm>
            <a:off x="927758" y="2796999"/>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9" name="Datumsplatzhalter 8">
            <a:extLst>
              <a:ext uri="{FF2B5EF4-FFF2-40B4-BE49-F238E27FC236}">
                <a16:creationId xmlns:a16="http://schemas.microsoft.com/office/drawing/2014/main" id="{19E5AF50-94A3-4308-3B68-BAD76E7A7B09}"/>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0" name="Fußzeilenplatzhalter 9">
            <a:extLst>
              <a:ext uri="{FF2B5EF4-FFF2-40B4-BE49-F238E27FC236}">
                <a16:creationId xmlns:a16="http://schemas.microsoft.com/office/drawing/2014/main" id="{9798D87B-B794-AD8A-40F1-DEA4D547F712}"/>
              </a:ext>
            </a:extLst>
          </p:cNvPr>
          <p:cNvSpPr>
            <a:spLocks noGrp="1"/>
          </p:cNvSpPr>
          <p:nvPr>
            <p:ph type="ftr" sz="quarter" idx="11"/>
          </p:nvPr>
        </p:nvSpPr>
        <p:spPr/>
        <p:txBody>
          <a:bodyPr/>
          <a:lstStyle/>
          <a:p>
            <a:r>
              <a:rPr lang="en-GB"/>
              <a:t>Team Name / Optimus Syria</a:t>
            </a:r>
            <a:endParaRPr lang="en-GB" dirty="0"/>
          </a:p>
        </p:txBody>
      </p:sp>
      <p:sp>
        <p:nvSpPr>
          <p:cNvPr id="14" name="Foliennummernplatzhalter 13">
            <a:extLst>
              <a:ext uri="{FF2B5EF4-FFF2-40B4-BE49-F238E27FC236}">
                <a16:creationId xmlns:a16="http://schemas.microsoft.com/office/drawing/2014/main" id="{5E6253E5-E305-7986-3017-8FAC6F34DD9C}"/>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5" name="Textplatzhalter 16">
            <a:extLst>
              <a:ext uri="{FF2B5EF4-FFF2-40B4-BE49-F238E27FC236}">
                <a16:creationId xmlns:a16="http://schemas.microsoft.com/office/drawing/2014/main" id="{7E202380-1BD6-7A10-C51A-497A42391B9C}"/>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1773267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ubitem">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48CB4A-E85F-FC1F-2439-52B071A98EBA}"/>
              </a:ext>
            </a:extLst>
          </p:cNvPr>
          <p:cNvSpPr>
            <a:spLocks noGrp="1" noRot="1" noMove="1" noResize="1" noEditPoints="1" noAdjustHandles="1" noChangeArrowheads="1" noChangeShapeType="1"/>
          </p:cNvSpPr>
          <p:nvPr>
            <p:ph type="title" hasCustomPrompt="1"/>
          </p:nvPr>
        </p:nvSpPr>
        <p:spPr/>
        <p:txBody>
          <a:bodyPr/>
          <a:lstStyle>
            <a:lvl1pPr>
              <a:defRPr sz="4400"/>
            </a:lvl1pPr>
          </a:lstStyle>
          <a:p>
            <a:r>
              <a:rPr lang="de-DE" dirty="0"/>
              <a:t>1-i. </a:t>
            </a:r>
            <a:r>
              <a:rPr lang="de-DE" dirty="0" err="1"/>
              <a:t>Example</a:t>
            </a:r>
            <a:r>
              <a:rPr lang="de-DE" dirty="0"/>
              <a:t>: </a:t>
            </a:r>
            <a:r>
              <a:rPr lang="de-DE" dirty="0" err="1"/>
              <a:t>Drawings</a:t>
            </a:r>
            <a:r>
              <a:rPr lang="de-DE" dirty="0"/>
              <a:t> </a:t>
            </a:r>
            <a:r>
              <a:rPr lang="de-DE" dirty="0" err="1"/>
              <a:t>from</a:t>
            </a:r>
            <a:r>
              <a:rPr lang="de-DE" dirty="0"/>
              <a:t> </a:t>
            </a:r>
            <a:r>
              <a:rPr lang="de-DE" dirty="0" err="1"/>
              <a:t>the</a:t>
            </a:r>
            <a:r>
              <a:rPr lang="de-DE" dirty="0"/>
              <a:t> </a:t>
            </a:r>
            <a:r>
              <a:rPr lang="de-DE" dirty="0" err="1"/>
              <a:t>week</a:t>
            </a:r>
            <a:endParaRPr lang="de-DE" dirty="0"/>
          </a:p>
        </p:txBody>
      </p:sp>
      <p:sp>
        <p:nvSpPr>
          <p:cNvPr id="3" name="Inhaltsplatzhalter 2">
            <a:extLst>
              <a:ext uri="{FF2B5EF4-FFF2-40B4-BE49-F238E27FC236}">
                <a16:creationId xmlns:a16="http://schemas.microsoft.com/office/drawing/2014/main" id="{E4216958-F611-9E4F-AA4F-56999F637A75}"/>
              </a:ext>
            </a:extLst>
          </p:cNvPr>
          <p:cNvSpPr>
            <a:spLocks noGrp="1"/>
          </p:cNvSpPr>
          <p:nvPr>
            <p:ph idx="1" hasCustomPrompt="1"/>
          </p:nvPr>
        </p:nvSpPr>
        <p:spPr/>
        <p:txBody>
          <a:bodyPr/>
          <a:lstStyle>
            <a:lvl1pPr>
              <a:defRPr sz="2200"/>
            </a:lvl1pPr>
            <a:lvl2pPr marL="971550" indent="-514350">
              <a:buFont typeface="+mj-lt"/>
              <a:buAutoNum type="romanLcPeriod"/>
              <a:defRPr sz="2000"/>
            </a:lvl2pPr>
          </a:lstStyle>
          <a:p>
            <a:pPr lvl="0"/>
            <a:r>
              <a:rPr lang="de-DE" dirty="0" err="1"/>
              <a:t>Abcd</a:t>
            </a:r>
            <a:endParaRPr lang="de-DE" dirty="0"/>
          </a:p>
          <a:p>
            <a:pPr lvl="1"/>
            <a:r>
              <a:rPr lang="de-DE" dirty="0" err="1"/>
              <a:t>efgh</a:t>
            </a:r>
            <a:endParaRPr lang="de-DE" dirty="0"/>
          </a:p>
        </p:txBody>
      </p:sp>
      <p:cxnSp>
        <p:nvCxnSpPr>
          <p:cNvPr id="7" name="Straight Connector 5">
            <a:extLst>
              <a:ext uri="{FF2B5EF4-FFF2-40B4-BE49-F238E27FC236}">
                <a16:creationId xmlns:a16="http://schemas.microsoft.com/office/drawing/2014/main" id="{C5BF7EBE-3919-817C-149B-CF38705C6BC9}"/>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Datumsplatzhalter 7">
            <a:extLst>
              <a:ext uri="{FF2B5EF4-FFF2-40B4-BE49-F238E27FC236}">
                <a16:creationId xmlns:a16="http://schemas.microsoft.com/office/drawing/2014/main" id="{5228F91E-E7AD-B275-5A60-89428222DD8C}"/>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8F4F81C7-2C44-8CF8-2928-655E74DC8F30}"/>
              </a:ext>
            </a:extLst>
          </p:cNvPr>
          <p:cNvSpPr>
            <a:spLocks noGrp="1"/>
          </p:cNvSpPr>
          <p:nvPr>
            <p:ph type="ftr" sz="quarter" idx="11"/>
          </p:nvPr>
        </p:nvSpPr>
        <p:spPr/>
        <p:txBody>
          <a:bodyPr/>
          <a:lstStyle/>
          <a:p>
            <a:r>
              <a:rPr lang="en-GB"/>
              <a:t>Team Name / Optimus Syria</a:t>
            </a:r>
            <a:endParaRPr lang="en-GB" dirty="0"/>
          </a:p>
        </p:txBody>
      </p:sp>
      <p:sp>
        <p:nvSpPr>
          <p:cNvPr id="10" name="Foliennummernplatzhalter 9">
            <a:extLst>
              <a:ext uri="{FF2B5EF4-FFF2-40B4-BE49-F238E27FC236}">
                <a16:creationId xmlns:a16="http://schemas.microsoft.com/office/drawing/2014/main" id="{260D8F3F-3088-D685-66AD-D2110FD402DA}"/>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1" name="Textplatzhalter 16">
            <a:extLst>
              <a:ext uri="{FF2B5EF4-FFF2-40B4-BE49-F238E27FC236}">
                <a16:creationId xmlns:a16="http://schemas.microsoft.com/office/drawing/2014/main" id="{29BD9540-0DAC-F607-0D84-145CAF084DCB}"/>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
        <p:nvSpPr>
          <p:cNvPr id="4" name="Textplatzhalter 4">
            <a:extLst>
              <a:ext uri="{FF2B5EF4-FFF2-40B4-BE49-F238E27FC236}">
                <a16:creationId xmlns:a16="http://schemas.microsoft.com/office/drawing/2014/main" id="{9943038B-A8F9-48D6-0A29-94D4AA659F65}"/>
              </a:ext>
            </a:extLst>
          </p:cNvPr>
          <p:cNvSpPr>
            <a:spLocks noGrp="1"/>
          </p:cNvSpPr>
          <p:nvPr>
            <p:ph type="body" sz="quarter" idx="22" hasCustomPrompt="1"/>
          </p:nvPr>
        </p:nvSpPr>
        <p:spPr>
          <a:xfrm>
            <a:off x="749023" y="6216958"/>
            <a:ext cx="2248453" cy="309850"/>
          </a:xfrm>
        </p:spPr>
        <p:txBody>
          <a:bodyPr/>
          <a:lstStyle>
            <a:lvl2pPr marL="457200" indent="0">
              <a:buNone/>
              <a:defRPr/>
            </a:lvl2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0" i="0" u="none" strike="noStrike" kern="1200" cap="none" spc="0" normalizeH="0" baseline="0" noProof="0" dirty="0">
                <a:ln>
                  <a:noFill/>
                </a:ln>
                <a:solidFill>
                  <a:prstClr val="black"/>
                </a:solidFill>
                <a:effectLst/>
                <a:uLnTx/>
                <a:uFillTx/>
                <a:latin typeface="Aptos" panose="02110004020202020204"/>
                <a:ea typeface="+mn-ea"/>
                <a:cs typeface="+mn-cs"/>
              </a:rPr>
              <a:t>[1], [2]….</a:t>
            </a:r>
          </a:p>
          <a:p>
            <a:pPr lvl="1"/>
            <a:endParaRPr lang="en-GB" dirty="0"/>
          </a:p>
        </p:txBody>
      </p:sp>
    </p:spTree>
    <p:extLst>
      <p:ext uri="{BB962C8B-B14F-4D97-AF65-F5344CB8AC3E}">
        <p14:creationId xmlns:p14="http://schemas.microsoft.com/office/powerpoint/2010/main" val="1959733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Graph Slide (Explana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287-18A0-EB82-8A27-F94CA3880D06}"/>
              </a:ext>
            </a:extLst>
          </p:cNvPr>
          <p:cNvSpPr>
            <a:spLocks noGrp="1"/>
          </p:cNvSpPr>
          <p:nvPr>
            <p:ph type="title" hasCustomPrompt="1"/>
          </p:nvPr>
        </p:nvSpPr>
        <p:spPr/>
        <p:txBody>
          <a:bodyPr/>
          <a:lstStyle>
            <a:lvl1pPr>
              <a:defRPr/>
            </a:lvl1pPr>
          </a:lstStyle>
          <a:p>
            <a:r>
              <a:rPr lang="de-DE" dirty="0"/>
              <a:t>X. Graph</a:t>
            </a:r>
            <a:endParaRPr lang="en-GB" dirty="0"/>
          </a:p>
        </p:txBody>
      </p:sp>
      <p:pic>
        <p:nvPicPr>
          <p:cNvPr id="6" name="Picture 2" descr="How HOMER Calculates Wind Turbine Power Output">
            <a:extLst>
              <a:ext uri="{FF2B5EF4-FFF2-40B4-BE49-F238E27FC236}">
                <a16:creationId xmlns:a16="http://schemas.microsoft.com/office/drawing/2014/main" id="{002A61B1-6859-B9E0-5E8D-876C02B28C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3724" y="1939999"/>
            <a:ext cx="5429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70DEEB4B-BB48-7BA1-DC37-D3F70525E158}"/>
              </a:ext>
            </a:extLst>
          </p:cNvPr>
          <p:cNvSpPr txBox="1"/>
          <p:nvPr userDrawn="1"/>
        </p:nvSpPr>
        <p:spPr>
          <a:xfrm>
            <a:off x="764619" y="5102669"/>
            <a:ext cx="5187461" cy="600164"/>
          </a:xfrm>
          <a:prstGeom prst="rect">
            <a:avLst/>
          </a:prstGeom>
          <a:noFill/>
        </p:spPr>
        <p:txBody>
          <a:bodyPr wrap="square" rtlCol="0">
            <a:spAutoFit/>
          </a:bodyPr>
          <a:lstStyle/>
          <a:p>
            <a:r>
              <a:rPr lang="it-IT" sz="1100" dirty="0"/>
              <a:t>(</a:t>
            </a:r>
            <a:r>
              <a:rPr lang="it-IT" sz="1100" dirty="0" err="1"/>
              <a:t>Description</a:t>
            </a:r>
            <a:r>
              <a:rPr lang="it-IT" sz="1100" dirty="0"/>
              <a:t> of the </a:t>
            </a:r>
            <a:r>
              <a:rPr lang="it-IT" sz="1100" dirty="0" err="1"/>
              <a:t>graph</a:t>
            </a:r>
            <a:r>
              <a:rPr lang="it-IT" sz="1100" dirty="0"/>
              <a:t>, </a:t>
            </a:r>
            <a:r>
              <a:rPr lang="it-IT" sz="1100" dirty="0" err="1"/>
              <a:t>example</a:t>
            </a:r>
            <a:r>
              <a:rPr lang="it-IT" sz="1100" dirty="0"/>
              <a:t>: </a:t>
            </a:r>
            <a:r>
              <a:rPr lang="it-IT" sz="1100" i="1" dirty="0"/>
              <a:t>power curve power over wind speed</a:t>
            </a:r>
            <a:r>
              <a:rPr lang="it-IT" sz="1100" dirty="0"/>
              <a:t> )</a:t>
            </a:r>
          </a:p>
          <a:p>
            <a:r>
              <a:rPr lang="it-IT" sz="1100" dirty="0"/>
              <a:t>(</a:t>
            </a:r>
            <a:r>
              <a:rPr lang="it-IT" sz="1100" dirty="0" err="1"/>
              <a:t>Citation</a:t>
            </a:r>
            <a:r>
              <a:rPr lang="it-IT" sz="1100" dirty="0"/>
              <a:t> of the sources, </a:t>
            </a:r>
            <a:r>
              <a:rPr lang="it-IT" sz="1100" dirty="0" err="1"/>
              <a:t>example</a:t>
            </a:r>
            <a:r>
              <a:rPr lang="it-IT" sz="1100" dirty="0"/>
              <a:t>:</a:t>
            </a:r>
            <a:r>
              <a:rPr lang="it-IT" sz="1100" b="1" dirty="0"/>
              <a:t> </a:t>
            </a:r>
            <a:r>
              <a:rPr lang="it-IT" sz="1100" b="0" dirty="0"/>
              <a:t>[1] </a:t>
            </a:r>
            <a:r>
              <a:rPr lang="it-IT" sz="1100" dirty="0"/>
              <a:t>)  </a:t>
            </a:r>
          </a:p>
          <a:p>
            <a:r>
              <a:rPr lang="it-IT" sz="1100" dirty="0"/>
              <a:t>(Last date of access, </a:t>
            </a:r>
            <a:r>
              <a:rPr lang="it-IT" sz="1100" dirty="0" err="1"/>
              <a:t>example</a:t>
            </a:r>
            <a:r>
              <a:rPr lang="it-IT" sz="1100" dirty="0"/>
              <a:t>: 21/12/2015)</a:t>
            </a:r>
            <a:endParaRPr lang="en-GB" sz="1100" dirty="0"/>
          </a:p>
        </p:txBody>
      </p:sp>
      <p:cxnSp>
        <p:nvCxnSpPr>
          <p:cNvPr id="8" name="Connector: Elbow 6">
            <a:extLst>
              <a:ext uri="{FF2B5EF4-FFF2-40B4-BE49-F238E27FC236}">
                <a16:creationId xmlns:a16="http://schemas.microsoft.com/office/drawing/2014/main" id="{7A01EE56-12C5-DD96-C172-C145A0ED64CB}"/>
              </a:ext>
            </a:extLst>
          </p:cNvPr>
          <p:cNvCxnSpPr>
            <a:cxnSpLocks/>
          </p:cNvCxnSpPr>
          <p:nvPr userDrawn="1"/>
        </p:nvCxnSpPr>
        <p:spPr>
          <a:xfrm rot="10800000" flipV="1">
            <a:off x="3791371" y="4238699"/>
            <a:ext cx="4563205" cy="1222134"/>
          </a:xfrm>
          <a:prstGeom prst="bentConnector3">
            <a:avLst>
              <a:gd name="adj1" fmla="val 50000"/>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9" name="Oval 15">
            <a:extLst>
              <a:ext uri="{FF2B5EF4-FFF2-40B4-BE49-F238E27FC236}">
                <a16:creationId xmlns:a16="http://schemas.microsoft.com/office/drawing/2014/main" id="{EE3D1715-661B-80A0-F167-264ACC369A68}"/>
              </a:ext>
            </a:extLst>
          </p:cNvPr>
          <p:cNvSpPr/>
          <p:nvPr userDrawn="1"/>
        </p:nvSpPr>
        <p:spPr>
          <a:xfrm>
            <a:off x="7796637" y="3405202"/>
            <a:ext cx="3922209" cy="2011693"/>
          </a:xfrm>
          <a:prstGeom prst="ellipse">
            <a:avLst/>
          </a:prstGeom>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it-IT" sz="1400" dirty="0" err="1"/>
              <a:t>Add</a:t>
            </a:r>
            <a:r>
              <a:rPr lang="it-IT" sz="1400" dirty="0"/>
              <a:t> a link to the </a:t>
            </a:r>
            <a:r>
              <a:rPr lang="it-IT" sz="1400" dirty="0" err="1"/>
              <a:t>reference</a:t>
            </a:r>
            <a:r>
              <a:rPr lang="it-IT" sz="1400" dirty="0"/>
              <a:t> </a:t>
            </a:r>
            <a:r>
              <a:rPr lang="it-IT" sz="1400" dirty="0" err="1"/>
              <a:t>number</a:t>
            </a:r>
            <a:r>
              <a:rPr lang="it-IT" sz="1400" dirty="0"/>
              <a:t> </a:t>
            </a:r>
            <a:r>
              <a:rPr lang="it-IT" sz="1400" dirty="0" err="1"/>
              <a:t>that</a:t>
            </a:r>
            <a:r>
              <a:rPr lang="it-IT" sz="1400" dirty="0"/>
              <a:t> </a:t>
            </a:r>
            <a:r>
              <a:rPr lang="it-IT" sz="1400" dirty="0" err="1"/>
              <a:t>goes</a:t>
            </a:r>
            <a:r>
              <a:rPr lang="it-IT" sz="1400" dirty="0"/>
              <a:t> to the last slide: highlight the </a:t>
            </a:r>
            <a:r>
              <a:rPr lang="it-IT" sz="1400" dirty="0" err="1"/>
              <a:t>number</a:t>
            </a:r>
            <a:r>
              <a:rPr lang="it-IT" sz="1400" dirty="0"/>
              <a:t>-&gt;</a:t>
            </a:r>
            <a:r>
              <a:rPr lang="it-IT" sz="1400" dirty="0" err="1"/>
              <a:t>right</a:t>
            </a:r>
            <a:r>
              <a:rPr lang="it-IT" sz="1400" dirty="0"/>
              <a:t> click-&gt;</a:t>
            </a:r>
            <a:r>
              <a:rPr lang="it-IT" sz="1400" dirty="0" err="1"/>
              <a:t>select</a:t>
            </a:r>
            <a:r>
              <a:rPr lang="it-IT" sz="1400" dirty="0"/>
              <a:t> link-&gt;place in </a:t>
            </a:r>
            <a:r>
              <a:rPr lang="it-IT" sz="1400" dirty="0" err="1"/>
              <a:t>this</a:t>
            </a:r>
            <a:r>
              <a:rPr lang="it-IT" sz="1400" dirty="0"/>
              <a:t> </a:t>
            </a:r>
            <a:r>
              <a:rPr lang="it-IT" sz="1400" dirty="0" err="1"/>
              <a:t>document</a:t>
            </a:r>
            <a:r>
              <a:rPr lang="it-IT" sz="1400" dirty="0"/>
              <a:t>-&gt;</a:t>
            </a:r>
            <a:r>
              <a:rPr lang="it-IT" sz="1400" dirty="0" err="1"/>
              <a:t>select</a:t>
            </a:r>
            <a:r>
              <a:rPr lang="it-IT" sz="1400" dirty="0"/>
              <a:t> last slide</a:t>
            </a:r>
            <a:endParaRPr lang="en-GB" sz="1400" dirty="0"/>
          </a:p>
        </p:txBody>
      </p:sp>
      <p:cxnSp>
        <p:nvCxnSpPr>
          <p:cNvPr id="10" name="Straight Connector 5">
            <a:extLst>
              <a:ext uri="{FF2B5EF4-FFF2-40B4-BE49-F238E27FC236}">
                <a16:creationId xmlns:a16="http://schemas.microsoft.com/office/drawing/2014/main" id="{9CCD7462-E12C-CDA3-D609-4AB679728A2E}"/>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11" name="Rectangle 7">
            <a:extLst>
              <a:ext uri="{FF2B5EF4-FFF2-40B4-BE49-F238E27FC236}">
                <a16:creationId xmlns:a16="http://schemas.microsoft.com/office/drawing/2014/main" id="{A1188C36-D6CB-FA53-013E-FC56AD427952}"/>
              </a:ext>
            </a:extLst>
          </p:cNvPr>
          <p:cNvSpPr/>
          <p:nvPr userDrawn="1"/>
        </p:nvSpPr>
        <p:spPr>
          <a:xfrm>
            <a:off x="6495002" y="1875014"/>
            <a:ext cx="2603270" cy="1404514"/>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err="1"/>
              <a:t>This</a:t>
            </a:r>
            <a:r>
              <a:rPr lang="it-IT" dirty="0"/>
              <a:t> slide </a:t>
            </a:r>
            <a:r>
              <a:rPr lang="it-IT" dirty="0" err="1"/>
              <a:t>is</a:t>
            </a:r>
            <a:r>
              <a:rPr lang="it-IT" dirty="0"/>
              <a:t> </a:t>
            </a:r>
            <a:r>
              <a:rPr lang="it-IT" dirty="0" err="1"/>
              <a:t>only</a:t>
            </a:r>
            <a:r>
              <a:rPr lang="it-IT" dirty="0"/>
              <a:t> for </a:t>
            </a:r>
            <a:r>
              <a:rPr lang="it-IT" dirty="0" err="1"/>
              <a:t>explanation</a:t>
            </a:r>
            <a:r>
              <a:rPr lang="it-IT" dirty="0"/>
              <a:t>, </a:t>
            </a:r>
            <a:r>
              <a:rPr lang="it-IT" dirty="0" err="1"/>
              <a:t>dont´t</a:t>
            </a:r>
            <a:r>
              <a:rPr lang="it-IT" dirty="0"/>
              <a:t> use </a:t>
            </a:r>
            <a:r>
              <a:rPr lang="it-IT" dirty="0" err="1"/>
              <a:t>it!</a:t>
            </a:r>
            <a:endParaRPr lang="en-GB" dirty="0"/>
          </a:p>
        </p:txBody>
      </p:sp>
      <p:sp>
        <p:nvSpPr>
          <p:cNvPr id="12" name="Datumsplatzhalter 11">
            <a:extLst>
              <a:ext uri="{FF2B5EF4-FFF2-40B4-BE49-F238E27FC236}">
                <a16:creationId xmlns:a16="http://schemas.microsoft.com/office/drawing/2014/main" id="{749D4654-CB69-04EA-986A-2264B7AF439E}"/>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13" name="Fußzeilenplatzhalter 12">
            <a:extLst>
              <a:ext uri="{FF2B5EF4-FFF2-40B4-BE49-F238E27FC236}">
                <a16:creationId xmlns:a16="http://schemas.microsoft.com/office/drawing/2014/main" id="{FC28337D-790B-E06F-0074-04AA48B925B2}"/>
              </a:ext>
            </a:extLst>
          </p:cNvPr>
          <p:cNvSpPr>
            <a:spLocks noGrp="1"/>
          </p:cNvSpPr>
          <p:nvPr>
            <p:ph type="ftr" sz="quarter" idx="11"/>
          </p:nvPr>
        </p:nvSpPr>
        <p:spPr/>
        <p:txBody>
          <a:bodyPr/>
          <a:lstStyle/>
          <a:p>
            <a:r>
              <a:rPr lang="en-GB"/>
              <a:t>Team Name / Optimus Syria</a:t>
            </a:r>
            <a:endParaRPr lang="en-GB" dirty="0"/>
          </a:p>
        </p:txBody>
      </p:sp>
      <p:sp>
        <p:nvSpPr>
          <p:cNvPr id="14" name="Foliennummernplatzhalter 13">
            <a:extLst>
              <a:ext uri="{FF2B5EF4-FFF2-40B4-BE49-F238E27FC236}">
                <a16:creationId xmlns:a16="http://schemas.microsoft.com/office/drawing/2014/main" id="{A2A63292-0139-33E2-79E8-D1F485A4CC93}"/>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5" name="Textplatzhalter 16">
            <a:extLst>
              <a:ext uri="{FF2B5EF4-FFF2-40B4-BE49-F238E27FC236}">
                <a16:creationId xmlns:a16="http://schemas.microsoft.com/office/drawing/2014/main" id="{596BA109-7562-188F-19E6-BAFF28DC5C78}"/>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86484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Graph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7C287-18A0-EB82-8A27-F94CA3880D06}"/>
              </a:ext>
            </a:extLst>
          </p:cNvPr>
          <p:cNvSpPr>
            <a:spLocks noGrp="1"/>
          </p:cNvSpPr>
          <p:nvPr>
            <p:ph type="title" hasCustomPrompt="1"/>
          </p:nvPr>
        </p:nvSpPr>
        <p:spPr/>
        <p:txBody>
          <a:bodyPr/>
          <a:lstStyle>
            <a:lvl1pPr>
              <a:defRPr/>
            </a:lvl1pPr>
          </a:lstStyle>
          <a:p>
            <a:r>
              <a:rPr lang="de-DE" dirty="0"/>
              <a:t>X. Graph</a:t>
            </a:r>
            <a:endParaRPr lang="en-GB" dirty="0"/>
          </a:p>
        </p:txBody>
      </p:sp>
      <p:pic>
        <p:nvPicPr>
          <p:cNvPr id="6" name="Picture 2" descr="How HOMER Calculates Wind Turbine Power Output">
            <a:extLst>
              <a:ext uri="{FF2B5EF4-FFF2-40B4-BE49-F238E27FC236}">
                <a16:creationId xmlns:a16="http://schemas.microsoft.com/office/drawing/2014/main" id="{002A61B1-6859-B9E0-5E8D-876C02B28C1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43724" y="1939999"/>
            <a:ext cx="5429250" cy="30670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2">
            <a:extLst>
              <a:ext uri="{FF2B5EF4-FFF2-40B4-BE49-F238E27FC236}">
                <a16:creationId xmlns:a16="http://schemas.microsoft.com/office/drawing/2014/main" id="{70DEEB4B-BB48-7BA1-DC37-D3F70525E158}"/>
              </a:ext>
            </a:extLst>
          </p:cNvPr>
          <p:cNvSpPr txBox="1"/>
          <p:nvPr userDrawn="1"/>
        </p:nvSpPr>
        <p:spPr>
          <a:xfrm>
            <a:off x="764619" y="5102669"/>
            <a:ext cx="5187461" cy="600164"/>
          </a:xfrm>
          <a:prstGeom prst="rect">
            <a:avLst/>
          </a:prstGeom>
          <a:noFill/>
        </p:spPr>
        <p:txBody>
          <a:bodyPr wrap="square" rtlCol="0">
            <a:spAutoFit/>
          </a:bodyPr>
          <a:lstStyle/>
          <a:p>
            <a:r>
              <a:rPr lang="it-IT" sz="1100" dirty="0"/>
              <a:t>(</a:t>
            </a:r>
            <a:r>
              <a:rPr lang="it-IT" sz="1100" dirty="0" err="1"/>
              <a:t>Description</a:t>
            </a:r>
            <a:r>
              <a:rPr lang="it-IT" sz="1100" dirty="0"/>
              <a:t> of the </a:t>
            </a:r>
            <a:r>
              <a:rPr lang="it-IT" sz="1100" dirty="0" err="1"/>
              <a:t>graph</a:t>
            </a:r>
            <a:r>
              <a:rPr lang="it-IT" sz="1100" dirty="0"/>
              <a:t>, </a:t>
            </a:r>
            <a:r>
              <a:rPr lang="it-IT" sz="1100" dirty="0" err="1"/>
              <a:t>example</a:t>
            </a:r>
            <a:r>
              <a:rPr lang="it-IT" sz="1100" dirty="0"/>
              <a:t>: </a:t>
            </a:r>
            <a:r>
              <a:rPr lang="it-IT" sz="1100" i="1" dirty="0"/>
              <a:t>power curve power over wind speed</a:t>
            </a:r>
            <a:r>
              <a:rPr lang="it-IT" sz="1100" dirty="0"/>
              <a:t> )</a:t>
            </a:r>
          </a:p>
          <a:p>
            <a:r>
              <a:rPr lang="it-IT" sz="1100" dirty="0"/>
              <a:t>(</a:t>
            </a:r>
            <a:r>
              <a:rPr lang="it-IT" sz="1100" dirty="0" err="1"/>
              <a:t>Citation</a:t>
            </a:r>
            <a:r>
              <a:rPr lang="it-IT" sz="1100" dirty="0"/>
              <a:t> of the sources, </a:t>
            </a:r>
            <a:r>
              <a:rPr lang="it-IT" sz="1100" dirty="0" err="1"/>
              <a:t>example</a:t>
            </a:r>
            <a:r>
              <a:rPr lang="it-IT" sz="1100" dirty="0"/>
              <a:t>:</a:t>
            </a:r>
            <a:r>
              <a:rPr lang="it-IT" sz="1100" b="1" dirty="0"/>
              <a:t> </a:t>
            </a:r>
            <a:r>
              <a:rPr lang="it-IT" sz="1100" b="0" dirty="0"/>
              <a:t>[1] </a:t>
            </a:r>
            <a:r>
              <a:rPr lang="it-IT" sz="1100" dirty="0"/>
              <a:t>)  </a:t>
            </a:r>
          </a:p>
          <a:p>
            <a:r>
              <a:rPr lang="it-IT" sz="1100" dirty="0"/>
              <a:t>(Last date of access, </a:t>
            </a:r>
            <a:r>
              <a:rPr lang="it-IT" sz="1100" dirty="0" err="1"/>
              <a:t>example</a:t>
            </a:r>
            <a:r>
              <a:rPr lang="it-IT" sz="1100" dirty="0"/>
              <a:t>: 21/12/2015)</a:t>
            </a:r>
            <a:endParaRPr lang="en-GB" sz="1100" dirty="0"/>
          </a:p>
        </p:txBody>
      </p:sp>
      <p:cxnSp>
        <p:nvCxnSpPr>
          <p:cNvPr id="10" name="Straight Connector 5">
            <a:extLst>
              <a:ext uri="{FF2B5EF4-FFF2-40B4-BE49-F238E27FC236}">
                <a16:creationId xmlns:a16="http://schemas.microsoft.com/office/drawing/2014/main" id="{9CCD7462-E12C-CDA3-D609-4AB679728A2E}"/>
              </a:ext>
            </a:extLst>
          </p:cNvPr>
          <p:cNvCxnSpPr>
            <a:cxnSpLocks/>
          </p:cNvCxnSpPr>
          <p:nvPr userDrawn="1"/>
        </p:nvCxnSpPr>
        <p:spPr>
          <a:xfrm>
            <a:off x="838200" y="1251708"/>
            <a:ext cx="10515600" cy="0"/>
          </a:xfrm>
          <a:prstGeom prst="line">
            <a:avLst/>
          </a:prstGeom>
          <a:ln w="38100">
            <a:solidFill>
              <a:srgbClr val="8ECEFA"/>
            </a:solidFill>
          </a:ln>
        </p:spPr>
        <p:style>
          <a:lnRef idx="2">
            <a:schemeClr val="accent1"/>
          </a:lnRef>
          <a:fillRef idx="0">
            <a:schemeClr val="accent1"/>
          </a:fillRef>
          <a:effectRef idx="1">
            <a:schemeClr val="accent1"/>
          </a:effectRef>
          <a:fontRef idx="minor">
            <a:schemeClr val="tx1"/>
          </a:fontRef>
        </p:style>
      </p:cxnSp>
      <p:sp>
        <p:nvSpPr>
          <p:cNvPr id="8" name="Datumsplatzhalter 7">
            <a:extLst>
              <a:ext uri="{FF2B5EF4-FFF2-40B4-BE49-F238E27FC236}">
                <a16:creationId xmlns:a16="http://schemas.microsoft.com/office/drawing/2014/main" id="{98D8651D-3525-44E9-EF74-5AE1C96E2B5E}"/>
              </a:ext>
            </a:extLst>
          </p:cNvPr>
          <p:cNvSpPr>
            <a:spLocks noGrp="1"/>
          </p:cNvSpPr>
          <p:nvPr>
            <p:ph type="dt" sz="half" idx="10"/>
          </p:nvPr>
        </p:nvSpPr>
        <p:spPr/>
        <p:txBody>
          <a:bodyPr/>
          <a:lstStyle/>
          <a:p>
            <a:fld id="{02AEE8E4-D792-40D2-B8D4-0007E21A0CF8}" type="datetime1">
              <a:rPr lang="en-GB" smtClean="0"/>
              <a:t>27/10/2025</a:t>
            </a:fld>
            <a:endParaRPr lang="en-GB" dirty="0"/>
          </a:p>
        </p:txBody>
      </p:sp>
      <p:sp>
        <p:nvSpPr>
          <p:cNvPr id="9" name="Fußzeilenplatzhalter 8">
            <a:extLst>
              <a:ext uri="{FF2B5EF4-FFF2-40B4-BE49-F238E27FC236}">
                <a16:creationId xmlns:a16="http://schemas.microsoft.com/office/drawing/2014/main" id="{FC35C132-0CB8-F9A6-EC6C-F3AC1F1B3137}"/>
              </a:ext>
            </a:extLst>
          </p:cNvPr>
          <p:cNvSpPr>
            <a:spLocks noGrp="1"/>
          </p:cNvSpPr>
          <p:nvPr>
            <p:ph type="ftr" sz="quarter" idx="11"/>
          </p:nvPr>
        </p:nvSpPr>
        <p:spPr/>
        <p:txBody>
          <a:bodyPr/>
          <a:lstStyle/>
          <a:p>
            <a:r>
              <a:rPr lang="en-GB"/>
              <a:t>Team Name / Optimus Syria</a:t>
            </a:r>
            <a:endParaRPr lang="en-GB" dirty="0"/>
          </a:p>
        </p:txBody>
      </p:sp>
      <p:sp>
        <p:nvSpPr>
          <p:cNvPr id="11" name="Foliennummernplatzhalter 10">
            <a:extLst>
              <a:ext uri="{FF2B5EF4-FFF2-40B4-BE49-F238E27FC236}">
                <a16:creationId xmlns:a16="http://schemas.microsoft.com/office/drawing/2014/main" id="{722F58FF-5AD5-CF97-4FEE-FB1F38CD9A18}"/>
              </a:ext>
            </a:extLst>
          </p:cNvPr>
          <p:cNvSpPr>
            <a:spLocks noGrp="1"/>
          </p:cNvSpPr>
          <p:nvPr>
            <p:ph type="sldNum" sz="quarter" idx="12"/>
          </p:nvPr>
        </p:nvSpPr>
        <p:spPr/>
        <p:txBody>
          <a:bodyPr/>
          <a:lstStyle/>
          <a:p>
            <a:fld id="{013F6232-4F06-48BA-8F69-BF531F607829}" type="slidenum">
              <a:rPr lang="en-GB" smtClean="0"/>
              <a:pPr/>
              <a:t>‹#›</a:t>
            </a:fld>
            <a:endParaRPr lang="en-GB" dirty="0"/>
          </a:p>
        </p:txBody>
      </p:sp>
      <p:sp>
        <p:nvSpPr>
          <p:cNvPr id="12" name="Textplatzhalter 16">
            <a:extLst>
              <a:ext uri="{FF2B5EF4-FFF2-40B4-BE49-F238E27FC236}">
                <a16:creationId xmlns:a16="http://schemas.microsoft.com/office/drawing/2014/main" id="{DC21B0DD-4D97-871C-E587-F10AD55D8BD9}"/>
              </a:ext>
            </a:extLst>
          </p:cNvPr>
          <p:cNvSpPr>
            <a:spLocks noGrp="1"/>
          </p:cNvSpPr>
          <p:nvPr>
            <p:ph type="body" sz="quarter" idx="18" hasCustomPrompt="1"/>
          </p:nvPr>
        </p:nvSpPr>
        <p:spPr>
          <a:xfrm>
            <a:off x="2878527" y="6564113"/>
            <a:ext cx="5596085" cy="365125"/>
          </a:xfrm>
        </p:spPr>
        <p:txBody>
          <a:bodyPr anchor="ctr"/>
          <a:lstStyle>
            <a:lvl1pPr marL="0" indent="0" algn="ctr">
              <a:buNone/>
              <a:defRPr lang="de-DE" sz="1200" kern="1200" dirty="0" smtClean="0">
                <a:solidFill>
                  <a:schemeClr val="bg1"/>
                </a:solidFill>
                <a:latin typeface="+mn-lt"/>
                <a:ea typeface="+mn-ea"/>
                <a:cs typeface="+mn-cs"/>
              </a:defRPr>
            </a:lvl1pPr>
          </a:lstStyle>
          <a:p>
            <a:pPr lvl="0"/>
            <a:r>
              <a:rPr lang="de-DE" dirty="0"/>
              <a:t>Group </a:t>
            </a:r>
            <a:r>
              <a:rPr lang="de-DE" dirty="0" err="1"/>
              <a:t>members</a:t>
            </a:r>
            <a:r>
              <a:rPr lang="de-DE" dirty="0"/>
              <a:t>…</a:t>
            </a:r>
          </a:p>
        </p:txBody>
      </p:sp>
    </p:spTree>
    <p:extLst>
      <p:ext uri="{BB962C8B-B14F-4D97-AF65-F5344CB8AC3E}">
        <p14:creationId xmlns:p14="http://schemas.microsoft.com/office/powerpoint/2010/main" val="241072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21.xml"/><Relationship Id="rId2" Type="http://schemas.openxmlformats.org/officeDocument/2006/relationships/slideLayout" Target="../slideLayouts/slideLayout20.xml"/><Relationship Id="rId1" Type="http://schemas.openxmlformats.org/officeDocument/2006/relationships/slideLayout" Target="../slideLayouts/slideLayout19.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CD36E4AE-BF2C-D504-0887-03D81D07CDC8}"/>
              </a:ext>
            </a:extLst>
          </p:cNvPr>
          <p:cNvSpPr/>
          <p:nvPr userDrawn="1"/>
        </p:nvSpPr>
        <p:spPr>
          <a:xfrm>
            <a:off x="-4172" y="6542492"/>
            <a:ext cx="12207494" cy="365126"/>
          </a:xfrm>
          <a:prstGeom prst="rect">
            <a:avLst/>
          </a:prstGeom>
          <a:solidFill>
            <a:srgbClr val="8ECEFA"/>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7" name="Free-form: Shape 13">
            <a:extLst>
              <a:ext uri="{FF2B5EF4-FFF2-40B4-BE49-F238E27FC236}">
                <a16:creationId xmlns:a16="http://schemas.microsoft.com/office/drawing/2014/main" id="{7608A32D-44F3-01F2-D6ED-924DFF3CC333}"/>
              </a:ext>
            </a:extLst>
          </p:cNvPr>
          <p:cNvSpPr/>
          <p:nvPr/>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Text Placeholder 2">
            <a:extLst>
              <a:ext uri="{FF2B5EF4-FFF2-40B4-BE49-F238E27FC236}">
                <a16:creationId xmlns:a16="http://schemas.microsoft.com/office/drawing/2014/main" id="{476B4C36-B64B-F839-789E-0C40D5E60E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endParaRPr lang="en-GB" dirty="0"/>
          </a:p>
        </p:txBody>
      </p:sp>
      <p:sp>
        <p:nvSpPr>
          <p:cNvPr id="8" name="Free-form: Shape 13">
            <a:extLst>
              <a:ext uri="{FF2B5EF4-FFF2-40B4-BE49-F238E27FC236}">
                <a16:creationId xmlns:a16="http://schemas.microsoft.com/office/drawing/2014/main" id="{1DE142EE-E501-93E6-565D-AB4A5A647F0F}"/>
              </a:ext>
            </a:extLst>
          </p:cNvPr>
          <p:cNvSpPr/>
          <p:nvPr/>
        </p:nvSpPr>
        <p:spPr>
          <a:xfrm rot="10800000">
            <a:off x="-2090" y="-18190"/>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Free-form: Shape 13">
            <a:extLst>
              <a:ext uri="{FF2B5EF4-FFF2-40B4-BE49-F238E27FC236}">
                <a16:creationId xmlns:a16="http://schemas.microsoft.com/office/drawing/2014/main" id="{776A7918-93DA-D7CE-97A3-DDF18B379B65}"/>
              </a:ext>
            </a:extLst>
          </p:cNvPr>
          <p:cNvSpPr/>
          <p:nvPr/>
        </p:nvSpPr>
        <p:spPr>
          <a:xfrm rot="10800000">
            <a:off x="-26376" y="-237830"/>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Footer Placeholder 4">
            <a:extLst>
              <a:ext uri="{FF2B5EF4-FFF2-40B4-BE49-F238E27FC236}">
                <a16:creationId xmlns:a16="http://schemas.microsoft.com/office/drawing/2014/main" id="{F164827E-F028-4C94-EB63-600BCABCD15C}"/>
              </a:ext>
            </a:extLst>
          </p:cNvPr>
          <p:cNvSpPr>
            <a:spLocks noGrp="1"/>
          </p:cNvSpPr>
          <p:nvPr>
            <p:ph type="ftr" sz="quarter" idx="3"/>
          </p:nvPr>
        </p:nvSpPr>
        <p:spPr>
          <a:xfrm>
            <a:off x="8474613" y="6564113"/>
            <a:ext cx="2879187" cy="365125"/>
          </a:xfrm>
          <a:prstGeom prst="rect">
            <a:avLst/>
          </a:prstGeom>
        </p:spPr>
        <p:txBody>
          <a:bodyPr vert="horz" lIns="91440" tIns="45720" rIns="91440" bIns="45720" rtlCol="0" anchor="ctr"/>
          <a:lstStyle>
            <a:lvl1pPr algn="r">
              <a:defRPr sz="1200">
                <a:solidFill>
                  <a:schemeClr val="bg1"/>
                </a:solidFill>
              </a:defRPr>
            </a:lvl1pPr>
          </a:lstStyle>
          <a:p>
            <a:r>
              <a:rPr lang="en-GB" dirty="0"/>
              <a:t>Team Name / Optimus Syria</a:t>
            </a:r>
          </a:p>
        </p:txBody>
      </p:sp>
      <p:sp>
        <p:nvSpPr>
          <p:cNvPr id="6" name="Slide Number Placeholder 5">
            <a:extLst>
              <a:ext uri="{FF2B5EF4-FFF2-40B4-BE49-F238E27FC236}">
                <a16:creationId xmlns:a16="http://schemas.microsoft.com/office/drawing/2014/main" id="{00B8DD39-3F07-862A-3C91-AC524529184A}"/>
              </a:ext>
            </a:extLst>
          </p:cNvPr>
          <p:cNvSpPr>
            <a:spLocks noGrp="1"/>
          </p:cNvSpPr>
          <p:nvPr>
            <p:ph type="sldNum" sz="quarter" idx="4"/>
          </p:nvPr>
        </p:nvSpPr>
        <p:spPr>
          <a:xfrm>
            <a:off x="1949570" y="6566803"/>
            <a:ext cx="928958" cy="365125"/>
          </a:xfrm>
          <a:prstGeom prst="rect">
            <a:avLst/>
          </a:prstGeom>
        </p:spPr>
        <p:txBody>
          <a:bodyPr vert="horz" lIns="91440" tIns="45720" rIns="91440" bIns="45720" rtlCol="0" anchor="ctr"/>
          <a:lstStyle>
            <a:lvl1pPr algn="ctr">
              <a:defRPr sz="1200">
                <a:solidFill>
                  <a:schemeClr val="bg1"/>
                </a:solidFill>
              </a:defRPr>
            </a:lvl1pPr>
          </a:lstStyle>
          <a:p>
            <a:fld id="{013F6232-4F06-48BA-8F69-BF531F607829}" type="slidenum">
              <a:rPr lang="en-GB" smtClean="0"/>
              <a:pPr/>
              <a:t>‹#›</a:t>
            </a:fld>
            <a:endParaRPr lang="en-GB" dirty="0"/>
          </a:p>
        </p:txBody>
      </p:sp>
      <p:sp>
        <p:nvSpPr>
          <p:cNvPr id="4" name="Date Placeholder 3">
            <a:extLst>
              <a:ext uri="{FF2B5EF4-FFF2-40B4-BE49-F238E27FC236}">
                <a16:creationId xmlns:a16="http://schemas.microsoft.com/office/drawing/2014/main" id="{A6D593D3-E60D-CF97-AC8A-2B02D933B02F}"/>
              </a:ext>
            </a:extLst>
          </p:cNvPr>
          <p:cNvSpPr>
            <a:spLocks noGrp="1"/>
          </p:cNvSpPr>
          <p:nvPr>
            <p:ph type="dt" sz="half" idx="2"/>
          </p:nvPr>
        </p:nvSpPr>
        <p:spPr>
          <a:xfrm>
            <a:off x="838200" y="6566803"/>
            <a:ext cx="1111370" cy="365125"/>
          </a:xfrm>
          <a:prstGeom prst="rect">
            <a:avLst/>
          </a:prstGeom>
        </p:spPr>
        <p:txBody>
          <a:bodyPr vert="horz" lIns="91440" tIns="45720" rIns="91440" bIns="45720" rtlCol="0" anchor="ctr"/>
          <a:lstStyle>
            <a:lvl1pPr algn="l">
              <a:defRPr sz="1200">
                <a:solidFill>
                  <a:schemeClr val="bg1"/>
                </a:solidFill>
              </a:defRPr>
            </a:lvl1pPr>
          </a:lstStyle>
          <a:p>
            <a:fld id="{02AEE8E4-D792-40D2-B8D4-0007E21A0CF8}" type="datetime1">
              <a:rPr lang="en-GB" smtClean="0"/>
              <a:t>27/10/2025</a:t>
            </a:fld>
            <a:endParaRPr lang="en-GB" dirty="0"/>
          </a:p>
        </p:txBody>
      </p:sp>
      <p:sp>
        <p:nvSpPr>
          <p:cNvPr id="11" name="Free-form: Shape 13">
            <a:extLst>
              <a:ext uri="{FF2B5EF4-FFF2-40B4-BE49-F238E27FC236}">
                <a16:creationId xmlns:a16="http://schemas.microsoft.com/office/drawing/2014/main" id="{1ABD3F4B-4853-EC8E-00EB-5109F86CE0F1}"/>
              </a:ext>
            </a:extLst>
          </p:cNvPr>
          <p:cNvSpPr/>
          <p:nvPr userDrawn="1"/>
        </p:nvSpPr>
        <p:spPr>
          <a:xfrm rot="10800000">
            <a:off x="-35168" y="277945"/>
            <a:ext cx="12216286" cy="898824"/>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46954 h 1270146"/>
              <a:gd name="connsiteX1" fmla="*/ 2358147 w 9478107"/>
              <a:gd name="connsiteY1" fmla="*/ 302992 h 1270146"/>
              <a:gd name="connsiteX2" fmla="*/ 4457699 w 9478107"/>
              <a:gd name="connsiteY2" fmla="*/ 373331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16261 w 9478107"/>
              <a:gd name="connsiteY3" fmla="*/ 33816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724642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9478107 w 9478107"/>
              <a:gd name="connsiteY4" fmla="*/ 346954 h 1270146"/>
              <a:gd name="connsiteX5" fmla="*/ 9469315 w 9478107"/>
              <a:gd name="connsiteY5" fmla="*/ 1252562 h 1270146"/>
              <a:gd name="connsiteX6" fmla="*/ 7253653 w 9478107"/>
              <a:gd name="connsiteY6" fmla="*/ 1243769 h 1270146"/>
              <a:gd name="connsiteX7" fmla="*/ 4826976 w 9478107"/>
              <a:gd name="connsiteY7" fmla="*/ 1270146 h 1270146"/>
              <a:gd name="connsiteX8" fmla="*/ 2751992 w 9478107"/>
              <a:gd name="connsiteY8" fmla="*/ 1261354 h 1270146"/>
              <a:gd name="connsiteX9" fmla="*/ 0 w 9478107"/>
              <a:gd name="connsiteY9" fmla="*/ 1208600 h 1270146"/>
              <a:gd name="connsiteX10" fmla="*/ 8792 w 9478107"/>
              <a:gd name="connsiteY10"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755857 w 9478107"/>
              <a:gd name="connsiteY4" fmla="*/ 446231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8792 w 9478107"/>
              <a:gd name="connsiteY0" fmla="*/ 346954 h 1270146"/>
              <a:gd name="connsiteX1" fmla="*/ 2358147 w 9478107"/>
              <a:gd name="connsiteY1" fmla="*/ 302992 h 1270146"/>
              <a:gd name="connsiteX2" fmla="*/ 5127546 w 9478107"/>
              <a:gd name="connsiteY2" fmla="*/ 115678 h 1270146"/>
              <a:gd name="connsiteX3" fmla="*/ 7084613 w 9478107"/>
              <a:gd name="connsiteY3" fmla="*/ 647346 h 1270146"/>
              <a:gd name="connsiteX4" fmla="*/ 8557637 w 9478107"/>
              <a:gd name="connsiteY4" fmla="*/ 716768 h 1270146"/>
              <a:gd name="connsiteX5" fmla="*/ 9478107 w 9478107"/>
              <a:gd name="connsiteY5" fmla="*/ 346954 h 1270146"/>
              <a:gd name="connsiteX6" fmla="*/ 9469315 w 9478107"/>
              <a:gd name="connsiteY6" fmla="*/ 1252562 h 1270146"/>
              <a:gd name="connsiteX7" fmla="*/ 7253653 w 9478107"/>
              <a:gd name="connsiteY7" fmla="*/ 1243769 h 1270146"/>
              <a:gd name="connsiteX8" fmla="*/ 4826976 w 9478107"/>
              <a:gd name="connsiteY8" fmla="*/ 1270146 h 1270146"/>
              <a:gd name="connsiteX9" fmla="*/ 2751992 w 9478107"/>
              <a:gd name="connsiteY9" fmla="*/ 1261354 h 1270146"/>
              <a:gd name="connsiteX10" fmla="*/ 0 w 9478107"/>
              <a:gd name="connsiteY10" fmla="*/ 1208600 h 1270146"/>
              <a:gd name="connsiteX11" fmla="*/ 8792 w 9478107"/>
              <a:gd name="connsiteY11" fmla="*/ 346954 h 1270146"/>
              <a:gd name="connsiteX0" fmla="*/ 15627 w 9484942"/>
              <a:gd name="connsiteY0" fmla="*/ 346954 h 1277035"/>
              <a:gd name="connsiteX1" fmla="*/ 2364982 w 9484942"/>
              <a:gd name="connsiteY1" fmla="*/ 302992 h 1277035"/>
              <a:gd name="connsiteX2" fmla="*/ 5134381 w 9484942"/>
              <a:gd name="connsiteY2" fmla="*/ 115678 h 1277035"/>
              <a:gd name="connsiteX3" fmla="*/ 7091448 w 9484942"/>
              <a:gd name="connsiteY3" fmla="*/ 647346 h 1277035"/>
              <a:gd name="connsiteX4" fmla="*/ 8564472 w 9484942"/>
              <a:gd name="connsiteY4" fmla="*/ 716768 h 1277035"/>
              <a:gd name="connsiteX5" fmla="*/ 9484942 w 9484942"/>
              <a:gd name="connsiteY5" fmla="*/ 346954 h 1277035"/>
              <a:gd name="connsiteX6" fmla="*/ 9476150 w 9484942"/>
              <a:gd name="connsiteY6" fmla="*/ 1252562 h 1277035"/>
              <a:gd name="connsiteX7" fmla="*/ 7260488 w 9484942"/>
              <a:gd name="connsiteY7" fmla="*/ 1243769 h 1277035"/>
              <a:gd name="connsiteX8" fmla="*/ 4833811 w 9484942"/>
              <a:gd name="connsiteY8" fmla="*/ 1270146 h 1277035"/>
              <a:gd name="connsiteX9" fmla="*/ 2758827 w 9484942"/>
              <a:gd name="connsiteY9" fmla="*/ 1261354 h 1277035"/>
              <a:gd name="connsiteX10" fmla="*/ 0 w 9484942"/>
              <a:gd name="connsiteY10" fmla="*/ 1273013 h 1277035"/>
              <a:gd name="connsiteX11" fmla="*/ 15627 w 9484942"/>
              <a:gd name="connsiteY11" fmla="*/ 346954 h 1277035"/>
              <a:gd name="connsiteX0" fmla="*/ 15627 w 9484942"/>
              <a:gd name="connsiteY0" fmla="*/ 346954 h 1300002"/>
              <a:gd name="connsiteX1" fmla="*/ 2364982 w 9484942"/>
              <a:gd name="connsiteY1" fmla="*/ 302992 h 1300002"/>
              <a:gd name="connsiteX2" fmla="*/ 5134381 w 9484942"/>
              <a:gd name="connsiteY2" fmla="*/ 115678 h 1300002"/>
              <a:gd name="connsiteX3" fmla="*/ 7091448 w 9484942"/>
              <a:gd name="connsiteY3" fmla="*/ 647346 h 1300002"/>
              <a:gd name="connsiteX4" fmla="*/ 8564472 w 9484942"/>
              <a:gd name="connsiteY4" fmla="*/ 716768 h 1300002"/>
              <a:gd name="connsiteX5" fmla="*/ 9484942 w 9484942"/>
              <a:gd name="connsiteY5" fmla="*/ 346954 h 1300002"/>
              <a:gd name="connsiteX6" fmla="*/ 9476150 w 9484942"/>
              <a:gd name="connsiteY6" fmla="*/ 1252562 h 1300002"/>
              <a:gd name="connsiteX7" fmla="*/ 7260488 w 9484942"/>
              <a:gd name="connsiteY7" fmla="*/ 1243769 h 1300002"/>
              <a:gd name="connsiteX8" fmla="*/ 4833811 w 9484942"/>
              <a:gd name="connsiteY8" fmla="*/ 1270146 h 1300002"/>
              <a:gd name="connsiteX9" fmla="*/ 2779333 w 9484942"/>
              <a:gd name="connsiteY9" fmla="*/ 1300002 h 1300002"/>
              <a:gd name="connsiteX10" fmla="*/ 0 w 9484942"/>
              <a:gd name="connsiteY10" fmla="*/ 1273013 h 1300002"/>
              <a:gd name="connsiteX11" fmla="*/ 15627 w 9484942"/>
              <a:gd name="connsiteY11" fmla="*/ 346954 h 1300002"/>
              <a:gd name="connsiteX0" fmla="*/ 15627 w 9484942"/>
              <a:gd name="connsiteY0" fmla="*/ 346954 h 1346830"/>
              <a:gd name="connsiteX1" fmla="*/ 2364982 w 9484942"/>
              <a:gd name="connsiteY1" fmla="*/ 302992 h 1346830"/>
              <a:gd name="connsiteX2" fmla="*/ 5134381 w 9484942"/>
              <a:gd name="connsiteY2" fmla="*/ 115678 h 1346830"/>
              <a:gd name="connsiteX3" fmla="*/ 7091448 w 9484942"/>
              <a:gd name="connsiteY3" fmla="*/ 647346 h 1346830"/>
              <a:gd name="connsiteX4" fmla="*/ 8564472 w 9484942"/>
              <a:gd name="connsiteY4" fmla="*/ 716768 h 1346830"/>
              <a:gd name="connsiteX5" fmla="*/ 9484942 w 9484942"/>
              <a:gd name="connsiteY5" fmla="*/ 346954 h 1346830"/>
              <a:gd name="connsiteX6" fmla="*/ 9476150 w 9484942"/>
              <a:gd name="connsiteY6" fmla="*/ 1252562 h 1346830"/>
              <a:gd name="connsiteX7" fmla="*/ 7267323 w 9484942"/>
              <a:gd name="connsiteY7" fmla="*/ 1346830 h 1346830"/>
              <a:gd name="connsiteX8" fmla="*/ 4833811 w 9484942"/>
              <a:gd name="connsiteY8" fmla="*/ 1270146 h 1346830"/>
              <a:gd name="connsiteX9" fmla="*/ 2779333 w 9484942"/>
              <a:gd name="connsiteY9" fmla="*/ 1300002 h 1346830"/>
              <a:gd name="connsiteX10" fmla="*/ 0 w 9484942"/>
              <a:gd name="connsiteY10" fmla="*/ 1273013 h 1346830"/>
              <a:gd name="connsiteX11" fmla="*/ 15627 w 9484942"/>
              <a:gd name="connsiteY11" fmla="*/ 346954 h 1346830"/>
              <a:gd name="connsiteX0" fmla="*/ 15627 w 9484942"/>
              <a:gd name="connsiteY0" fmla="*/ 346954 h 1308182"/>
              <a:gd name="connsiteX1" fmla="*/ 2364982 w 9484942"/>
              <a:gd name="connsiteY1" fmla="*/ 302992 h 1308182"/>
              <a:gd name="connsiteX2" fmla="*/ 5134381 w 9484942"/>
              <a:gd name="connsiteY2" fmla="*/ 115678 h 1308182"/>
              <a:gd name="connsiteX3" fmla="*/ 7091448 w 9484942"/>
              <a:gd name="connsiteY3" fmla="*/ 647346 h 1308182"/>
              <a:gd name="connsiteX4" fmla="*/ 8564472 w 9484942"/>
              <a:gd name="connsiteY4" fmla="*/ 716768 h 1308182"/>
              <a:gd name="connsiteX5" fmla="*/ 9484942 w 9484942"/>
              <a:gd name="connsiteY5" fmla="*/ 346954 h 1308182"/>
              <a:gd name="connsiteX6" fmla="*/ 9476150 w 9484942"/>
              <a:gd name="connsiteY6" fmla="*/ 1252562 h 1308182"/>
              <a:gd name="connsiteX7" fmla="*/ 7246817 w 9484942"/>
              <a:gd name="connsiteY7" fmla="*/ 1308182 h 1308182"/>
              <a:gd name="connsiteX8" fmla="*/ 4833811 w 9484942"/>
              <a:gd name="connsiteY8" fmla="*/ 1270146 h 1308182"/>
              <a:gd name="connsiteX9" fmla="*/ 2779333 w 9484942"/>
              <a:gd name="connsiteY9" fmla="*/ 1300002 h 1308182"/>
              <a:gd name="connsiteX10" fmla="*/ 0 w 9484942"/>
              <a:gd name="connsiteY10" fmla="*/ 1273013 h 1308182"/>
              <a:gd name="connsiteX11" fmla="*/ 15627 w 9484942"/>
              <a:gd name="connsiteY11" fmla="*/ 346954 h 1308182"/>
              <a:gd name="connsiteX0" fmla="*/ 15627 w 9496987"/>
              <a:gd name="connsiteY0" fmla="*/ 346954 h 1316976"/>
              <a:gd name="connsiteX1" fmla="*/ 2364982 w 9496987"/>
              <a:gd name="connsiteY1" fmla="*/ 302992 h 1316976"/>
              <a:gd name="connsiteX2" fmla="*/ 5134381 w 9496987"/>
              <a:gd name="connsiteY2" fmla="*/ 115678 h 1316976"/>
              <a:gd name="connsiteX3" fmla="*/ 7091448 w 9496987"/>
              <a:gd name="connsiteY3" fmla="*/ 647346 h 1316976"/>
              <a:gd name="connsiteX4" fmla="*/ 8564472 w 9496987"/>
              <a:gd name="connsiteY4" fmla="*/ 716768 h 1316976"/>
              <a:gd name="connsiteX5" fmla="*/ 9484942 w 9496987"/>
              <a:gd name="connsiteY5" fmla="*/ 346954 h 1316976"/>
              <a:gd name="connsiteX6" fmla="*/ 9496656 w 9496987"/>
              <a:gd name="connsiteY6" fmla="*/ 1316976 h 1316976"/>
              <a:gd name="connsiteX7" fmla="*/ 7246817 w 9496987"/>
              <a:gd name="connsiteY7" fmla="*/ 1308182 h 1316976"/>
              <a:gd name="connsiteX8" fmla="*/ 4833811 w 9496987"/>
              <a:gd name="connsiteY8" fmla="*/ 1270146 h 1316976"/>
              <a:gd name="connsiteX9" fmla="*/ 2779333 w 9496987"/>
              <a:gd name="connsiteY9" fmla="*/ 1300002 h 1316976"/>
              <a:gd name="connsiteX10" fmla="*/ 0 w 9496987"/>
              <a:gd name="connsiteY10" fmla="*/ 1273013 h 1316976"/>
              <a:gd name="connsiteX11" fmla="*/ 15627 w 9496987"/>
              <a:gd name="connsiteY11" fmla="*/ 346954 h 1316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496987" h="1316976">
                <a:moveTo>
                  <a:pt x="15627" y="346954"/>
                </a:moveTo>
                <a:cubicBezTo>
                  <a:pt x="677981" y="352815"/>
                  <a:pt x="1280597" y="-406254"/>
                  <a:pt x="2364982" y="302992"/>
                </a:cubicBezTo>
                <a:cubicBezTo>
                  <a:pt x="3590042" y="1000515"/>
                  <a:pt x="4346637" y="58286"/>
                  <a:pt x="5134381" y="115678"/>
                </a:cubicBezTo>
                <a:cubicBezTo>
                  <a:pt x="5922125" y="173070"/>
                  <a:pt x="6479894" y="562194"/>
                  <a:pt x="7091448" y="647346"/>
                </a:cubicBezTo>
                <a:cubicBezTo>
                  <a:pt x="7703002" y="732498"/>
                  <a:pt x="8165556" y="766833"/>
                  <a:pt x="8564472" y="716768"/>
                </a:cubicBezTo>
                <a:cubicBezTo>
                  <a:pt x="8963388" y="666703"/>
                  <a:pt x="9372868" y="242625"/>
                  <a:pt x="9484942" y="346954"/>
                </a:cubicBezTo>
                <a:cubicBezTo>
                  <a:pt x="9482011" y="648823"/>
                  <a:pt x="9499587" y="1015107"/>
                  <a:pt x="9496656" y="1316976"/>
                </a:cubicBezTo>
                <a:lnTo>
                  <a:pt x="7246817" y="1308182"/>
                </a:lnTo>
                <a:lnTo>
                  <a:pt x="4833811" y="1270146"/>
                </a:lnTo>
                <a:lnTo>
                  <a:pt x="2779333" y="1300002"/>
                </a:lnTo>
                <a:lnTo>
                  <a:pt x="0" y="1273013"/>
                </a:lnTo>
                <a:cubicBezTo>
                  <a:pt x="2931" y="988728"/>
                  <a:pt x="3903" y="648823"/>
                  <a:pt x="15627" y="346954"/>
                </a:cubicBezTo>
                <a:close/>
              </a:path>
            </a:pathLst>
          </a:custGeom>
          <a:gradFill flip="none" rotWithShape="1">
            <a:gsLst>
              <a:gs pos="0">
                <a:schemeClr val="accent4">
                  <a:lumMod val="20000"/>
                  <a:lumOff val="80000"/>
                </a:schemeClr>
              </a:gs>
              <a:gs pos="50000">
                <a:schemeClr val="bg1"/>
              </a:gs>
              <a:gs pos="100000">
                <a:schemeClr val="accent4">
                  <a:lumMod val="20000"/>
                  <a:lumOff val="80000"/>
                </a:schemeClr>
              </a:gs>
            </a:gsLst>
            <a:lin ang="0" scaled="1"/>
            <a:tileRect/>
          </a:gradFill>
          <a:ln w="15875">
            <a:solidFill>
              <a:schemeClr val="accent1">
                <a:alpha val="0"/>
              </a:schemeClr>
            </a:solid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Free-form: Shape 13">
            <a:extLst>
              <a:ext uri="{FF2B5EF4-FFF2-40B4-BE49-F238E27FC236}">
                <a16:creationId xmlns:a16="http://schemas.microsoft.com/office/drawing/2014/main" id="{2BF40EC9-0D42-5E08-04BD-F330229C7518}"/>
              </a:ext>
            </a:extLst>
          </p:cNvPr>
          <p:cNvSpPr/>
          <p:nvPr userDrawn="1"/>
        </p:nvSpPr>
        <p:spPr>
          <a:xfrm rot="10800000">
            <a:off x="-2090" y="-18190"/>
            <a:ext cx="12192000" cy="898826"/>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478107" h="1273677">
                <a:moveTo>
                  <a:pt x="8792" y="350485"/>
                </a:moveTo>
                <a:cubicBezTo>
                  <a:pt x="671146" y="356346"/>
                  <a:pt x="973014" y="-402723"/>
                  <a:pt x="2057399" y="306523"/>
                </a:cubicBezTo>
                <a:cubicBezTo>
                  <a:pt x="3282459" y="1004046"/>
                  <a:pt x="3979984" y="611323"/>
                  <a:pt x="4457699" y="376862"/>
                </a:cubicBezTo>
                <a:cubicBezTo>
                  <a:pt x="5723792" y="-223945"/>
                  <a:pt x="6216161" y="-7069"/>
                  <a:pt x="7016261" y="341693"/>
                </a:cubicBezTo>
                <a:cubicBezTo>
                  <a:pt x="8672145" y="977671"/>
                  <a:pt x="8657492" y="347554"/>
                  <a:pt x="9478107" y="350485"/>
                </a:cubicBezTo>
                <a:cubicBezTo>
                  <a:pt x="9475176" y="652354"/>
                  <a:pt x="9472246" y="954224"/>
                  <a:pt x="9469315" y="1256093"/>
                </a:cubicBezTo>
                <a:lnTo>
                  <a:pt x="7253653" y="1247300"/>
                </a:lnTo>
                <a:lnTo>
                  <a:pt x="4826976" y="1273677"/>
                </a:lnTo>
                <a:lnTo>
                  <a:pt x="2751992" y="1264885"/>
                </a:lnTo>
                <a:lnTo>
                  <a:pt x="0" y="1212131"/>
                </a:lnTo>
                <a:cubicBezTo>
                  <a:pt x="2931" y="927846"/>
                  <a:pt x="-2932" y="652354"/>
                  <a:pt x="8792" y="350485"/>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Free-form: Shape 13">
            <a:extLst>
              <a:ext uri="{FF2B5EF4-FFF2-40B4-BE49-F238E27FC236}">
                <a16:creationId xmlns:a16="http://schemas.microsoft.com/office/drawing/2014/main" id="{0BB1BAA4-B843-57F3-9FCE-C9585D332FAE}"/>
              </a:ext>
            </a:extLst>
          </p:cNvPr>
          <p:cNvSpPr/>
          <p:nvPr userDrawn="1"/>
        </p:nvSpPr>
        <p:spPr>
          <a:xfrm rot="10800000">
            <a:off x="-26376" y="-254312"/>
            <a:ext cx="12218376" cy="965187"/>
          </a:xfrm>
          <a:custGeom>
            <a:avLst/>
            <a:gdLst>
              <a:gd name="connsiteX0" fmla="*/ 17585 w 9486900"/>
              <a:gd name="connsiteY0" fmla="*/ 8792 h 931984"/>
              <a:gd name="connsiteX1" fmla="*/ 2004646 w 9486900"/>
              <a:gd name="connsiteY1" fmla="*/ 26376 h 931984"/>
              <a:gd name="connsiteX2" fmla="*/ 4466492 w 9486900"/>
              <a:gd name="connsiteY2" fmla="*/ 35169 h 931984"/>
              <a:gd name="connsiteX3" fmla="*/ 7025054 w 9486900"/>
              <a:gd name="connsiteY3" fmla="*/ 0 h 931984"/>
              <a:gd name="connsiteX4" fmla="*/ 9486900 w 9486900"/>
              <a:gd name="connsiteY4" fmla="*/ 8792 h 931984"/>
              <a:gd name="connsiteX5" fmla="*/ 9478108 w 9486900"/>
              <a:gd name="connsiteY5" fmla="*/ 914400 h 931984"/>
              <a:gd name="connsiteX6" fmla="*/ 7262446 w 9486900"/>
              <a:gd name="connsiteY6" fmla="*/ 905607 h 931984"/>
              <a:gd name="connsiteX7" fmla="*/ 4835769 w 9486900"/>
              <a:gd name="connsiteY7" fmla="*/ 931984 h 931984"/>
              <a:gd name="connsiteX8" fmla="*/ 2760785 w 9486900"/>
              <a:gd name="connsiteY8" fmla="*/ 923192 h 931984"/>
              <a:gd name="connsiteX9" fmla="*/ 0 w 9486900"/>
              <a:gd name="connsiteY9" fmla="*/ 879230 h 931984"/>
              <a:gd name="connsiteX10" fmla="*/ 17585 w 9486900"/>
              <a:gd name="connsiteY10" fmla="*/ 8792 h 931984"/>
              <a:gd name="connsiteX0" fmla="*/ 17585 w 9486900"/>
              <a:gd name="connsiteY0" fmla="*/ 168095 h 1091287"/>
              <a:gd name="connsiteX1" fmla="*/ 2004646 w 9486900"/>
              <a:gd name="connsiteY1" fmla="*/ 185679 h 1091287"/>
              <a:gd name="connsiteX2" fmla="*/ 4466492 w 9486900"/>
              <a:gd name="connsiteY2" fmla="*/ 194472 h 1091287"/>
              <a:gd name="connsiteX3" fmla="*/ 7025054 w 9486900"/>
              <a:gd name="connsiteY3" fmla="*/ 159303 h 1091287"/>
              <a:gd name="connsiteX4" fmla="*/ 9486900 w 9486900"/>
              <a:gd name="connsiteY4" fmla="*/ 168095 h 1091287"/>
              <a:gd name="connsiteX5" fmla="*/ 9478108 w 9486900"/>
              <a:gd name="connsiteY5" fmla="*/ 1073703 h 1091287"/>
              <a:gd name="connsiteX6" fmla="*/ 7262446 w 9486900"/>
              <a:gd name="connsiteY6" fmla="*/ 1064910 h 1091287"/>
              <a:gd name="connsiteX7" fmla="*/ 4835769 w 9486900"/>
              <a:gd name="connsiteY7" fmla="*/ 1091287 h 1091287"/>
              <a:gd name="connsiteX8" fmla="*/ 2760785 w 9486900"/>
              <a:gd name="connsiteY8" fmla="*/ 1082495 h 1091287"/>
              <a:gd name="connsiteX9" fmla="*/ 0 w 9486900"/>
              <a:gd name="connsiteY9" fmla="*/ 1038533 h 1091287"/>
              <a:gd name="connsiteX10" fmla="*/ 17585 w 9486900"/>
              <a:gd name="connsiteY10" fmla="*/ 168095 h 1091287"/>
              <a:gd name="connsiteX0" fmla="*/ 17585 w 9486900"/>
              <a:gd name="connsiteY0" fmla="*/ 234508 h 1157700"/>
              <a:gd name="connsiteX1" fmla="*/ 2004646 w 9486900"/>
              <a:gd name="connsiteY1" fmla="*/ 252092 h 1157700"/>
              <a:gd name="connsiteX2" fmla="*/ 4466492 w 9486900"/>
              <a:gd name="connsiteY2" fmla="*/ 260885 h 1157700"/>
              <a:gd name="connsiteX3" fmla="*/ 7025054 w 9486900"/>
              <a:gd name="connsiteY3" fmla="*/ 225716 h 1157700"/>
              <a:gd name="connsiteX4" fmla="*/ 9486900 w 9486900"/>
              <a:gd name="connsiteY4" fmla="*/ 234508 h 1157700"/>
              <a:gd name="connsiteX5" fmla="*/ 9478108 w 9486900"/>
              <a:gd name="connsiteY5" fmla="*/ 1140116 h 1157700"/>
              <a:gd name="connsiteX6" fmla="*/ 7262446 w 9486900"/>
              <a:gd name="connsiteY6" fmla="*/ 1131323 h 1157700"/>
              <a:gd name="connsiteX7" fmla="*/ 4835769 w 9486900"/>
              <a:gd name="connsiteY7" fmla="*/ 1157700 h 1157700"/>
              <a:gd name="connsiteX8" fmla="*/ 2760785 w 9486900"/>
              <a:gd name="connsiteY8" fmla="*/ 1148908 h 1157700"/>
              <a:gd name="connsiteX9" fmla="*/ 0 w 9486900"/>
              <a:gd name="connsiteY9" fmla="*/ 1104946 h 1157700"/>
              <a:gd name="connsiteX10" fmla="*/ 17585 w 9486900"/>
              <a:gd name="connsiteY10" fmla="*/ 234508 h 115770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17585 w 9486900"/>
              <a:gd name="connsiteY0" fmla="*/ 375168 h 1298360"/>
              <a:gd name="connsiteX1" fmla="*/ 2004646 w 9486900"/>
              <a:gd name="connsiteY1" fmla="*/ 392752 h 1298360"/>
              <a:gd name="connsiteX2" fmla="*/ 4466492 w 9486900"/>
              <a:gd name="connsiteY2" fmla="*/ 401545 h 1298360"/>
              <a:gd name="connsiteX3" fmla="*/ 7025054 w 9486900"/>
              <a:gd name="connsiteY3" fmla="*/ 366376 h 1298360"/>
              <a:gd name="connsiteX4" fmla="*/ 9486900 w 9486900"/>
              <a:gd name="connsiteY4" fmla="*/ 375168 h 1298360"/>
              <a:gd name="connsiteX5" fmla="*/ 9478108 w 9486900"/>
              <a:gd name="connsiteY5" fmla="*/ 1280776 h 1298360"/>
              <a:gd name="connsiteX6" fmla="*/ 7262446 w 9486900"/>
              <a:gd name="connsiteY6" fmla="*/ 1271983 h 1298360"/>
              <a:gd name="connsiteX7" fmla="*/ 4835769 w 9486900"/>
              <a:gd name="connsiteY7" fmla="*/ 1298360 h 1298360"/>
              <a:gd name="connsiteX8" fmla="*/ 2760785 w 9486900"/>
              <a:gd name="connsiteY8" fmla="*/ 1289568 h 1298360"/>
              <a:gd name="connsiteX9" fmla="*/ 0 w 9486900"/>
              <a:gd name="connsiteY9" fmla="*/ 1245606 h 1298360"/>
              <a:gd name="connsiteX10" fmla="*/ 17585 w 9486900"/>
              <a:gd name="connsiteY10" fmla="*/ 375168 h 1298360"/>
              <a:gd name="connsiteX0" fmla="*/ 8792 w 9478107"/>
              <a:gd name="connsiteY0" fmla="*/ 375168 h 1298360"/>
              <a:gd name="connsiteX1" fmla="*/ 1995853 w 9478107"/>
              <a:gd name="connsiteY1" fmla="*/ 392752 h 1298360"/>
              <a:gd name="connsiteX2" fmla="*/ 4457699 w 9478107"/>
              <a:gd name="connsiteY2" fmla="*/ 401545 h 1298360"/>
              <a:gd name="connsiteX3" fmla="*/ 7016261 w 9478107"/>
              <a:gd name="connsiteY3" fmla="*/ 366376 h 1298360"/>
              <a:gd name="connsiteX4" fmla="*/ 9478107 w 9478107"/>
              <a:gd name="connsiteY4" fmla="*/ 375168 h 1298360"/>
              <a:gd name="connsiteX5" fmla="*/ 9469315 w 9478107"/>
              <a:gd name="connsiteY5" fmla="*/ 1280776 h 1298360"/>
              <a:gd name="connsiteX6" fmla="*/ 7253653 w 9478107"/>
              <a:gd name="connsiteY6" fmla="*/ 1271983 h 1298360"/>
              <a:gd name="connsiteX7" fmla="*/ 4826976 w 9478107"/>
              <a:gd name="connsiteY7" fmla="*/ 1298360 h 1298360"/>
              <a:gd name="connsiteX8" fmla="*/ 2751992 w 9478107"/>
              <a:gd name="connsiteY8" fmla="*/ 1289568 h 1298360"/>
              <a:gd name="connsiteX9" fmla="*/ 0 w 9478107"/>
              <a:gd name="connsiteY9" fmla="*/ 1236814 h 1298360"/>
              <a:gd name="connsiteX10" fmla="*/ 8792 w 9478107"/>
              <a:gd name="connsiteY10" fmla="*/ 375168 h 1298360"/>
              <a:gd name="connsiteX0" fmla="*/ 8792 w 9478107"/>
              <a:gd name="connsiteY0" fmla="*/ 421112 h 1344304"/>
              <a:gd name="connsiteX1" fmla="*/ 2057399 w 9478107"/>
              <a:gd name="connsiteY1" fmla="*/ 377150 h 1344304"/>
              <a:gd name="connsiteX2" fmla="*/ 4457699 w 9478107"/>
              <a:gd name="connsiteY2" fmla="*/ 447489 h 1344304"/>
              <a:gd name="connsiteX3" fmla="*/ 7016261 w 9478107"/>
              <a:gd name="connsiteY3" fmla="*/ 412320 h 1344304"/>
              <a:gd name="connsiteX4" fmla="*/ 9478107 w 9478107"/>
              <a:gd name="connsiteY4" fmla="*/ 421112 h 1344304"/>
              <a:gd name="connsiteX5" fmla="*/ 9469315 w 9478107"/>
              <a:gd name="connsiteY5" fmla="*/ 1326720 h 1344304"/>
              <a:gd name="connsiteX6" fmla="*/ 7253653 w 9478107"/>
              <a:gd name="connsiteY6" fmla="*/ 1317927 h 1344304"/>
              <a:gd name="connsiteX7" fmla="*/ 4826976 w 9478107"/>
              <a:gd name="connsiteY7" fmla="*/ 1344304 h 1344304"/>
              <a:gd name="connsiteX8" fmla="*/ 2751992 w 9478107"/>
              <a:gd name="connsiteY8" fmla="*/ 1335512 h 1344304"/>
              <a:gd name="connsiteX9" fmla="*/ 0 w 9478107"/>
              <a:gd name="connsiteY9" fmla="*/ 1282758 h 1344304"/>
              <a:gd name="connsiteX10" fmla="*/ 8792 w 9478107"/>
              <a:gd name="connsiteY10" fmla="*/ 421112 h 1344304"/>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9478107 w 9478107"/>
              <a:gd name="connsiteY4" fmla="*/ 350485 h 1273677"/>
              <a:gd name="connsiteX5" fmla="*/ 9469315 w 9478107"/>
              <a:gd name="connsiteY5" fmla="*/ 1256093 h 1273677"/>
              <a:gd name="connsiteX6" fmla="*/ 7253653 w 9478107"/>
              <a:gd name="connsiteY6" fmla="*/ 1247300 h 1273677"/>
              <a:gd name="connsiteX7" fmla="*/ 4826976 w 9478107"/>
              <a:gd name="connsiteY7" fmla="*/ 1273677 h 1273677"/>
              <a:gd name="connsiteX8" fmla="*/ 2751992 w 9478107"/>
              <a:gd name="connsiteY8" fmla="*/ 1264885 h 1273677"/>
              <a:gd name="connsiteX9" fmla="*/ 0 w 9478107"/>
              <a:gd name="connsiteY9" fmla="*/ 1212131 h 1273677"/>
              <a:gd name="connsiteX10" fmla="*/ 8792 w 9478107"/>
              <a:gd name="connsiteY10" fmla="*/ 350485 h 1273677"/>
              <a:gd name="connsiteX0" fmla="*/ 8792 w 9478107"/>
              <a:gd name="connsiteY0" fmla="*/ 350485 h 1273677"/>
              <a:gd name="connsiteX1" fmla="*/ 2057399 w 9478107"/>
              <a:gd name="connsiteY1" fmla="*/ 306523 h 1273677"/>
              <a:gd name="connsiteX2" fmla="*/ 4457699 w 9478107"/>
              <a:gd name="connsiteY2" fmla="*/ 376862 h 1273677"/>
              <a:gd name="connsiteX3" fmla="*/ 7016261 w 9478107"/>
              <a:gd name="connsiteY3" fmla="*/ 341693 h 1273677"/>
              <a:gd name="connsiteX4" fmla="*/ 8414099 w 9478107"/>
              <a:gd name="connsiteY4" fmla="*/ 797823 h 1273677"/>
              <a:gd name="connsiteX5" fmla="*/ 9478107 w 9478107"/>
              <a:gd name="connsiteY5" fmla="*/ 350485 h 1273677"/>
              <a:gd name="connsiteX6" fmla="*/ 9469315 w 9478107"/>
              <a:gd name="connsiteY6" fmla="*/ 1256093 h 1273677"/>
              <a:gd name="connsiteX7" fmla="*/ 7253653 w 9478107"/>
              <a:gd name="connsiteY7" fmla="*/ 1247300 h 1273677"/>
              <a:gd name="connsiteX8" fmla="*/ 4826976 w 9478107"/>
              <a:gd name="connsiteY8" fmla="*/ 1273677 h 1273677"/>
              <a:gd name="connsiteX9" fmla="*/ 2751992 w 9478107"/>
              <a:gd name="connsiteY9" fmla="*/ 1264885 h 1273677"/>
              <a:gd name="connsiteX10" fmla="*/ 0 w 9478107"/>
              <a:gd name="connsiteY10" fmla="*/ 1212131 h 1273677"/>
              <a:gd name="connsiteX11" fmla="*/ 8792 w 9478107"/>
              <a:gd name="connsiteY11" fmla="*/ 350485 h 1273677"/>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78107"/>
              <a:gd name="connsiteY0" fmla="*/ 463370 h 1386562"/>
              <a:gd name="connsiteX1" fmla="*/ 2057399 w 9478107"/>
              <a:gd name="connsiteY1" fmla="*/ 419408 h 1386562"/>
              <a:gd name="connsiteX2" fmla="*/ 4457699 w 9478107"/>
              <a:gd name="connsiteY2" fmla="*/ 489747 h 1386562"/>
              <a:gd name="connsiteX3" fmla="*/ 7009426 w 9478107"/>
              <a:gd name="connsiteY3" fmla="*/ 98357 h 1386562"/>
              <a:gd name="connsiteX4" fmla="*/ 8414099 w 9478107"/>
              <a:gd name="connsiteY4" fmla="*/ 910708 h 1386562"/>
              <a:gd name="connsiteX5" fmla="*/ 9478107 w 9478107"/>
              <a:gd name="connsiteY5" fmla="*/ 463370 h 1386562"/>
              <a:gd name="connsiteX6" fmla="*/ 9469315 w 9478107"/>
              <a:gd name="connsiteY6" fmla="*/ 1368978 h 1386562"/>
              <a:gd name="connsiteX7" fmla="*/ 7253653 w 9478107"/>
              <a:gd name="connsiteY7" fmla="*/ 1360185 h 1386562"/>
              <a:gd name="connsiteX8" fmla="*/ 4826976 w 9478107"/>
              <a:gd name="connsiteY8" fmla="*/ 1386562 h 1386562"/>
              <a:gd name="connsiteX9" fmla="*/ 2751992 w 9478107"/>
              <a:gd name="connsiteY9" fmla="*/ 1377770 h 1386562"/>
              <a:gd name="connsiteX10" fmla="*/ 0 w 9478107"/>
              <a:gd name="connsiteY10" fmla="*/ 1325016 h 1386562"/>
              <a:gd name="connsiteX11" fmla="*/ 8792 w 9478107"/>
              <a:gd name="connsiteY11" fmla="*/ 463370 h 1386562"/>
              <a:gd name="connsiteX0" fmla="*/ 8792 w 9498612"/>
              <a:gd name="connsiteY0" fmla="*/ 463370 h 1386562"/>
              <a:gd name="connsiteX1" fmla="*/ 2057399 w 9498612"/>
              <a:gd name="connsiteY1" fmla="*/ 419408 h 1386562"/>
              <a:gd name="connsiteX2" fmla="*/ 4457699 w 9498612"/>
              <a:gd name="connsiteY2" fmla="*/ 489747 h 1386562"/>
              <a:gd name="connsiteX3" fmla="*/ 7009426 w 9498612"/>
              <a:gd name="connsiteY3" fmla="*/ 98357 h 1386562"/>
              <a:gd name="connsiteX4" fmla="*/ 8414099 w 9498612"/>
              <a:gd name="connsiteY4" fmla="*/ 910708 h 1386562"/>
              <a:gd name="connsiteX5" fmla="*/ 9498612 w 9498612"/>
              <a:gd name="connsiteY5" fmla="*/ 200892 h 1386562"/>
              <a:gd name="connsiteX6" fmla="*/ 9469315 w 9498612"/>
              <a:gd name="connsiteY6" fmla="*/ 1368978 h 1386562"/>
              <a:gd name="connsiteX7" fmla="*/ 7253653 w 9498612"/>
              <a:gd name="connsiteY7" fmla="*/ 1360185 h 1386562"/>
              <a:gd name="connsiteX8" fmla="*/ 4826976 w 9498612"/>
              <a:gd name="connsiteY8" fmla="*/ 1386562 h 1386562"/>
              <a:gd name="connsiteX9" fmla="*/ 2751992 w 9498612"/>
              <a:gd name="connsiteY9" fmla="*/ 1377770 h 1386562"/>
              <a:gd name="connsiteX10" fmla="*/ 0 w 9498612"/>
              <a:gd name="connsiteY10" fmla="*/ 1325016 h 1386562"/>
              <a:gd name="connsiteX11" fmla="*/ 8792 w 9498612"/>
              <a:gd name="connsiteY11" fmla="*/ 463370 h 1386562"/>
              <a:gd name="connsiteX0" fmla="*/ 8792 w 9498612"/>
              <a:gd name="connsiteY0" fmla="*/ 444298 h 1367490"/>
              <a:gd name="connsiteX1" fmla="*/ 2057399 w 9498612"/>
              <a:gd name="connsiteY1" fmla="*/ 400336 h 1367490"/>
              <a:gd name="connsiteX2" fmla="*/ 4320995 w 9498612"/>
              <a:gd name="connsiteY2" fmla="*/ 695656 h 1367490"/>
              <a:gd name="connsiteX3" fmla="*/ 7009426 w 9498612"/>
              <a:gd name="connsiteY3" fmla="*/ 79285 h 1367490"/>
              <a:gd name="connsiteX4" fmla="*/ 8414099 w 9498612"/>
              <a:gd name="connsiteY4" fmla="*/ 891636 h 1367490"/>
              <a:gd name="connsiteX5" fmla="*/ 9498612 w 9498612"/>
              <a:gd name="connsiteY5" fmla="*/ 181820 h 1367490"/>
              <a:gd name="connsiteX6" fmla="*/ 9469315 w 9498612"/>
              <a:gd name="connsiteY6" fmla="*/ 1349906 h 1367490"/>
              <a:gd name="connsiteX7" fmla="*/ 7253653 w 9498612"/>
              <a:gd name="connsiteY7" fmla="*/ 1341113 h 1367490"/>
              <a:gd name="connsiteX8" fmla="*/ 4826976 w 9498612"/>
              <a:gd name="connsiteY8" fmla="*/ 1367490 h 1367490"/>
              <a:gd name="connsiteX9" fmla="*/ 2751992 w 9498612"/>
              <a:gd name="connsiteY9" fmla="*/ 1358698 h 1367490"/>
              <a:gd name="connsiteX10" fmla="*/ 0 w 9498612"/>
              <a:gd name="connsiteY10" fmla="*/ 1305944 h 1367490"/>
              <a:gd name="connsiteX11" fmla="*/ 8792 w 9498612"/>
              <a:gd name="connsiteY11" fmla="*/ 444298 h 1367490"/>
              <a:gd name="connsiteX0" fmla="*/ 8792 w 9498612"/>
              <a:gd name="connsiteY0" fmla="*/ 428789 h 1351981"/>
              <a:gd name="connsiteX1" fmla="*/ 2057399 w 9498612"/>
              <a:gd name="connsiteY1" fmla="*/ 384827 h 1351981"/>
              <a:gd name="connsiteX2" fmla="*/ 3698995 w 9498612"/>
              <a:gd name="connsiteY2" fmla="*/ 961374 h 1351981"/>
              <a:gd name="connsiteX3" fmla="*/ 7009426 w 9498612"/>
              <a:gd name="connsiteY3" fmla="*/ 63776 h 1351981"/>
              <a:gd name="connsiteX4" fmla="*/ 8414099 w 9498612"/>
              <a:gd name="connsiteY4" fmla="*/ 876127 h 1351981"/>
              <a:gd name="connsiteX5" fmla="*/ 9498612 w 9498612"/>
              <a:gd name="connsiteY5" fmla="*/ 166311 h 1351981"/>
              <a:gd name="connsiteX6" fmla="*/ 9469315 w 9498612"/>
              <a:gd name="connsiteY6" fmla="*/ 1334397 h 1351981"/>
              <a:gd name="connsiteX7" fmla="*/ 7253653 w 9498612"/>
              <a:gd name="connsiteY7" fmla="*/ 1325604 h 1351981"/>
              <a:gd name="connsiteX8" fmla="*/ 4826976 w 9498612"/>
              <a:gd name="connsiteY8" fmla="*/ 1351981 h 1351981"/>
              <a:gd name="connsiteX9" fmla="*/ 2751992 w 9498612"/>
              <a:gd name="connsiteY9" fmla="*/ 1343189 h 1351981"/>
              <a:gd name="connsiteX10" fmla="*/ 0 w 9498612"/>
              <a:gd name="connsiteY10" fmla="*/ 1290435 h 1351981"/>
              <a:gd name="connsiteX11" fmla="*/ 8792 w 9498612"/>
              <a:gd name="connsiteY11" fmla="*/ 428789 h 1351981"/>
              <a:gd name="connsiteX0" fmla="*/ 8792 w 9498612"/>
              <a:gd name="connsiteY0" fmla="*/ 595005 h 1518197"/>
              <a:gd name="connsiteX1" fmla="*/ 2057399 w 9498612"/>
              <a:gd name="connsiteY1" fmla="*/ 551043 h 1518197"/>
              <a:gd name="connsiteX2" fmla="*/ 3698995 w 9498612"/>
              <a:gd name="connsiteY2" fmla="*/ 1127590 h 1518197"/>
              <a:gd name="connsiteX3" fmla="*/ 5386116 w 9498612"/>
              <a:gd name="connsiteY3" fmla="*/ 48678 h 1518197"/>
              <a:gd name="connsiteX4" fmla="*/ 7009426 w 9498612"/>
              <a:gd name="connsiteY4" fmla="*/ 229992 h 1518197"/>
              <a:gd name="connsiteX5" fmla="*/ 8414099 w 9498612"/>
              <a:gd name="connsiteY5" fmla="*/ 1042343 h 1518197"/>
              <a:gd name="connsiteX6" fmla="*/ 9498612 w 9498612"/>
              <a:gd name="connsiteY6" fmla="*/ 332527 h 1518197"/>
              <a:gd name="connsiteX7" fmla="*/ 9469315 w 9498612"/>
              <a:gd name="connsiteY7" fmla="*/ 1500613 h 1518197"/>
              <a:gd name="connsiteX8" fmla="*/ 7253653 w 9498612"/>
              <a:gd name="connsiteY8" fmla="*/ 1491820 h 1518197"/>
              <a:gd name="connsiteX9" fmla="*/ 4826976 w 9498612"/>
              <a:gd name="connsiteY9" fmla="*/ 1518197 h 1518197"/>
              <a:gd name="connsiteX10" fmla="*/ 2751992 w 9498612"/>
              <a:gd name="connsiteY10" fmla="*/ 1509405 h 1518197"/>
              <a:gd name="connsiteX11" fmla="*/ 0 w 9498612"/>
              <a:gd name="connsiteY11" fmla="*/ 1456651 h 1518197"/>
              <a:gd name="connsiteX12" fmla="*/ 8792 w 9498612"/>
              <a:gd name="connsiteY12" fmla="*/ 595005 h 1518197"/>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 name="connsiteX0" fmla="*/ 8792 w 9498612"/>
              <a:gd name="connsiteY0" fmla="*/ 629716 h 1552908"/>
              <a:gd name="connsiteX1" fmla="*/ 2057399 w 9498612"/>
              <a:gd name="connsiteY1" fmla="*/ 585754 h 1552908"/>
              <a:gd name="connsiteX2" fmla="*/ 3698995 w 9498612"/>
              <a:gd name="connsiteY2" fmla="*/ 1162301 h 1552908"/>
              <a:gd name="connsiteX3" fmla="*/ 5386116 w 9498612"/>
              <a:gd name="connsiteY3" fmla="*/ 83389 h 1552908"/>
              <a:gd name="connsiteX4" fmla="*/ 7009426 w 9498612"/>
              <a:gd name="connsiteY4" fmla="*/ 264703 h 1552908"/>
              <a:gd name="connsiteX5" fmla="*/ 8414099 w 9498612"/>
              <a:gd name="connsiteY5" fmla="*/ 1077054 h 1552908"/>
              <a:gd name="connsiteX6" fmla="*/ 9498612 w 9498612"/>
              <a:gd name="connsiteY6" fmla="*/ 367238 h 1552908"/>
              <a:gd name="connsiteX7" fmla="*/ 9469315 w 9498612"/>
              <a:gd name="connsiteY7" fmla="*/ 1535324 h 1552908"/>
              <a:gd name="connsiteX8" fmla="*/ 7253653 w 9498612"/>
              <a:gd name="connsiteY8" fmla="*/ 1526531 h 1552908"/>
              <a:gd name="connsiteX9" fmla="*/ 4826976 w 9498612"/>
              <a:gd name="connsiteY9" fmla="*/ 1552908 h 1552908"/>
              <a:gd name="connsiteX10" fmla="*/ 2751992 w 9498612"/>
              <a:gd name="connsiteY10" fmla="*/ 1544116 h 1552908"/>
              <a:gd name="connsiteX11" fmla="*/ 0 w 9498612"/>
              <a:gd name="connsiteY11" fmla="*/ 1491362 h 1552908"/>
              <a:gd name="connsiteX12" fmla="*/ 8792 w 9498612"/>
              <a:gd name="connsiteY12" fmla="*/ 629716 h 155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498612" h="1552908">
                <a:moveTo>
                  <a:pt x="8792" y="629716"/>
                </a:moveTo>
                <a:cubicBezTo>
                  <a:pt x="671146" y="635577"/>
                  <a:pt x="973014" y="-123492"/>
                  <a:pt x="2057399" y="585754"/>
                </a:cubicBezTo>
                <a:cubicBezTo>
                  <a:pt x="3282459" y="1283277"/>
                  <a:pt x="3144209" y="1246028"/>
                  <a:pt x="3698995" y="1162301"/>
                </a:cubicBezTo>
                <a:cubicBezTo>
                  <a:pt x="4253781" y="1078574"/>
                  <a:pt x="4834377" y="232989"/>
                  <a:pt x="5386116" y="83389"/>
                </a:cubicBezTo>
                <a:cubicBezTo>
                  <a:pt x="5937855" y="-66211"/>
                  <a:pt x="6463751" y="-19649"/>
                  <a:pt x="7009426" y="264703"/>
                </a:cubicBezTo>
                <a:cubicBezTo>
                  <a:pt x="7646042" y="612966"/>
                  <a:pt x="8003791" y="1075589"/>
                  <a:pt x="8414099" y="1077054"/>
                </a:cubicBezTo>
                <a:cubicBezTo>
                  <a:pt x="8824407" y="1078519"/>
                  <a:pt x="9320464" y="250238"/>
                  <a:pt x="9498612" y="367238"/>
                </a:cubicBezTo>
                <a:cubicBezTo>
                  <a:pt x="9495681" y="669107"/>
                  <a:pt x="9472246" y="1233455"/>
                  <a:pt x="9469315" y="1535324"/>
                </a:cubicBezTo>
                <a:lnTo>
                  <a:pt x="7253653" y="1526531"/>
                </a:lnTo>
                <a:lnTo>
                  <a:pt x="4826976" y="1552908"/>
                </a:lnTo>
                <a:lnTo>
                  <a:pt x="2751992" y="1544116"/>
                </a:lnTo>
                <a:lnTo>
                  <a:pt x="0" y="1491362"/>
                </a:lnTo>
                <a:cubicBezTo>
                  <a:pt x="2931" y="1207077"/>
                  <a:pt x="-2932" y="931585"/>
                  <a:pt x="8792" y="629716"/>
                </a:cubicBezTo>
                <a:close/>
              </a:path>
            </a:pathLst>
          </a:custGeom>
          <a:gradFill>
            <a:gsLst>
              <a:gs pos="0">
                <a:srgbClr val="EFFCFF"/>
              </a:gs>
              <a:gs pos="50000">
                <a:schemeClr val="accent4">
                  <a:lumMod val="40000"/>
                  <a:lumOff val="60000"/>
                </a:schemeClr>
              </a:gs>
              <a:gs pos="100000">
                <a:schemeClr val="bg1"/>
              </a:gs>
            </a:gsLst>
            <a:lin ang="5400000" scaled="1"/>
          </a:gradFill>
          <a:ln>
            <a:noFill/>
          </a:ln>
          <a:effectLst>
            <a:glow>
              <a:srgbClr val="FFFF00"/>
            </a:glow>
            <a:outerShdw algn="ctr" rotWithShape="0">
              <a:schemeClr val="tx1"/>
            </a:outerShdw>
          </a:effectLst>
          <a:scene3d>
            <a:camera prst="orthographicFront"/>
            <a:lightRig rig="threePt" dir="t"/>
          </a:scene3d>
          <a:sp3d>
            <a:bevelT w="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a:extLst>
              <a:ext uri="{FF2B5EF4-FFF2-40B4-BE49-F238E27FC236}">
                <a16:creationId xmlns:a16="http://schemas.microsoft.com/office/drawing/2014/main" id="{74A75E23-C68E-95B1-6539-4A187BBC42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endParaRPr lang="en-GB" dirty="0"/>
          </a:p>
        </p:txBody>
      </p:sp>
    </p:spTree>
    <p:extLst>
      <p:ext uri="{BB962C8B-B14F-4D97-AF65-F5344CB8AC3E}">
        <p14:creationId xmlns:p14="http://schemas.microsoft.com/office/powerpoint/2010/main" val="2653178425"/>
      </p:ext>
    </p:extLst>
  </p:cSld>
  <p:clrMap bg1="lt1" tx1="dk1" bg2="lt2" tx2="dk2" accent1="accent1" accent2="accent2" accent3="accent3" accent4="accent4" accent5="accent5" accent6="accent6" hlink="hlink" folHlink="folHlink"/>
  <p:sldLayoutIdLst>
    <p:sldLayoutId id="2147483687" r:id="rId1"/>
    <p:sldLayoutId id="2147483663" r:id="rId2"/>
    <p:sldLayoutId id="2147483686" r:id="rId3"/>
    <p:sldLayoutId id="2147483674" r:id="rId4"/>
    <p:sldLayoutId id="2147483685" r:id="rId5"/>
    <p:sldLayoutId id="2147483684" r:id="rId6"/>
    <p:sldLayoutId id="2147483688" r:id="rId7"/>
    <p:sldLayoutId id="2147483666" r:id="rId8"/>
    <p:sldLayoutId id="2147483689" r:id="rId9"/>
    <p:sldLayoutId id="2147483662" r:id="rId10"/>
    <p:sldLayoutId id="2147483690" r:id="rId11"/>
    <p:sldLayoutId id="2147483664" r:id="rId12"/>
    <p:sldLayoutId id="2147483665" r:id="rId13"/>
    <p:sldLayoutId id="2147483667" r:id="rId14"/>
    <p:sldLayoutId id="2147483668" r:id="rId15"/>
    <p:sldLayoutId id="2147483669" r:id="rId16"/>
    <p:sldLayoutId id="2147483670" r:id="rId17"/>
    <p:sldLayoutId id="2147483671" r:id="rId18"/>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5620995-1DFE-FB81-B1FD-1F43AD25E6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dirty="0"/>
              <a:t>Mastertitelformat bearbeiten</a:t>
            </a:r>
          </a:p>
        </p:txBody>
      </p:sp>
      <p:sp>
        <p:nvSpPr>
          <p:cNvPr id="3" name="Textplatzhalter 2">
            <a:extLst>
              <a:ext uri="{FF2B5EF4-FFF2-40B4-BE49-F238E27FC236}">
                <a16:creationId xmlns:a16="http://schemas.microsoft.com/office/drawing/2014/main" id="{BF9FFA78-25BC-8AF7-71C4-CCA91A932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Footer Placeholder 4">
            <a:extLst>
              <a:ext uri="{FF2B5EF4-FFF2-40B4-BE49-F238E27FC236}">
                <a16:creationId xmlns:a16="http://schemas.microsoft.com/office/drawing/2014/main" id="{8CB32A29-5E71-00A9-66DA-1FED8EA8FAF3}"/>
              </a:ext>
            </a:extLst>
          </p:cNvPr>
          <p:cNvSpPr>
            <a:spLocks noGrp="1"/>
          </p:cNvSpPr>
          <p:nvPr>
            <p:ph type="ftr" sz="quarter" idx="3"/>
          </p:nvPr>
        </p:nvSpPr>
        <p:spPr>
          <a:xfrm>
            <a:off x="8474613" y="6564113"/>
            <a:ext cx="2879187" cy="365125"/>
          </a:xfrm>
          <a:prstGeom prst="rect">
            <a:avLst/>
          </a:prstGeom>
        </p:spPr>
        <p:txBody>
          <a:bodyPr vert="horz" lIns="91440" tIns="45720" rIns="91440" bIns="45720" rtlCol="0" anchor="ctr"/>
          <a:lstStyle>
            <a:lvl1pPr algn="r">
              <a:defRPr sz="1200">
                <a:solidFill>
                  <a:schemeClr val="bg1"/>
                </a:solidFill>
              </a:defRPr>
            </a:lvl1pPr>
          </a:lstStyle>
          <a:p>
            <a:r>
              <a:rPr lang="en-GB" dirty="0"/>
              <a:t>Optimus Syria</a:t>
            </a:r>
          </a:p>
        </p:txBody>
      </p:sp>
      <p:sp>
        <p:nvSpPr>
          <p:cNvPr id="8" name="Slide Number Placeholder 5">
            <a:extLst>
              <a:ext uri="{FF2B5EF4-FFF2-40B4-BE49-F238E27FC236}">
                <a16:creationId xmlns:a16="http://schemas.microsoft.com/office/drawing/2014/main" id="{75A1141D-8ADF-66F7-AB0C-CAA4E1B2CB82}"/>
              </a:ext>
            </a:extLst>
          </p:cNvPr>
          <p:cNvSpPr>
            <a:spLocks noGrp="1"/>
          </p:cNvSpPr>
          <p:nvPr>
            <p:ph type="sldNum" sz="quarter" idx="4"/>
          </p:nvPr>
        </p:nvSpPr>
        <p:spPr>
          <a:xfrm>
            <a:off x="1949570" y="6566803"/>
            <a:ext cx="928958" cy="365125"/>
          </a:xfrm>
          <a:prstGeom prst="rect">
            <a:avLst/>
          </a:prstGeom>
        </p:spPr>
        <p:txBody>
          <a:bodyPr vert="horz" lIns="91440" tIns="45720" rIns="91440" bIns="45720" rtlCol="0" anchor="ctr"/>
          <a:lstStyle>
            <a:lvl1pPr algn="ctr">
              <a:defRPr sz="1200">
                <a:solidFill>
                  <a:schemeClr val="bg1"/>
                </a:solidFill>
              </a:defRPr>
            </a:lvl1pPr>
          </a:lstStyle>
          <a:p>
            <a:fld id="{013F6232-4F06-48BA-8F69-BF531F607829}" type="slidenum">
              <a:rPr lang="en-GB" smtClean="0"/>
              <a:pPr/>
              <a:t>‹#›</a:t>
            </a:fld>
            <a:endParaRPr lang="en-GB" dirty="0"/>
          </a:p>
        </p:txBody>
      </p:sp>
      <p:sp>
        <p:nvSpPr>
          <p:cNvPr id="9" name="Date Placeholder 3">
            <a:extLst>
              <a:ext uri="{FF2B5EF4-FFF2-40B4-BE49-F238E27FC236}">
                <a16:creationId xmlns:a16="http://schemas.microsoft.com/office/drawing/2014/main" id="{07138566-A99B-8C60-010B-13E0F43C5657}"/>
              </a:ext>
            </a:extLst>
          </p:cNvPr>
          <p:cNvSpPr>
            <a:spLocks noGrp="1"/>
          </p:cNvSpPr>
          <p:nvPr>
            <p:ph type="dt" sz="half" idx="2"/>
          </p:nvPr>
        </p:nvSpPr>
        <p:spPr>
          <a:xfrm>
            <a:off x="838200" y="6566803"/>
            <a:ext cx="1111370" cy="365125"/>
          </a:xfrm>
          <a:prstGeom prst="rect">
            <a:avLst/>
          </a:prstGeom>
        </p:spPr>
        <p:txBody>
          <a:bodyPr vert="horz" lIns="91440" tIns="45720" rIns="91440" bIns="45720" rtlCol="0" anchor="ctr"/>
          <a:lstStyle>
            <a:lvl1pPr algn="l">
              <a:defRPr sz="1200">
                <a:solidFill>
                  <a:schemeClr val="bg1"/>
                </a:solidFill>
              </a:defRPr>
            </a:lvl1pPr>
          </a:lstStyle>
          <a:p>
            <a:fld id="{02AEE8E4-D792-40D2-B8D4-0007E21A0CF8}" type="datetime1">
              <a:rPr lang="en-GB" smtClean="0"/>
              <a:t>27/10/2025</a:t>
            </a:fld>
            <a:endParaRPr lang="en-GB" dirty="0"/>
          </a:p>
        </p:txBody>
      </p:sp>
    </p:spTree>
    <p:extLst>
      <p:ext uri="{BB962C8B-B14F-4D97-AF65-F5344CB8AC3E}">
        <p14:creationId xmlns:p14="http://schemas.microsoft.com/office/powerpoint/2010/main" val="3811557844"/>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6" r:id="rId3"/>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globalenergymonitor.org/projects/global-wind-power-tracker/tracker-map/"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el 21">
            <a:extLst>
              <a:ext uri="{FF2B5EF4-FFF2-40B4-BE49-F238E27FC236}">
                <a16:creationId xmlns:a16="http://schemas.microsoft.com/office/drawing/2014/main" id="{C01C5AA7-5821-01BD-1AC8-74837347C777}"/>
              </a:ext>
            </a:extLst>
          </p:cNvPr>
          <p:cNvSpPr>
            <a:spLocks noGrp="1"/>
          </p:cNvSpPr>
          <p:nvPr>
            <p:ph type="title"/>
          </p:nvPr>
        </p:nvSpPr>
        <p:spPr/>
        <p:txBody>
          <a:bodyPr/>
          <a:lstStyle/>
          <a:p>
            <a:r>
              <a:rPr lang="de-DE" dirty="0"/>
              <a:t>List of contents</a:t>
            </a:r>
          </a:p>
        </p:txBody>
      </p:sp>
      <p:sp>
        <p:nvSpPr>
          <p:cNvPr id="23" name="Datumsplatzhalter 22">
            <a:extLst>
              <a:ext uri="{FF2B5EF4-FFF2-40B4-BE49-F238E27FC236}">
                <a16:creationId xmlns:a16="http://schemas.microsoft.com/office/drawing/2014/main" id="{278CF838-7112-4F3F-EAE6-B2D4ED8FB4EE}"/>
              </a:ext>
            </a:extLst>
          </p:cNvPr>
          <p:cNvSpPr>
            <a:spLocks noGrp="1"/>
          </p:cNvSpPr>
          <p:nvPr>
            <p:ph type="dt" sz="half" idx="10"/>
          </p:nvPr>
        </p:nvSpPr>
        <p:spPr/>
        <p:txBody>
          <a:bodyPr/>
          <a:lstStyle/>
          <a:p>
            <a:fld id="{1B2647D9-CCE9-448B-BCAE-B6078094F078}" type="datetime1">
              <a:rPr lang="en-GB" smtClean="0"/>
              <a:t>27/10/2025</a:t>
            </a:fld>
            <a:endParaRPr lang="en-GB" dirty="0"/>
          </a:p>
        </p:txBody>
      </p:sp>
      <p:sp>
        <p:nvSpPr>
          <p:cNvPr id="24" name="Fußzeilenplatzhalter 23">
            <a:extLst>
              <a:ext uri="{FF2B5EF4-FFF2-40B4-BE49-F238E27FC236}">
                <a16:creationId xmlns:a16="http://schemas.microsoft.com/office/drawing/2014/main" id="{7A4CB245-78A9-C73E-8215-8D18B2739C00}"/>
              </a:ext>
            </a:extLst>
          </p:cNvPr>
          <p:cNvSpPr>
            <a:spLocks noGrp="1"/>
          </p:cNvSpPr>
          <p:nvPr>
            <p:ph type="ftr" sz="quarter" idx="11"/>
          </p:nvPr>
        </p:nvSpPr>
        <p:spPr/>
        <p:txBody>
          <a:bodyPr/>
          <a:lstStyle/>
          <a:p>
            <a:r>
              <a:rPr lang="en-GB" dirty="0"/>
              <a:t>Management Team PM/ Optimus Syria</a:t>
            </a:r>
          </a:p>
        </p:txBody>
      </p:sp>
      <p:sp>
        <p:nvSpPr>
          <p:cNvPr id="25" name="Foliennummernplatzhalter 24">
            <a:extLst>
              <a:ext uri="{FF2B5EF4-FFF2-40B4-BE49-F238E27FC236}">
                <a16:creationId xmlns:a16="http://schemas.microsoft.com/office/drawing/2014/main" id="{1F1D02DB-C1C0-0C64-772D-D708982E9FB1}"/>
              </a:ext>
            </a:extLst>
          </p:cNvPr>
          <p:cNvSpPr>
            <a:spLocks noGrp="1"/>
          </p:cNvSpPr>
          <p:nvPr>
            <p:ph type="sldNum" sz="quarter" idx="12"/>
          </p:nvPr>
        </p:nvSpPr>
        <p:spPr/>
        <p:txBody>
          <a:bodyPr/>
          <a:lstStyle/>
          <a:p>
            <a:fld id="{013F6232-4F06-48BA-8F69-BF531F607829}" type="slidenum">
              <a:rPr lang="en-GB" smtClean="0"/>
              <a:t>1</a:t>
            </a:fld>
            <a:endParaRPr lang="en-GB"/>
          </a:p>
        </p:txBody>
      </p:sp>
      <p:sp>
        <p:nvSpPr>
          <p:cNvPr id="2" name="Textplatzhalter 1">
            <a:extLst>
              <a:ext uri="{FF2B5EF4-FFF2-40B4-BE49-F238E27FC236}">
                <a16:creationId xmlns:a16="http://schemas.microsoft.com/office/drawing/2014/main" id="{AB50A548-9038-155C-8BC6-63C2D94B9A13}"/>
              </a:ext>
            </a:extLst>
          </p:cNvPr>
          <p:cNvSpPr>
            <a:spLocks noGrp="1"/>
          </p:cNvSpPr>
          <p:nvPr>
            <p:ph type="body" sz="quarter" idx="18"/>
          </p:nvPr>
        </p:nvSpPr>
        <p:spPr/>
        <p:txBody>
          <a:bodyPr/>
          <a:lstStyle/>
          <a:p>
            <a:r>
              <a:rPr lang="en-GB" dirty="0"/>
              <a:t>Bakhtyar </a:t>
            </a:r>
            <a:r>
              <a:rPr lang="en-GB" dirty="0" err="1"/>
              <a:t>karim</a:t>
            </a:r>
            <a:endParaRPr lang="en-GB" dirty="0"/>
          </a:p>
        </p:txBody>
      </p:sp>
      <p:sp>
        <p:nvSpPr>
          <p:cNvPr id="3" name="Content Placeholder 2">
            <a:extLst>
              <a:ext uri="{FF2B5EF4-FFF2-40B4-BE49-F238E27FC236}">
                <a16:creationId xmlns:a16="http://schemas.microsoft.com/office/drawing/2014/main" id="{2ACA9DE4-3193-6E74-5611-A9D096A4EB6F}"/>
              </a:ext>
            </a:extLst>
          </p:cNvPr>
          <p:cNvSpPr txBox="1">
            <a:spLocks/>
          </p:cNvSpPr>
          <p:nvPr/>
        </p:nvSpPr>
        <p:spPr>
          <a:xfrm>
            <a:off x="838200" y="1612265"/>
            <a:ext cx="10515600" cy="4351338"/>
          </a:xfrm>
          <a:prstGeom prst="rect">
            <a:avLst/>
          </a:prstGeom>
        </p:spPr>
        <p:txBody>
          <a:bodyPr vert="horz" lIns="91440" tIns="45720" rIns="91440" bIns="45720" rtlCol="0">
            <a:normAutofit/>
          </a:bodyPr>
          <a:lstStyle>
            <a:lvl1pPr marL="514350" indent="-514350" algn="l" defTabSz="914400" rtl="0" eaLnBrk="1" latinLnBrk="0" hangingPunct="1">
              <a:lnSpc>
                <a:spcPct val="90000"/>
              </a:lnSpc>
              <a:spcBef>
                <a:spcPts val="1000"/>
              </a:spcBef>
              <a:buFont typeface="+mj-lt"/>
              <a:buAutoNum type="arabicPeriod"/>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de-DE" dirty="0"/>
              <a:t>Middle East Wind Turbines</a:t>
            </a:r>
          </a:p>
          <a:p>
            <a:pPr lvl="1"/>
            <a:r>
              <a:rPr lang="de-DE" dirty="0"/>
              <a:t>Benchmarks</a:t>
            </a:r>
          </a:p>
          <a:p>
            <a:pPr lvl="1"/>
            <a:r>
              <a:rPr lang="de-DE" dirty="0"/>
              <a:t>Mraket Analsys &amp; Regional ranking</a:t>
            </a:r>
          </a:p>
          <a:p>
            <a:r>
              <a:rPr lang="de-DE" dirty="0"/>
              <a:t>Design Lifetime</a:t>
            </a:r>
          </a:p>
          <a:p>
            <a:pPr lvl="1"/>
            <a:r>
              <a:rPr lang="de-DE" dirty="0"/>
              <a:t>Design Lifetime of Energy Sources &amp; Typical Range</a:t>
            </a:r>
          </a:p>
          <a:p>
            <a:pPr lvl="1"/>
            <a:r>
              <a:rPr lang="de-DE" dirty="0"/>
              <a:t>Factors that Affect Lifetime</a:t>
            </a:r>
          </a:p>
          <a:p>
            <a:r>
              <a:rPr lang="de-DE" dirty="0"/>
              <a:t>End of Life</a:t>
            </a:r>
          </a:p>
          <a:p>
            <a:pPr marL="0" indent="0">
              <a:buNone/>
            </a:pPr>
            <a:endParaRPr lang="de-DE" dirty="0"/>
          </a:p>
          <a:p>
            <a:endParaRPr lang="de-DE" dirty="0"/>
          </a:p>
          <a:p>
            <a:pPr lvl="1"/>
            <a:endParaRPr lang="de-DE" dirty="0"/>
          </a:p>
        </p:txBody>
      </p:sp>
    </p:spTree>
    <p:extLst>
      <p:ext uri="{BB962C8B-B14F-4D97-AF65-F5344CB8AC3E}">
        <p14:creationId xmlns:p14="http://schemas.microsoft.com/office/powerpoint/2010/main" val="1106553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BAB2A-618B-2D08-184C-A9D585F647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0F2F15F-788A-BD55-870E-98894557547C}"/>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A30D1A50-7C42-5056-5FD5-1D1B984287FB}"/>
              </a:ext>
            </a:extLst>
          </p:cNvPr>
          <p:cNvSpPr>
            <a:spLocks noGrp="1"/>
          </p:cNvSpPr>
          <p:nvPr>
            <p:ph idx="1" hasCustomPrompt="1"/>
          </p:nvPr>
        </p:nvSpPr>
        <p:spPr>
          <a:xfrm>
            <a:off x="382555" y="1396416"/>
            <a:ext cx="11139196" cy="4911077"/>
          </a:xfrm>
        </p:spPr>
        <p:txBody>
          <a:bodyPr numCol="1">
            <a:normAutofit/>
          </a:bodyPr>
          <a:lstStyle>
            <a:lvl1pPr marL="0" indent="0">
              <a:buNone/>
              <a:defRPr sz="1600"/>
            </a:lvl1pPr>
          </a:lstStyle>
          <a:p>
            <a:pPr lvl="0">
              <a:defRPr/>
            </a:pPr>
            <a:r>
              <a:rPr lang="en-US" sz="1200" dirty="0"/>
              <a:t>[16] Power Technology, "Vestas V150-4.2 – Saudi Arabia (</a:t>
            </a:r>
            <a:r>
              <a:rPr lang="en-US" sz="1200" dirty="0" err="1"/>
              <a:t>Dumat</a:t>
            </a:r>
            <a:r>
              <a:rPr lang="en-US" sz="1200" dirty="0"/>
              <a:t> Al-</a:t>
            </a:r>
            <a:r>
              <a:rPr lang="en-US" sz="1200" dirty="0" err="1"/>
              <a:t>Jandal</a:t>
            </a:r>
            <a:r>
              <a:rPr lang="en-US" sz="1200" dirty="0"/>
              <a:t>)", [Online]. Available: https://www.power-technology.com. Accessed: 25 Oct. 2025.</a:t>
            </a:r>
          </a:p>
          <a:p>
            <a:pPr lvl="0">
              <a:defRPr/>
            </a:pPr>
            <a:r>
              <a:rPr lang="en-US" sz="1200" dirty="0"/>
              <a:t>[17] The Wind Power, "</a:t>
            </a:r>
            <a:r>
              <a:rPr lang="en-US" sz="1200" dirty="0" err="1"/>
              <a:t>Goldwind</a:t>
            </a:r>
            <a:r>
              <a:rPr lang="en-US" sz="1200" dirty="0"/>
              <a:t> GW121/2500 – UAE (Sir Bani Yas Phase)", [Online]. Available: https://www.thewindpower.net. Accessed: 25 Oct. 2025.</a:t>
            </a:r>
          </a:p>
          <a:p>
            <a:pPr lvl="0">
              <a:defRPr/>
            </a:pPr>
            <a:r>
              <a:rPr lang="en-US" sz="1200" dirty="0"/>
              <a:t>[18] The Wind Power, "</a:t>
            </a:r>
            <a:r>
              <a:rPr lang="en-US" sz="1200" dirty="0" err="1"/>
              <a:t>Goldwind</a:t>
            </a:r>
            <a:r>
              <a:rPr lang="en-US" sz="1200" dirty="0"/>
              <a:t> GW155/4500 – UAE (Sir Bani Yas Phase)", [Online]. Available: https://www.thewindpower.net. Accessed: 25 Oct. 2025.</a:t>
            </a:r>
          </a:p>
          <a:p>
            <a:pPr lvl="0">
              <a:defRPr/>
            </a:pPr>
            <a:r>
              <a:rPr lang="en-US" sz="1200" dirty="0"/>
              <a:t>[19] Kuwait Institute for Scientific Research (KISR), "Gamesa G97-2.0 – Kuwait (</a:t>
            </a:r>
            <a:r>
              <a:rPr lang="en-US" sz="1200" dirty="0" err="1"/>
              <a:t>Shagaya</a:t>
            </a:r>
            <a:r>
              <a:rPr lang="en-US" sz="1200" dirty="0"/>
              <a:t> 5×G97)", [Online]. Available: https://www.kisr.edu.kw. Accessed: 25 Oct. 2025.</a:t>
            </a:r>
          </a:p>
          <a:p>
            <a:pPr lvl="0">
              <a:defRPr/>
            </a:pPr>
            <a:r>
              <a:rPr lang="en-US" sz="1200" dirty="0"/>
              <a:t>[20] IJERA Journal, "Vestas V90-2.0 – Kuwait (Technical Studies for </a:t>
            </a:r>
            <a:r>
              <a:rPr lang="en-US" sz="1200" dirty="0" err="1"/>
              <a:t>Shagaya</a:t>
            </a:r>
            <a:r>
              <a:rPr lang="en-US" sz="1200" dirty="0"/>
              <a:t>)", [Online]. Available: https://www.ijera.com. Accessed: 25 Oct. 2025.</a:t>
            </a:r>
          </a:p>
          <a:p>
            <a:pPr lvl="0">
              <a:defRPr/>
            </a:pPr>
            <a:r>
              <a:rPr lang="en-US" sz="1200" dirty="0"/>
              <a:t>[21] Renewables Now &amp; Yahoo Finance, "GE Cypress 5.x – Israel (Genesis/</a:t>
            </a:r>
            <a:r>
              <a:rPr lang="en-US" sz="1200" dirty="0" err="1"/>
              <a:t>Bereshit</a:t>
            </a:r>
            <a:r>
              <a:rPr lang="en-US" sz="1200" dirty="0"/>
              <a:t> 39× GE)", [Online]. Available: https://renewablesnow.com. Accessed: 25 Oct. 2025.</a:t>
            </a:r>
          </a:p>
          <a:p>
            <a:pPr lvl="0">
              <a:defRPr/>
            </a:pPr>
            <a:r>
              <a:rPr lang="en-US" sz="1200" dirty="0"/>
              <a:t>[22] The Wind Power, "Vestas V112-3.0 – Turkey (Numerous Farms)", [Online]. Available: https://www.thewindpower.net. Accessed: 25 Oct. 2025.</a:t>
            </a:r>
          </a:p>
          <a:p>
            <a:pPr lvl="0">
              <a:defRPr/>
            </a:pPr>
            <a:r>
              <a:rPr lang="en-US" sz="1200" dirty="0"/>
              <a:t>[23] en.wind-turbine-models.com, "GE 2.5-103 – Turkey (Widely Used)", [Online]. Available: https://en.wind-turbine-models.com. Accessed: 25 Oct. 2025.</a:t>
            </a:r>
          </a:p>
          <a:p>
            <a:pPr lvl="0">
              <a:defRPr/>
            </a:pPr>
            <a:r>
              <a:rPr lang="en-US" sz="1200" dirty="0"/>
              <a:t>[24] Power Technology, "Iran – Predominantly Vestas V47-660 and Saba S47-660 (0.66 MW Ø47 m)", [Online]. Available: https://www.power-technology.com. Accessed: 25 Oct. 2025.</a:t>
            </a:r>
          </a:p>
          <a:p>
            <a:pPr lvl="0">
              <a:defRPr/>
            </a:pPr>
            <a:r>
              <a:rPr lang="en-US" sz="1200" dirty="0"/>
              <a:t>[25] Oxford Business Group, "Qatar – No Utility-Scale Wind Farms Confirmed; Solar Policy Focus", [Online]. Available: https://oxfordbusinessgroup.com. Accessed: 25 Oct. 2025.</a:t>
            </a:r>
          </a:p>
          <a:p>
            <a:pPr lvl="0">
              <a:defRPr/>
            </a:pPr>
            <a:r>
              <a:rPr lang="en-US" sz="1200" dirty="0"/>
              <a:t>[26] KISR, "Kuwait – </a:t>
            </a:r>
            <a:r>
              <a:rPr lang="en-US" sz="1200" dirty="0" err="1"/>
              <a:t>Shagaya</a:t>
            </a:r>
            <a:r>
              <a:rPr lang="en-US" sz="1200" dirty="0"/>
              <a:t> Wind Farm (5 × Gamesa G97-2.0, Ø97 m)", [Online]. Available: https://www.kisr.edu.kw. Accessed: 25 Oct. 2025.</a:t>
            </a:r>
          </a:p>
          <a:p>
            <a:pPr lvl="0">
              <a:defRPr/>
            </a:pPr>
            <a:r>
              <a:rPr lang="en-US" sz="1200" dirty="0"/>
              <a:t>[27] The Wind Power, "Egypt – </a:t>
            </a:r>
            <a:r>
              <a:rPr lang="en-US" sz="1200" dirty="0" err="1"/>
              <a:t>Zafarana</a:t>
            </a:r>
            <a:r>
              <a:rPr lang="en-US" sz="1200" dirty="0"/>
              <a:t> (N43-600, V47-660, G52-850) and Gulf of Suez/Gabal El-Zeit (Siemens 2.3 MW)", [Online]. Available: https://www.thewindpower.net. Accessed: 25 Oct. 2025.</a:t>
            </a:r>
          </a:p>
          <a:p>
            <a:pPr lvl="0">
              <a:defRPr/>
            </a:pPr>
            <a:r>
              <a:rPr lang="en-US" sz="1200" dirty="0"/>
              <a:t>[28] Self-generated visual content development, 20.10.2025.</a:t>
            </a:r>
          </a:p>
          <a:p>
            <a:pPr lvl="0">
              <a:defRPr/>
            </a:pPr>
            <a:r>
              <a:rPr lang="en-US" sz="1200" dirty="0"/>
              <a:t>[29] International Electrotechnical Commission (IEC), IEC 61400-1: Wind Turbines – Part 1: Design Requirements, Geneva, 2023.</a:t>
            </a:r>
          </a:p>
          <a:p>
            <a:pPr lvl="0">
              <a:defRPr/>
            </a:pPr>
            <a:r>
              <a:rPr lang="en-US" sz="1200" dirty="0"/>
              <a:t>[30] Det Norske Veritas (DNV), DNV-ST-0437: Loads and Site Conditions for Wind Turbines, Oslo, 2023.</a:t>
            </a:r>
          </a:p>
          <a:p>
            <a:pPr lvl="0">
              <a:defRPr/>
            </a:pPr>
            <a:endParaRPr lang="en-US" sz="1200" dirty="0"/>
          </a:p>
          <a:p>
            <a:pPr lvl="0">
              <a:defRPr/>
            </a:pPr>
            <a:endParaRPr lang="en-US" sz="1200" dirty="0"/>
          </a:p>
          <a:p>
            <a:pPr lvl="0">
              <a:defRPr/>
            </a:pPr>
            <a:endParaRPr lang="en-US" sz="1200" dirty="0"/>
          </a:p>
          <a:p>
            <a:pPr lvl="0">
              <a:defRPr/>
            </a:pPr>
            <a:endParaRPr lang="en-US" sz="1200" dirty="0"/>
          </a:p>
          <a:p>
            <a:pPr lvl="0">
              <a:defRPr/>
            </a:pPr>
            <a:endParaRPr lang="de-DE" sz="1200" dirty="0"/>
          </a:p>
        </p:txBody>
      </p:sp>
      <p:sp>
        <p:nvSpPr>
          <p:cNvPr id="4" name="Datumsplatzhalter 3">
            <a:extLst>
              <a:ext uri="{FF2B5EF4-FFF2-40B4-BE49-F238E27FC236}">
                <a16:creationId xmlns:a16="http://schemas.microsoft.com/office/drawing/2014/main" id="{3E8298C4-B1A5-9B3B-F38C-36EBA90624FA}"/>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32F1FB8F-DF1E-8B79-26CB-0976EC718B49}"/>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33C1B3F4-27F6-F05C-4860-F64B50C31727}"/>
              </a:ext>
            </a:extLst>
          </p:cNvPr>
          <p:cNvSpPr>
            <a:spLocks noGrp="1"/>
          </p:cNvSpPr>
          <p:nvPr>
            <p:ph type="sldNum" sz="quarter" idx="12"/>
          </p:nvPr>
        </p:nvSpPr>
        <p:spPr/>
        <p:txBody>
          <a:bodyPr/>
          <a:lstStyle/>
          <a:p>
            <a:fld id="{013F6232-4F06-48BA-8F69-BF531F607829}" type="slidenum">
              <a:rPr lang="en-GB" smtClean="0"/>
              <a:pPr/>
              <a:t>10</a:t>
            </a:fld>
            <a:endParaRPr lang="en-GB" dirty="0"/>
          </a:p>
        </p:txBody>
      </p:sp>
      <p:sp>
        <p:nvSpPr>
          <p:cNvPr id="3" name="Textplatzhalter 2">
            <a:extLst>
              <a:ext uri="{FF2B5EF4-FFF2-40B4-BE49-F238E27FC236}">
                <a16:creationId xmlns:a16="http://schemas.microsoft.com/office/drawing/2014/main" id="{54637DF9-B66E-C32A-B725-E32D15FA163D}"/>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1922582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C1F61A-24B8-396E-0626-E0680C989C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3851697-D44F-446E-F54E-BF711329D0EE}"/>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F747081B-4D60-79D4-7ED7-7848F2DD7B40}"/>
              </a:ext>
            </a:extLst>
          </p:cNvPr>
          <p:cNvSpPr>
            <a:spLocks noGrp="1"/>
          </p:cNvSpPr>
          <p:nvPr>
            <p:ph idx="1" hasCustomPrompt="1"/>
          </p:nvPr>
        </p:nvSpPr>
        <p:spPr>
          <a:xfrm>
            <a:off x="382555" y="1396416"/>
            <a:ext cx="11139196" cy="4911077"/>
          </a:xfrm>
        </p:spPr>
        <p:txBody>
          <a:bodyPr numCol="1">
            <a:normAutofit/>
          </a:bodyPr>
          <a:lstStyle>
            <a:lvl1pPr marL="0" indent="0">
              <a:buNone/>
              <a:defRPr sz="1600"/>
            </a:lvl1pPr>
          </a:lstStyle>
          <a:p>
            <a:pPr lvl="0">
              <a:defRPr/>
            </a:pPr>
            <a:r>
              <a:rPr lang="en-US" sz="1200" dirty="0"/>
              <a:t>[31] DTU Wind Energy, </a:t>
            </a:r>
            <a:r>
              <a:rPr lang="en-US" sz="1200" dirty="0" err="1"/>
              <a:t>LifeWind</a:t>
            </a:r>
            <a:r>
              <a:rPr lang="en-US" sz="1200" dirty="0"/>
              <a:t> Project – Assessment Methods for Structural Lifetime Extension, Technical University of Denmark, Roskilde, 2020.</a:t>
            </a:r>
          </a:p>
          <a:p>
            <a:pPr lvl="0">
              <a:defRPr/>
            </a:pPr>
            <a:r>
              <a:rPr lang="en-US" sz="1200" dirty="0"/>
              <a:t>[32] Sandia National Laboratories, Wind Turbine Life Extension: Fatigue and Structural Assessment Approaches, SAND2018-4752, Albuquerque, 2018.</a:t>
            </a:r>
          </a:p>
          <a:p>
            <a:pPr lvl="0">
              <a:defRPr/>
            </a:pPr>
            <a:r>
              <a:rPr lang="en-US" sz="1200" dirty="0"/>
              <a:t>[33] Deutsche </a:t>
            </a:r>
            <a:r>
              <a:rPr lang="en-US" sz="1200" dirty="0" err="1"/>
              <a:t>WindGuard</a:t>
            </a:r>
            <a:r>
              <a:rPr lang="en-US" sz="1200" dirty="0"/>
              <a:t>, "Recurring Inspections of Your Wind Turbine – Onshore Inspection Intervals," [Online]. Available: https://www.windguard.com. Accessed: 27 Oct. 2025.</a:t>
            </a:r>
          </a:p>
          <a:p>
            <a:pPr lvl="0">
              <a:defRPr/>
            </a:pPr>
            <a:r>
              <a:rPr lang="en-US" sz="1200" dirty="0"/>
              <a:t>[34] DTU Wind Energy, Optimal Decision Making for Life Extension of Wind Turbines, Technical Report, Technical University of Denmark, 2021.</a:t>
            </a:r>
          </a:p>
          <a:p>
            <a:pPr lvl="0">
              <a:defRPr/>
            </a:pPr>
            <a:r>
              <a:rPr lang="en-US" sz="1200" dirty="0"/>
              <a:t>[35] IEA Wind Task 42, "Recommendations on Standards and Regulatory Frameworks for Lifetime Extension," [Online]. Available: https://iea-wind.org. Accessed: 27 Oct. 2025.</a:t>
            </a:r>
          </a:p>
          <a:p>
            <a:pPr lvl="0">
              <a:defRPr/>
            </a:pPr>
            <a:r>
              <a:rPr lang="en-US" sz="1200" dirty="0"/>
              <a:t>[36] Topham, E. et al., "End-of-Life Strategies for Wind Turbines – Life Extension, Repowering, and Decommissioning," Energies, vol. 12, no. 18, p. 3746, 2019.</a:t>
            </a:r>
          </a:p>
          <a:p>
            <a:pPr lvl="0">
              <a:defRPr/>
            </a:pPr>
            <a:r>
              <a:rPr lang="en-US" sz="1200" dirty="0"/>
              <a:t>[37] DTU Wind Energy, Guidelines for Structural Health Monitoring and Inspection Planning in Wind Turbines, Technical University of Denmark, 2016.</a:t>
            </a:r>
          </a:p>
          <a:p>
            <a:pPr lvl="0">
              <a:defRPr/>
            </a:pPr>
            <a:r>
              <a:rPr lang="en-US" sz="1200" dirty="0"/>
              <a:t>[38] Det Norske Veritas (DNV), DNV-SE-0190: Project Certification of Wind Power Plants, Oslo, 2023.</a:t>
            </a:r>
          </a:p>
          <a:p>
            <a:pPr lvl="0">
              <a:defRPr/>
            </a:pPr>
            <a:r>
              <a:rPr lang="en-US" sz="1200" dirty="0"/>
              <a:t>[39] Shrink That Footprint, “Wind Turbine End-of-Life Loop – Repowering, Recycling, and Lifetime Extension,” [Online]. Available: https://shrinkthatfootprint.com/wp-content/uploads/2023/05/image-16.png. Accessed: 27 Oct. 2025.</a:t>
            </a:r>
          </a:p>
          <a:p>
            <a:pPr lvl="0">
              <a:defRPr/>
            </a:pPr>
            <a:endParaRPr lang="en-US" sz="1200" dirty="0"/>
          </a:p>
          <a:p>
            <a:pPr lvl="0">
              <a:defRPr/>
            </a:pPr>
            <a:endParaRPr lang="en-US" sz="1200" dirty="0"/>
          </a:p>
        </p:txBody>
      </p:sp>
      <p:sp>
        <p:nvSpPr>
          <p:cNvPr id="4" name="Datumsplatzhalter 3">
            <a:extLst>
              <a:ext uri="{FF2B5EF4-FFF2-40B4-BE49-F238E27FC236}">
                <a16:creationId xmlns:a16="http://schemas.microsoft.com/office/drawing/2014/main" id="{B07FC7E1-6D8A-1051-124B-2866E318C0BD}"/>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9B5E132A-FC6B-C566-54DF-FAB7232BC060}"/>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3DACD63B-41FF-A2B3-21B5-6E91714C76E5}"/>
              </a:ext>
            </a:extLst>
          </p:cNvPr>
          <p:cNvSpPr>
            <a:spLocks noGrp="1"/>
          </p:cNvSpPr>
          <p:nvPr>
            <p:ph type="sldNum" sz="quarter" idx="12"/>
          </p:nvPr>
        </p:nvSpPr>
        <p:spPr/>
        <p:txBody>
          <a:bodyPr/>
          <a:lstStyle/>
          <a:p>
            <a:fld id="{013F6232-4F06-48BA-8F69-BF531F607829}" type="slidenum">
              <a:rPr lang="en-GB" smtClean="0"/>
              <a:pPr/>
              <a:t>11</a:t>
            </a:fld>
            <a:endParaRPr lang="en-GB" dirty="0"/>
          </a:p>
        </p:txBody>
      </p:sp>
      <p:sp>
        <p:nvSpPr>
          <p:cNvPr id="3" name="Textplatzhalter 2">
            <a:extLst>
              <a:ext uri="{FF2B5EF4-FFF2-40B4-BE49-F238E27FC236}">
                <a16:creationId xmlns:a16="http://schemas.microsoft.com/office/drawing/2014/main" id="{6AE3E707-FE99-5E84-957E-05F8DF59CA6A}"/>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2981184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p:txBody>
          <a:bodyPr/>
          <a:lstStyle/>
          <a:p>
            <a:r>
              <a:rPr lang="de-DE" dirty="0"/>
              <a:t>1. Middle East Wind Turbines</a:t>
            </a:r>
            <a:endParaRPr lang="en-GB" dirty="0"/>
          </a:p>
        </p:txBody>
      </p:sp>
      <p:sp>
        <p:nvSpPr>
          <p:cNvPr id="13" name="Inhaltsplatzhalter 12">
            <a:extLst>
              <a:ext uri="{FF2B5EF4-FFF2-40B4-BE49-F238E27FC236}">
                <a16:creationId xmlns:a16="http://schemas.microsoft.com/office/drawing/2014/main" id="{D847DFA5-0CA0-3D6E-6A5E-98464DBBD767}"/>
              </a:ext>
            </a:extLst>
          </p:cNvPr>
          <p:cNvSpPr>
            <a:spLocks noGrp="1"/>
          </p:cNvSpPr>
          <p:nvPr>
            <p:ph idx="1"/>
          </p:nvPr>
        </p:nvSpPr>
        <p:spPr>
          <a:xfrm>
            <a:off x="698240" y="1253331"/>
            <a:ext cx="10515600" cy="4351338"/>
          </a:xfrm>
        </p:spPr>
        <p:txBody>
          <a:bodyPr>
            <a:normAutofit/>
          </a:bodyPr>
          <a:lstStyle/>
          <a:p>
            <a:pPr marL="0" indent="0">
              <a:buNone/>
            </a:pPr>
            <a:r>
              <a:rPr lang="en-US" sz="1800" dirty="0"/>
              <a:t>Numerous wind turbines are currently operating across the Middle East, we use these existing installations to determine the market position of the Optimus Syria 5 MW class wind turbine in comparison with models already deployed in the region (Turkey, Saudi Arabia, Jordan, Egypt, Iran, Kuwait, UAE, and Israel).</a:t>
            </a:r>
            <a:endParaRPr lang="en-GB" sz="1800"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2</a:t>
            </a:fld>
            <a:endParaRPr lang="en-GB"/>
          </a:p>
        </p:txBody>
      </p:sp>
      <p:sp>
        <p:nvSpPr>
          <p:cNvPr id="10" name="Inhaltsplatzhalter 2">
            <a:extLst>
              <a:ext uri="{FF2B5EF4-FFF2-40B4-BE49-F238E27FC236}">
                <a16:creationId xmlns:a16="http://schemas.microsoft.com/office/drawing/2014/main" id="{711AAC40-D4A5-6AC8-BE73-CD4035EA05F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pic>
        <p:nvPicPr>
          <p:cNvPr id="7" name="Picture 6" descr="A map with different colored dots&#10;&#10;AI-generated content may be incorrect.">
            <a:extLst>
              <a:ext uri="{FF2B5EF4-FFF2-40B4-BE49-F238E27FC236}">
                <a16:creationId xmlns:a16="http://schemas.microsoft.com/office/drawing/2014/main" id="{2F40A28D-C4C8-DB7A-9736-4C982F1E38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4102" y="2285034"/>
            <a:ext cx="9322837" cy="4026866"/>
          </a:xfrm>
          <a:prstGeom prst="rect">
            <a:avLst/>
          </a:prstGeom>
        </p:spPr>
      </p:pic>
      <p:sp>
        <p:nvSpPr>
          <p:cNvPr id="8" name="Textfeld 10">
            <a:extLst>
              <a:ext uri="{FF2B5EF4-FFF2-40B4-BE49-F238E27FC236}">
                <a16:creationId xmlns:a16="http://schemas.microsoft.com/office/drawing/2014/main" id="{35832417-6C33-08B2-047A-BDA0FE376EC0}"/>
              </a:ext>
            </a:extLst>
          </p:cNvPr>
          <p:cNvSpPr txBox="1"/>
          <p:nvPr/>
        </p:nvSpPr>
        <p:spPr>
          <a:xfrm>
            <a:off x="812800" y="6219031"/>
            <a:ext cx="3115388" cy="307777"/>
          </a:xfrm>
          <a:prstGeom prst="rect">
            <a:avLst/>
          </a:prstGeom>
          <a:noFill/>
        </p:spPr>
        <p:txBody>
          <a:bodyPr wrap="square" rtlCol="0">
            <a:spAutoFit/>
          </a:bodyPr>
          <a:lstStyle/>
          <a:p>
            <a:r>
              <a:rPr lang="de-DE" sz="1400" dirty="0"/>
              <a:t>[1], Global Energy Monitor, Maping </a:t>
            </a:r>
          </a:p>
        </p:txBody>
      </p:sp>
    </p:spTree>
    <p:extLst>
      <p:ext uri="{BB962C8B-B14F-4D97-AF65-F5344CB8AC3E}">
        <p14:creationId xmlns:p14="http://schemas.microsoft.com/office/powerpoint/2010/main" val="29538506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018389-4B94-55E2-CBFB-DD562A485408}"/>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9E567B5F-A772-C5EE-B262-F383D7BB3F26}"/>
              </a:ext>
            </a:extLst>
          </p:cNvPr>
          <p:cNvSpPr>
            <a:spLocks noGrp="1"/>
          </p:cNvSpPr>
          <p:nvPr>
            <p:ph type="title"/>
          </p:nvPr>
        </p:nvSpPr>
        <p:spPr/>
        <p:txBody>
          <a:bodyPr/>
          <a:lstStyle/>
          <a:p>
            <a:r>
              <a:rPr lang="de-DE" dirty="0"/>
              <a:t>1.i. Benchmarks</a:t>
            </a:r>
            <a:endParaRPr lang="en-GB" dirty="0"/>
          </a:p>
        </p:txBody>
      </p:sp>
      <p:sp>
        <p:nvSpPr>
          <p:cNvPr id="14" name="Textplatzhalter 13">
            <a:extLst>
              <a:ext uri="{FF2B5EF4-FFF2-40B4-BE49-F238E27FC236}">
                <a16:creationId xmlns:a16="http://schemas.microsoft.com/office/drawing/2014/main" id="{0A6C083C-188B-7C70-6CF1-47DF34D405FE}"/>
              </a:ext>
            </a:extLst>
          </p:cNvPr>
          <p:cNvSpPr>
            <a:spLocks noGrp="1"/>
          </p:cNvSpPr>
          <p:nvPr>
            <p:ph type="body" sz="quarter" idx="18"/>
          </p:nvPr>
        </p:nvSpPr>
        <p:spPr/>
        <p:txBody>
          <a:bodyPr/>
          <a:lstStyle/>
          <a:p>
            <a:r>
              <a:rPr lang="en-GB"/>
              <a:t>Bakhtyar Karim</a:t>
            </a:r>
            <a:endParaRPr lang="en-GB" dirty="0"/>
          </a:p>
        </p:txBody>
      </p:sp>
      <p:sp>
        <p:nvSpPr>
          <p:cNvPr id="2" name="Datumsplatzhalter 1">
            <a:extLst>
              <a:ext uri="{FF2B5EF4-FFF2-40B4-BE49-F238E27FC236}">
                <a16:creationId xmlns:a16="http://schemas.microsoft.com/office/drawing/2014/main" id="{BBD3AEE0-3675-F0FA-F3E0-E950DCCD9BA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A440CA12-21A5-E838-040F-20A724BFA513}"/>
              </a:ext>
            </a:extLst>
          </p:cNvPr>
          <p:cNvSpPr>
            <a:spLocks noGrp="1"/>
          </p:cNvSpPr>
          <p:nvPr>
            <p:ph type="ftr" sz="quarter" idx="20"/>
          </p:nvPr>
        </p:nvSpPr>
        <p:spPr/>
        <p:txBody>
          <a:bodyPr/>
          <a:lstStyle/>
          <a:p>
            <a:r>
              <a:rPr lang="en-GB"/>
              <a:t>Management Team PM / Optimus Syria</a:t>
            </a:r>
            <a:endParaRPr lang="en-GB" dirty="0"/>
          </a:p>
        </p:txBody>
      </p:sp>
      <p:sp>
        <p:nvSpPr>
          <p:cNvPr id="4" name="Foliennummernplatzhalter 3">
            <a:extLst>
              <a:ext uri="{FF2B5EF4-FFF2-40B4-BE49-F238E27FC236}">
                <a16:creationId xmlns:a16="http://schemas.microsoft.com/office/drawing/2014/main" id="{33B1D443-9BE3-536A-29DE-C97D04FF4F9D}"/>
              </a:ext>
            </a:extLst>
          </p:cNvPr>
          <p:cNvSpPr>
            <a:spLocks noGrp="1"/>
          </p:cNvSpPr>
          <p:nvPr>
            <p:ph type="sldNum" sz="quarter" idx="21"/>
          </p:nvPr>
        </p:nvSpPr>
        <p:spPr/>
        <p:txBody>
          <a:bodyPr/>
          <a:lstStyle/>
          <a:p>
            <a:fld id="{013F6232-4F06-48BA-8F69-BF531F607829}" type="slidenum">
              <a:rPr lang="en-GB" smtClean="0"/>
              <a:t>3</a:t>
            </a:fld>
            <a:endParaRPr lang="en-GB"/>
          </a:p>
        </p:txBody>
      </p:sp>
      <p:sp>
        <p:nvSpPr>
          <p:cNvPr id="10" name="Inhaltsplatzhalter 2">
            <a:extLst>
              <a:ext uri="{FF2B5EF4-FFF2-40B4-BE49-F238E27FC236}">
                <a16:creationId xmlns:a16="http://schemas.microsoft.com/office/drawing/2014/main" id="{D4EF07E3-EB4B-02ED-E9A9-506FB1E883FB}"/>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graphicFrame>
        <p:nvGraphicFramePr>
          <p:cNvPr id="7" name="Table 6">
            <a:extLst>
              <a:ext uri="{FF2B5EF4-FFF2-40B4-BE49-F238E27FC236}">
                <a16:creationId xmlns:a16="http://schemas.microsoft.com/office/drawing/2014/main" id="{683AEF99-C008-0BC5-2DA8-B72CAEDC9CF3}"/>
              </a:ext>
            </a:extLst>
          </p:cNvPr>
          <p:cNvGraphicFramePr>
            <a:graphicFrameLocks noGrp="1"/>
          </p:cNvGraphicFramePr>
          <p:nvPr>
            <p:extLst>
              <p:ext uri="{D42A27DB-BD31-4B8C-83A1-F6EECF244321}">
                <p14:modId xmlns:p14="http://schemas.microsoft.com/office/powerpoint/2010/main" val="564195857"/>
              </p:ext>
            </p:extLst>
          </p:nvPr>
        </p:nvGraphicFramePr>
        <p:xfrm>
          <a:off x="1054356" y="1343609"/>
          <a:ext cx="9769153" cy="4926561"/>
        </p:xfrm>
        <a:graphic>
          <a:graphicData uri="http://schemas.openxmlformats.org/drawingml/2006/table">
            <a:tbl>
              <a:tblPr firstRow="1" firstCol="1" bandRow="1">
                <a:tableStyleId>{5C22544A-7EE6-4342-B048-85BDC9FD1C3A}</a:tableStyleId>
              </a:tblPr>
              <a:tblGrid>
                <a:gridCol w="688321">
                  <a:extLst>
                    <a:ext uri="{9D8B030D-6E8A-4147-A177-3AD203B41FA5}">
                      <a16:colId xmlns:a16="http://schemas.microsoft.com/office/drawing/2014/main" val="1658231497"/>
                    </a:ext>
                  </a:extLst>
                </a:gridCol>
                <a:gridCol w="1335393">
                  <a:extLst>
                    <a:ext uri="{9D8B030D-6E8A-4147-A177-3AD203B41FA5}">
                      <a16:colId xmlns:a16="http://schemas.microsoft.com/office/drawing/2014/main" val="2179307498"/>
                    </a:ext>
                  </a:extLst>
                </a:gridCol>
                <a:gridCol w="2260704">
                  <a:extLst>
                    <a:ext uri="{9D8B030D-6E8A-4147-A177-3AD203B41FA5}">
                      <a16:colId xmlns:a16="http://schemas.microsoft.com/office/drawing/2014/main" val="3429063679"/>
                    </a:ext>
                  </a:extLst>
                </a:gridCol>
                <a:gridCol w="1556206">
                  <a:extLst>
                    <a:ext uri="{9D8B030D-6E8A-4147-A177-3AD203B41FA5}">
                      <a16:colId xmlns:a16="http://schemas.microsoft.com/office/drawing/2014/main" val="2425903113"/>
                    </a:ext>
                  </a:extLst>
                </a:gridCol>
                <a:gridCol w="1619296">
                  <a:extLst>
                    <a:ext uri="{9D8B030D-6E8A-4147-A177-3AD203B41FA5}">
                      <a16:colId xmlns:a16="http://schemas.microsoft.com/office/drawing/2014/main" val="4278038151"/>
                    </a:ext>
                  </a:extLst>
                </a:gridCol>
                <a:gridCol w="2309233">
                  <a:extLst>
                    <a:ext uri="{9D8B030D-6E8A-4147-A177-3AD203B41FA5}">
                      <a16:colId xmlns:a16="http://schemas.microsoft.com/office/drawing/2014/main" val="3751384543"/>
                    </a:ext>
                  </a:extLst>
                </a:gridCol>
              </a:tblGrid>
              <a:tr h="596755">
                <a:tc>
                  <a:txBody>
                    <a:bodyPr/>
                    <a:lstStyle/>
                    <a:p>
                      <a:pPr>
                        <a:lnSpc>
                          <a:spcPct val="115000"/>
                        </a:lnSpc>
                        <a:spcAft>
                          <a:spcPts val="1000"/>
                        </a:spcAft>
                        <a:buNone/>
                      </a:pPr>
                      <a:r>
                        <a:rPr lang="en-US" sz="1400">
                          <a:effectLst/>
                        </a:rPr>
                        <a:t>Rank</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Country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Turbine Model</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Rated Power (MW)</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Rotor Diameter (m)</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Manufacturer</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1246922387"/>
                  </a:ext>
                </a:extLst>
              </a:tr>
              <a:tr h="596755">
                <a:tc>
                  <a:txBody>
                    <a:bodyPr/>
                    <a:lstStyle/>
                    <a:p>
                      <a:pPr>
                        <a:lnSpc>
                          <a:spcPct val="115000"/>
                        </a:lnSpc>
                        <a:spcAft>
                          <a:spcPts val="1000"/>
                        </a:spcAft>
                        <a:buNone/>
                      </a:pPr>
                      <a:r>
                        <a:rPr lang="en-US" sz="1400">
                          <a:effectLst/>
                        </a:rPr>
                        <a:t>1</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Israel</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GE Cypress 5.x</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5.3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GE Renewable Energy</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634270169"/>
                  </a:ext>
                </a:extLst>
              </a:tr>
              <a:tr h="392037">
                <a:tc>
                  <a:txBody>
                    <a:bodyPr/>
                    <a:lstStyle/>
                    <a:p>
                      <a:pPr>
                        <a:lnSpc>
                          <a:spcPct val="115000"/>
                        </a:lnSpc>
                        <a:spcAft>
                          <a:spcPts val="1000"/>
                        </a:spcAft>
                        <a:buNone/>
                      </a:pPr>
                      <a:r>
                        <a:rPr lang="en-US" sz="1400">
                          <a:effectLst/>
                        </a:rPr>
                        <a:t>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Saudi Arabia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V150-4.2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150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1892272827"/>
                  </a:ext>
                </a:extLst>
              </a:tr>
              <a:tr h="596755">
                <a:tc>
                  <a:txBody>
                    <a:bodyPr/>
                    <a:lstStyle/>
                    <a:p>
                      <a:pPr>
                        <a:lnSpc>
                          <a:spcPct val="115000"/>
                        </a:lnSpc>
                        <a:spcAft>
                          <a:spcPts val="1000"/>
                        </a:spcAft>
                        <a:buNone/>
                      </a:pPr>
                      <a:r>
                        <a:rPr lang="en-US" sz="1400">
                          <a:effectLst/>
                        </a:rPr>
                        <a:t>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UAE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Goldwind GW155/4500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155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Goldwind</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533660846"/>
                  </a:ext>
                </a:extLst>
              </a:tr>
              <a:tr h="392037">
                <a:tc>
                  <a:txBody>
                    <a:bodyPr/>
                    <a:lstStyle/>
                    <a:p>
                      <a:pPr>
                        <a:lnSpc>
                          <a:spcPct val="115000"/>
                        </a:lnSpc>
                        <a:spcAft>
                          <a:spcPts val="1000"/>
                        </a:spcAft>
                        <a:buNone/>
                      </a:pPr>
                      <a:r>
                        <a:rPr lang="en-US" sz="1400">
                          <a:effectLst/>
                        </a:rPr>
                        <a:t>4</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Turkey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Enercon E-101/3000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101</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Enercon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973424256"/>
                  </a:ext>
                </a:extLst>
              </a:tr>
              <a:tr h="392037">
                <a:tc>
                  <a:txBody>
                    <a:bodyPr/>
                    <a:lstStyle/>
                    <a:p>
                      <a:pPr>
                        <a:lnSpc>
                          <a:spcPct val="115000"/>
                        </a:lnSpc>
                        <a:spcAft>
                          <a:spcPts val="1000"/>
                        </a:spcAft>
                        <a:buNone/>
                      </a:pPr>
                      <a:r>
                        <a:rPr lang="en-US" sz="1400">
                          <a:effectLst/>
                        </a:rPr>
                        <a:t>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Jordan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V112-3.0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3.0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112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788502712"/>
                  </a:ext>
                </a:extLst>
              </a:tr>
              <a:tr h="392037">
                <a:tc>
                  <a:txBody>
                    <a:bodyPr/>
                    <a:lstStyle/>
                    <a:p>
                      <a:pPr>
                        <a:lnSpc>
                          <a:spcPct val="115000"/>
                        </a:lnSpc>
                        <a:spcAft>
                          <a:spcPts val="1000"/>
                        </a:spcAft>
                        <a:buNone/>
                      </a:pPr>
                      <a:r>
                        <a:rPr lang="en-US" sz="1400">
                          <a:effectLst/>
                        </a:rPr>
                        <a:t>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Egypt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Siemens SWT-2.3-82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82</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Siemens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015020751"/>
                  </a:ext>
                </a:extLst>
              </a:tr>
              <a:tr h="392037">
                <a:tc>
                  <a:txBody>
                    <a:bodyPr/>
                    <a:lstStyle/>
                    <a:p>
                      <a:pPr>
                        <a:lnSpc>
                          <a:spcPct val="115000"/>
                        </a:lnSpc>
                        <a:spcAft>
                          <a:spcPts val="1000"/>
                        </a:spcAft>
                        <a:buNone/>
                      </a:pPr>
                      <a:r>
                        <a:rPr lang="en-US" sz="1400">
                          <a:effectLst/>
                        </a:rPr>
                        <a:t>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Iran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Saba Niroo S47-660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0.66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Saba Niroo (Iran)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831160043"/>
                  </a:ext>
                </a:extLst>
              </a:tr>
              <a:tr h="392037">
                <a:tc>
                  <a:txBody>
                    <a:bodyPr/>
                    <a:lstStyle/>
                    <a:p>
                      <a:pPr>
                        <a:lnSpc>
                          <a:spcPct val="115000"/>
                        </a:lnSpc>
                        <a:spcAft>
                          <a:spcPts val="1000"/>
                        </a:spcAft>
                        <a:buNone/>
                      </a:pPr>
                      <a:r>
                        <a:rPr lang="en-US" sz="1400">
                          <a:effectLst/>
                        </a:rPr>
                        <a:t>8</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Kuwait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Gamesa G97-2.0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97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Gamesa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634809198"/>
                  </a:ext>
                </a:extLst>
              </a:tr>
              <a:tr h="392037">
                <a:tc>
                  <a:txBody>
                    <a:bodyPr/>
                    <a:lstStyle/>
                    <a:p>
                      <a:pPr>
                        <a:lnSpc>
                          <a:spcPct val="115000"/>
                        </a:lnSpc>
                        <a:spcAft>
                          <a:spcPts val="1000"/>
                        </a:spcAft>
                        <a:buNone/>
                      </a:pPr>
                      <a:r>
                        <a:rPr lang="en-US" sz="1400">
                          <a:effectLst/>
                        </a:rPr>
                        <a:t>9</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Syria</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WDRVM WD2.5-103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2.5</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103</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WDRVM</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3562686052"/>
                  </a:ext>
                </a:extLst>
              </a:tr>
              <a:tr h="392037">
                <a:tc>
                  <a:txBody>
                    <a:bodyPr/>
                    <a:lstStyle/>
                    <a:p>
                      <a:pPr>
                        <a:lnSpc>
                          <a:spcPct val="115000"/>
                        </a:lnSpc>
                        <a:spcAft>
                          <a:spcPts val="1000"/>
                        </a:spcAft>
                        <a:buNone/>
                      </a:pPr>
                      <a:r>
                        <a:rPr lang="en-US" sz="1400">
                          <a:effectLst/>
                        </a:rPr>
                        <a:t>10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Egypt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Vestas V47-660</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0.66</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a:effectLst/>
                        </a:rPr>
                        <a:t>47</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tc>
                  <a:txBody>
                    <a:bodyPr/>
                    <a:lstStyle/>
                    <a:p>
                      <a:pPr>
                        <a:lnSpc>
                          <a:spcPct val="115000"/>
                        </a:lnSpc>
                        <a:spcAft>
                          <a:spcPts val="1000"/>
                        </a:spcAft>
                        <a:buNone/>
                      </a:pPr>
                      <a:r>
                        <a:rPr lang="en-US" sz="1400" dirty="0">
                          <a:effectLst/>
                        </a:rPr>
                        <a:t>Vestas</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4321" marR="64321" marT="0" marB="0"/>
                </a:tc>
                <a:extLst>
                  <a:ext uri="{0D108BD9-81ED-4DB2-BD59-A6C34878D82A}">
                    <a16:rowId xmlns:a16="http://schemas.microsoft.com/office/drawing/2014/main" val="2420141779"/>
                  </a:ext>
                </a:extLst>
              </a:tr>
            </a:tbl>
          </a:graphicData>
        </a:graphic>
      </p:graphicFrame>
      <p:sp>
        <p:nvSpPr>
          <p:cNvPr id="8" name="Textfeld 10">
            <a:extLst>
              <a:ext uri="{FF2B5EF4-FFF2-40B4-BE49-F238E27FC236}">
                <a16:creationId xmlns:a16="http://schemas.microsoft.com/office/drawing/2014/main" id="{785659B0-00A8-AF31-2BD7-5D25D3AB7620}"/>
              </a:ext>
            </a:extLst>
          </p:cNvPr>
          <p:cNvSpPr txBox="1"/>
          <p:nvPr/>
        </p:nvSpPr>
        <p:spPr>
          <a:xfrm>
            <a:off x="812800" y="6219031"/>
            <a:ext cx="2120901" cy="307777"/>
          </a:xfrm>
          <a:prstGeom prst="rect">
            <a:avLst/>
          </a:prstGeom>
          <a:noFill/>
        </p:spPr>
        <p:txBody>
          <a:bodyPr wrap="square" rtlCol="0">
            <a:spAutoFit/>
          </a:bodyPr>
          <a:lstStyle/>
          <a:p>
            <a:r>
              <a:rPr lang="de-DE" sz="1400" dirty="0"/>
              <a:t>[1].........[27]</a:t>
            </a:r>
          </a:p>
        </p:txBody>
      </p:sp>
    </p:spTree>
    <p:extLst>
      <p:ext uri="{BB962C8B-B14F-4D97-AF65-F5344CB8AC3E}">
        <p14:creationId xmlns:p14="http://schemas.microsoft.com/office/powerpoint/2010/main" val="199138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p:txBody>
          <a:bodyPr/>
          <a:lstStyle/>
          <a:p>
            <a:r>
              <a:rPr lang="de-DE" dirty="0"/>
              <a:t>1.ii. Market Analsis &amp; Regional Ranking</a:t>
            </a:r>
            <a:endParaRPr lang="en-GB"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4</a:t>
            </a:fld>
            <a:endParaRPr lang="en-GB"/>
          </a:p>
        </p:txBody>
      </p:sp>
      <p:sp>
        <p:nvSpPr>
          <p:cNvPr id="11" name="Textfeld 10">
            <a:extLst>
              <a:ext uri="{FF2B5EF4-FFF2-40B4-BE49-F238E27FC236}">
                <a16:creationId xmlns:a16="http://schemas.microsoft.com/office/drawing/2014/main" id="{D448D9FF-3065-3A72-1360-30FC4F0D9A16}"/>
              </a:ext>
            </a:extLst>
          </p:cNvPr>
          <p:cNvSpPr txBox="1"/>
          <p:nvPr/>
        </p:nvSpPr>
        <p:spPr>
          <a:xfrm>
            <a:off x="579534" y="6257681"/>
            <a:ext cx="5681306" cy="307777"/>
          </a:xfrm>
          <a:prstGeom prst="rect">
            <a:avLst/>
          </a:prstGeom>
          <a:noFill/>
        </p:spPr>
        <p:txBody>
          <a:bodyPr wrap="square" rtlCol="0">
            <a:spAutoFit/>
          </a:bodyPr>
          <a:lstStyle/>
          <a:p>
            <a:r>
              <a:rPr lang="de-DE" sz="1400" dirty="0"/>
              <a:t>[2]........ [27] [28] </a:t>
            </a:r>
            <a:r>
              <a:rPr lang="en-US" sz="1400" dirty="0"/>
              <a:t>Self-generated visual content development.</a:t>
            </a:r>
            <a:endParaRPr lang="de-DE" sz="1400" dirty="0"/>
          </a:p>
        </p:txBody>
      </p:sp>
      <p:pic>
        <p:nvPicPr>
          <p:cNvPr id="9" name="Picture 8">
            <a:extLst>
              <a:ext uri="{FF2B5EF4-FFF2-40B4-BE49-F238E27FC236}">
                <a16:creationId xmlns:a16="http://schemas.microsoft.com/office/drawing/2014/main" id="{BA0EEDB0-B1D7-995A-EFD8-A94D6765AF3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60145" y="1285865"/>
            <a:ext cx="7550386" cy="4997819"/>
          </a:xfrm>
          <a:prstGeom prst="rect">
            <a:avLst/>
          </a:prstGeom>
        </p:spPr>
      </p:pic>
    </p:spTree>
    <p:extLst>
      <p:ext uri="{BB962C8B-B14F-4D97-AF65-F5344CB8AC3E}">
        <p14:creationId xmlns:p14="http://schemas.microsoft.com/office/powerpoint/2010/main" val="39618577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67387-F363-6377-2484-A85A0A0DDE56}"/>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64A159B6-FFDB-4788-4635-4526A8A74F34}"/>
              </a:ext>
            </a:extLst>
          </p:cNvPr>
          <p:cNvSpPr>
            <a:spLocks noGrp="1"/>
          </p:cNvSpPr>
          <p:nvPr>
            <p:ph type="title"/>
          </p:nvPr>
        </p:nvSpPr>
        <p:spPr/>
        <p:txBody>
          <a:bodyPr/>
          <a:lstStyle/>
          <a:p>
            <a:r>
              <a:rPr lang="de-DE" dirty="0"/>
              <a:t>2.Design lifetime</a:t>
            </a:r>
            <a:endParaRPr lang="en-GB" dirty="0"/>
          </a:p>
        </p:txBody>
      </p:sp>
      <p:sp>
        <p:nvSpPr>
          <p:cNvPr id="14" name="Textplatzhalter 13">
            <a:extLst>
              <a:ext uri="{FF2B5EF4-FFF2-40B4-BE49-F238E27FC236}">
                <a16:creationId xmlns:a16="http://schemas.microsoft.com/office/drawing/2014/main" id="{53A0273A-6A86-F8E4-DA6F-8FACF9A4B52E}"/>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FF9761CE-9DA1-E290-1450-55FC2B3EC4D5}"/>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9085D92D-CFD4-5F3D-16CD-916E4B580F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4EA0F6F0-2F4D-1377-9E32-2C503A3E12E2}"/>
              </a:ext>
            </a:extLst>
          </p:cNvPr>
          <p:cNvSpPr>
            <a:spLocks noGrp="1"/>
          </p:cNvSpPr>
          <p:nvPr>
            <p:ph type="sldNum" sz="quarter" idx="21"/>
          </p:nvPr>
        </p:nvSpPr>
        <p:spPr/>
        <p:txBody>
          <a:bodyPr/>
          <a:lstStyle/>
          <a:p>
            <a:fld id="{013F6232-4F06-48BA-8F69-BF531F607829}" type="slidenum">
              <a:rPr lang="en-GB" smtClean="0"/>
              <a:t>5</a:t>
            </a:fld>
            <a:endParaRPr lang="en-GB"/>
          </a:p>
        </p:txBody>
      </p:sp>
      <p:sp>
        <p:nvSpPr>
          <p:cNvPr id="10" name="Inhaltsplatzhalter 2">
            <a:extLst>
              <a:ext uri="{FF2B5EF4-FFF2-40B4-BE49-F238E27FC236}">
                <a16:creationId xmlns:a16="http://schemas.microsoft.com/office/drawing/2014/main" id="{8A6D632E-0070-3A83-A3C1-FCD8B5416FE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11" name="Textfeld 10">
            <a:extLst>
              <a:ext uri="{FF2B5EF4-FFF2-40B4-BE49-F238E27FC236}">
                <a16:creationId xmlns:a16="http://schemas.microsoft.com/office/drawing/2014/main" id="{28E2DC75-7E72-58AF-AC3D-59A05B7BA307}"/>
              </a:ext>
            </a:extLst>
          </p:cNvPr>
          <p:cNvSpPr txBox="1"/>
          <p:nvPr/>
        </p:nvSpPr>
        <p:spPr>
          <a:xfrm>
            <a:off x="39240" y="5647265"/>
            <a:ext cx="2120901" cy="307777"/>
          </a:xfrm>
          <a:prstGeom prst="rect">
            <a:avLst/>
          </a:prstGeom>
          <a:noFill/>
        </p:spPr>
        <p:txBody>
          <a:bodyPr wrap="square" rtlCol="0">
            <a:spAutoFit/>
          </a:bodyPr>
          <a:lstStyle/>
          <a:p>
            <a:r>
              <a:rPr lang="en-DE" sz="1400" dirty="0"/>
              <a:t>[29], [30], [31]</a:t>
            </a:r>
            <a:r>
              <a:rPr lang="en-US" sz="1400" dirty="0"/>
              <a:t>, </a:t>
            </a:r>
            <a:endParaRPr lang="de-DE" sz="1400" dirty="0"/>
          </a:p>
        </p:txBody>
      </p:sp>
      <p:sp>
        <p:nvSpPr>
          <p:cNvPr id="8" name="Content Placeholder 6">
            <a:extLst>
              <a:ext uri="{FF2B5EF4-FFF2-40B4-BE49-F238E27FC236}">
                <a16:creationId xmlns:a16="http://schemas.microsoft.com/office/drawing/2014/main" id="{4364E9E9-38AE-7A1F-F323-77FF2AFA2B75}"/>
              </a:ext>
            </a:extLst>
          </p:cNvPr>
          <p:cNvSpPr txBox="1">
            <a:spLocks/>
          </p:cNvSpPr>
          <p:nvPr/>
        </p:nvSpPr>
        <p:spPr>
          <a:xfrm>
            <a:off x="533400" y="1236982"/>
            <a:ext cx="11391122" cy="379573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Every modern wind turbine is engineered for a defined service life, this period is determined through detailed design standards such as IEC 61400-1, DNV-ST-0437, and DTU Wind Energy guidelines, which establish requirements for wind classes, loads, and safety margins.</a:t>
            </a:r>
          </a:p>
          <a:p>
            <a:pPr marL="0" indent="0">
              <a:buNone/>
            </a:pPr>
            <a:r>
              <a:rPr lang="en-US" sz="1600" dirty="0"/>
              <a:t>Within this design lifetime, turbines undergo regular annual maintenance and several Recurring Inspections (RI), usually every four years. These inspections are detailed structural checks of the tower, nacelle, drivetrain, and rotor blades to ensure that fatigue, corrosion, and wear remain within safe limits.</a:t>
            </a:r>
          </a:p>
          <a:p>
            <a:pPr marL="0" indent="0">
              <a:buNone/>
            </a:pPr>
            <a:r>
              <a:rPr lang="en-US" sz="1600" dirty="0"/>
              <a:t>The design life represents the timeframe in which the turbine can safely withstand all expected fatigue loads, material stresses, and environmental influences specific to its site. Once this period ends, the structure has reached the limit of its certified design assumptions, meaning continued operation would require new evaluation, inspection, or structural verification.</a:t>
            </a:r>
          </a:p>
          <a:p>
            <a:pPr marL="0" indent="0">
              <a:buFont typeface="Arial" panose="020B0604020202020204" pitchFamily="34" charset="0"/>
              <a:buNone/>
            </a:pPr>
            <a:endParaRPr lang="en-US" sz="1600" dirty="0"/>
          </a:p>
        </p:txBody>
      </p:sp>
      <p:sp>
        <p:nvSpPr>
          <p:cNvPr id="13" name="Content Placeholder 6">
            <a:extLst>
              <a:ext uri="{FF2B5EF4-FFF2-40B4-BE49-F238E27FC236}">
                <a16:creationId xmlns:a16="http://schemas.microsoft.com/office/drawing/2014/main" id="{77DC8FBB-A036-E507-06A8-E57CC2A8D6B2}"/>
              </a:ext>
            </a:extLst>
          </p:cNvPr>
          <p:cNvSpPr txBox="1">
            <a:spLocks/>
          </p:cNvSpPr>
          <p:nvPr/>
        </p:nvSpPr>
        <p:spPr>
          <a:xfrm>
            <a:off x="533400" y="3592256"/>
            <a:ext cx="11125200" cy="344747"/>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
            </a:pPr>
            <a:endParaRPr lang="en-US" sz="1600" dirty="0"/>
          </a:p>
        </p:txBody>
      </p:sp>
      <p:pic>
        <p:nvPicPr>
          <p:cNvPr id="7" name="Picture 6" descr="A diagram of wind turbines&#10;&#10;AI-generated content may be incorrect.">
            <a:extLst>
              <a:ext uri="{FF2B5EF4-FFF2-40B4-BE49-F238E27FC236}">
                <a16:creationId xmlns:a16="http://schemas.microsoft.com/office/drawing/2014/main" id="{3CE82B8D-9A92-58D5-AB6F-978F394724CD}"/>
              </a:ext>
            </a:extLst>
          </p:cNvPr>
          <p:cNvPicPr>
            <a:picLocks noChangeAspect="1"/>
          </p:cNvPicPr>
          <p:nvPr/>
        </p:nvPicPr>
        <p:blipFill>
          <a:blip r:embed="rId2">
            <a:extLst>
              <a:ext uri="{28A0092B-C50C-407E-A947-70E740481C1C}">
                <a14:useLocalDpi xmlns:a14="http://schemas.microsoft.com/office/drawing/2010/main" val="0"/>
              </a:ext>
            </a:extLst>
          </a:blip>
          <a:srcRect b="9376"/>
          <a:stretch>
            <a:fillRect/>
          </a:stretch>
        </p:blipFill>
        <p:spPr>
          <a:xfrm>
            <a:off x="2414049" y="3521243"/>
            <a:ext cx="7811165" cy="2971632"/>
          </a:xfrm>
          <a:prstGeom prst="rect">
            <a:avLst/>
          </a:prstGeom>
        </p:spPr>
      </p:pic>
      <p:sp>
        <p:nvSpPr>
          <p:cNvPr id="16" name="TextBox 15">
            <a:extLst>
              <a:ext uri="{FF2B5EF4-FFF2-40B4-BE49-F238E27FC236}">
                <a16:creationId xmlns:a16="http://schemas.microsoft.com/office/drawing/2014/main" id="{258D8B7B-8AE3-A7C6-7B0D-B003C1E29681}"/>
              </a:ext>
            </a:extLst>
          </p:cNvPr>
          <p:cNvSpPr txBox="1"/>
          <p:nvPr/>
        </p:nvSpPr>
        <p:spPr>
          <a:xfrm>
            <a:off x="39240" y="5882678"/>
            <a:ext cx="2374809" cy="646331"/>
          </a:xfrm>
          <a:prstGeom prst="rect">
            <a:avLst/>
          </a:prstGeom>
          <a:noFill/>
        </p:spPr>
        <p:txBody>
          <a:bodyPr wrap="square">
            <a:spAutoFit/>
          </a:bodyPr>
          <a:lstStyle/>
          <a:p>
            <a:r>
              <a:rPr lang="en-US" sz="1200" dirty="0"/>
              <a:t>Recurring Inspections of Your Wind Turbine,  Onshore Inspection Intervals , </a:t>
            </a:r>
            <a:r>
              <a:rPr lang="en-DE" sz="1200" dirty="0"/>
              <a:t>[3</a:t>
            </a:r>
            <a:r>
              <a:rPr lang="en-US" sz="1200" dirty="0"/>
              <a:t>3</a:t>
            </a:r>
            <a:r>
              <a:rPr lang="en-DE" sz="1200" dirty="0"/>
              <a:t>]</a:t>
            </a:r>
          </a:p>
        </p:txBody>
      </p:sp>
    </p:spTree>
    <p:extLst>
      <p:ext uri="{BB962C8B-B14F-4D97-AF65-F5344CB8AC3E}">
        <p14:creationId xmlns:p14="http://schemas.microsoft.com/office/powerpoint/2010/main" val="2782541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D55D3-D5CC-61B1-B86B-32B9C4BED81A}"/>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594E88FB-0660-97F4-FA0B-F549EBB6B9CA}"/>
              </a:ext>
            </a:extLst>
          </p:cNvPr>
          <p:cNvSpPr>
            <a:spLocks noGrp="1"/>
          </p:cNvSpPr>
          <p:nvPr>
            <p:ph type="title"/>
          </p:nvPr>
        </p:nvSpPr>
        <p:spPr>
          <a:xfrm>
            <a:off x="81642" y="249668"/>
            <a:ext cx="12607990" cy="1325563"/>
          </a:xfrm>
        </p:spPr>
        <p:txBody>
          <a:bodyPr/>
          <a:lstStyle/>
          <a:p>
            <a:r>
              <a:rPr lang="de-DE" dirty="0"/>
              <a:t>2.i. Design Lifetime of Energy sources &amp; Typical Range</a:t>
            </a:r>
            <a:endParaRPr lang="en-GB" dirty="0"/>
          </a:p>
        </p:txBody>
      </p:sp>
      <p:sp>
        <p:nvSpPr>
          <p:cNvPr id="14" name="Textplatzhalter 13">
            <a:extLst>
              <a:ext uri="{FF2B5EF4-FFF2-40B4-BE49-F238E27FC236}">
                <a16:creationId xmlns:a16="http://schemas.microsoft.com/office/drawing/2014/main" id="{7E0740AA-98DF-F49A-6245-6FD950BCEAE9}"/>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56297935-7125-C69E-E07D-FFD76B774C99}"/>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24FFECBE-A63D-4705-1A25-F91B9D9AC1D2}"/>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FEE4B5F5-CBDA-2CF6-7EBB-68BD61164922}"/>
              </a:ext>
            </a:extLst>
          </p:cNvPr>
          <p:cNvSpPr>
            <a:spLocks noGrp="1"/>
          </p:cNvSpPr>
          <p:nvPr>
            <p:ph type="sldNum" sz="quarter" idx="21"/>
          </p:nvPr>
        </p:nvSpPr>
        <p:spPr/>
        <p:txBody>
          <a:bodyPr/>
          <a:lstStyle/>
          <a:p>
            <a:fld id="{013F6232-4F06-48BA-8F69-BF531F607829}" type="slidenum">
              <a:rPr lang="en-GB" smtClean="0"/>
              <a:t>6</a:t>
            </a:fld>
            <a:endParaRPr lang="en-GB"/>
          </a:p>
        </p:txBody>
      </p:sp>
      <p:sp>
        <p:nvSpPr>
          <p:cNvPr id="11" name="Textfeld 10">
            <a:extLst>
              <a:ext uri="{FF2B5EF4-FFF2-40B4-BE49-F238E27FC236}">
                <a16:creationId xmlns:a16="http://schemas.microsoft.com/office/drawing/2014/main" id="{BE4577AA-FDD8-6322-8340-43979B79B4EA}"/>
              </a:ext>
            </a:extLst>
          </p:cNvPr>
          <p:cNvSpPr txBox="1"/>
          <p:nvPr/>
        </p:nvSpPr>
        <p:spPr>
          <a:xfrm>
            <a:off x="812800" y="6219031"/>
            <a:ext cx="3143380" cy="307777"/>
          </a:xfrm>
          <a:prstGeom prst="rect">
            <a:avLst/>
          </a:prstGeom>
          <a:noFill/>
        </p:spPr>
        <p:txBody>
          <a:bodyPr wrap="square" rtlCol="0">
            <a:spAutoFit/>
          </a:bodyPr>
          <a:lstStyle/>
          <a:p>
            <a:r>
              <a:rPr lang="en-DE" sz="1400" dirty="0"/>
              <a:t>[29], [30], [31]</a:t>
            </a:r>
            <a:endParaRPr lang="de-DE" sz="1400" dirty="0"/>
          </a:p>
        </p:txBody>
      </p:sp>
      <p:graphicFrame>
        <p:nvGraphicFramePr>
          <p:cNvPr id="6" name="Table 5">
            <a:extLst>
              <a:ext uri="{FF2B5EF4-FFF2-40B4-BE49-F238E27FC236}">
                <a16:creationId xmlns:a16="http://schemas.microsoft.com/office/drawing/2014/main" id="{C0D1ECD7-A7A8-C707-8853-5F6B6DF0237F}"/>
              </a:ext>
            </a:extLst>
          </p:cNvPr>
          <p:cNvGraphicFramePr>
            <a:graphicFrameLocks noGrp="1"/>
          </p:cNvGraphicFramePr>
          <p:nvPr>
            <p:extLst>
              <p:ext uri="{D42A27DB-BD31-4B8C-83A1-F6EECF244321}">
                <p14:modId xmlns:p14="http://schemas.microsoft.com/office/powerpoint/2010/main" val="3745848179"/>
              </p:ext>
            </p:extLst>
          </p:nvPr>
        </p:nvGraphicFramePr>
        <p:xfrm>
          <a:off x="1576574" y="4810836"/>
          <a:ext cx="9424218" cy="1405505"/>
        </p:xfrm>
        <a:graphic>
          <a:graphicData uri="http://schemas.openxmlformats.org/drawingml/2006/table">
            <a:tbl>
              <a:tblPr firstRow="1" firstCol="1" bandRow="1">
                <a:tableStyleId>{5C22544A-7EE6-4342-B048-85BDC9FD1C3A}</a:tableStyleId>
              </a:tblPr>
              <a:tblGrid>
                <a:gridCol w="2632396">
                  <a:extLst>
                    <a:ext uri="{9D8B030D-6E8A-4147-A177-3AD203B41FA5}">
                      <a16:colId xmlns:a16="http://schemas.microsoft.com/office/drawing/2014/main" val="3104527030"/>
                    </a:ext>
                  </a:extLst>
                </a:gridCol>
                <a:gridCol w="4247740">
                  <a:extLst>
                    <a:ext uri="{9D8B030D-6E8A-4147-A177-3AD203B41FA5}">
                      <a16:colId xmlns:a16="http://schemas.microsoft.com/office/drawing/2014/main" val="1206795948"/>
                    </a:ext>
                  </a:extLst>
                </a:gridCol>
                <a:gridCol w="2544082">
                  <a:extLst>
                    <a:ext uri="{9D8B030D-6E8A-4147-A177-3AD203B41FA5}">
                      <a16:colId xmlns:a16="http://schemas.microsoft.com/office/drawing/2014/main" val="3884245910"/>
                    </a:ext>
                  </a:extLst>
                </a:gridCol>
              </a:tblGrid>
              <a:tr h="455708">
                <a:tc>
                  <a:txBody>
                    <a:bodyPr/>
                    <a:lstStyle/>
                    <a:p>
                      <a:pPr>
                        <a:lnSpc>
                          <a:spcPct val="115000"/>
                        </a:lnSpc>
                        <a:spcAft>
                          <a:spcPts val="1000"/>
                        </a:spcAft>
                        <a:buNone/>
                      </a:pPr>
                      <a:r>
                        <a:rPr lang="en-US" sz="1400">
                          <a:effectLst/>
                        </a:rPr>
                        <a:t>Turbine Type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a:effectLst/>
                        </a:rPr>
                        <a:t>Environment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dirty="0">
                          <a:effectLst/>
                        </a:rPr>
                        <a:t>Expected Design Life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42441220"/>
                  </a:ext>
                </a:extLst>
              </a:tr>
              <a:tr h="316599">
                <a:tc>
                  <a:txBody>
                    <a:bodyPr/>
                    <a:lstStyle/>
                    <a:p>
                      <a:pPr>
                        <a:lnSpc>
                          <a:spcPct val="115000"/>
                        </a:lnSpc>
                        <a:spcAft>
                          <a:spcPts val="1000"/>
                        </a:spcAft>
                        <a:buNone/>
                      </a:pPr>
                      <a:r>
                        <a:rPr lang="en-US" sz="1400">
                          <a:effectLst/>
                        </a:rPr>
                        <a:t>Onshore (modern)</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a:effectLst/>
                        </a:rPr>
                        <a:t>Normal turbulence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dirty="0">
                          <a:effectLst/>
                        </a:rPr>
                        <a:t>20–25 years</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871897664"/>
                  </a:ext>
                </a:extLst>
              </a:tr>
              <a:tr h="316599">
                <a:tc>
                  <a:txBody>
                    <a:bodyPr/>
                    <a:lstStyle/>
                    <a:p>
                      <a:pPr>
                        <a:lnSpc>
                          <a:spcPct val="115000"/>
                        </a:lnSpc>
                        <a:spcAft>
                          <a:spcPts val="1000"/>
                        </a:spcAft>
                        <a:buNone/>
                      </a:pPr>
                      <a:r>
                        <a:rPr lang="en-US" sz="1400">
                          <a:effectLst/>
                        </a:rPr>
                        <a:t>Coastal / dusty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dirty="0">
                          <a:effectLst/>
                        </a:rPr>
                        <a:t>Higher fatigue &amp; corrosion</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a:effectLst/>
                        </a:rPr>
                        <a:t>18–22 years</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531397661"/>
                  </a:ext>
                </a:extLst>
              </a:tr>
              <a:tr h="316599">
                <a:tc>
                  <a:txBody>
                    <a:bodyPr/>
                    <a:lstStyle/>
                    <a:p>
                      <a:pPr>
                        <a:lnSpc>
                          <a:spcPct val="115000"/>
                        </a:lnSpc>
                        <a:spcAft>
                          <a:spcPts val="1000"/>
                        </a:spcAft>
                        <a:buNone/>
                      </a:pPr>
                      <a:r>
                        <a:rPr lang="en-US" sz="1400" dirty="0">
                          <a:effectLst/>
                        </a:rPr>
                        <a:t>Offshore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dirty="0">
                          <a:effectLst/>
                        </a:rPr>
                        <a:t>Salt + humidity + wave loading</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tc>
                  <a:txBody>
                    <a:bodyPr/>
                    <a:lstStyle/>
                    <a:p>
                      <a:pPr>
                        <a:lnSpc>
                          <a:spcPct val="115000"/>
                        </a:lnSpc>
                        <a:spcAft>
                          <a:spcPts val="1000"/>
                        </a:spcAft>
                        <a:buNone/>
                      </a:pPr>
                      <a:r>
                        <a:rPr lang="en-US" sz="1400" dirty="0">
                          <a:effectLst/>
                        </a:rPr>
                        <a:t>25–30 years</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tc>
                <a:extLst>
                  <a:ext uri="{0D108BD9-81ED-4DB2-BD59-A6C34878D82A}">
                    <a16:rowId xmlns:a16="http://schemas.microsoft.com/office/drawing/2014/main" val="3077980980"/>
                  </a:ext>
                </a:extLst>
              </a:tr>
            </a:tbl>
          </a:graphicData>
        </a:graphic>
      </p:graphicFrame>
      <p:pic>
        <p:nvPicPr>
          <p:cNvPr id="8" name="Picture 7">
            <a:extLst>
              <a:ext uri="{FF2B5EF4-FFF2-40B4-BE49-F238E27FC236}">
                <a16:creationId xmlns:a16="http://schemas.microsoft.com/office/drawing/2014/main" id="{7003A060-719D-640B-B303-27ADDEBD7C97}"/>
              </a:ext>
            </a:extLst>
          </p:cNvPr>
          <p:cNvPicPr>
            <a:picLocks noChangeAspect="1"/>
          </p:cNvPicPr>
          <p:nvPr/>
        </p:nvPicPr>
        <p:blipFill>
          <a:blip r:embed="rId2">
            <a:extLst>
              <a:ext uri="{28A0092B-C50C-407E-A947-70E740481C1C}">
                <a14:useLocalDpi xmlns:a14="http://schemas.microsoft.com/office/drawing/2010/main" val="0"/>
              </a:ext>
            </a:extLst>
          </a:blip>
          <a:srcRect t="16185"/>
          <a:stretch>
            <a:fillRect/>
          </a:stretch>
        </p:blipFill>
        <p:spPr>
          <a:xfrm>
            <a:off x="2785220" y="1403576"/>
            <a:ext cx="6116183" cy="3367265"/>
          </a:xfrm>
          <a:prstGeom prst="rect">
            <a:avLst/>
          </a:prstGeom>
          <a:ln>
            <a:solidFill>
              <a:schemeClr val="bg1"/>
            </a:solidFill>
          </a:ln>
        </p:spPr>
      </p:pic>
      <p:sp>
        <p:nvSpPr>
          <p:cNvPr id="9" name="Textfeld 10">
            <a:extLst>
              <a:ext uri="{FF2B5EF4-FFF2-40B4-BE49-F238E27FC236}">
                <a16:creationId xmlns:a16="http://schemas.microsoft.com/office/drawing/2014/main" id="{25F12FA0-8E74-670C-E1BB-163FE7D4BE11}"/>
              </a:ext>
            </a:extLst>
          </p:cNvPr>
          <p:cNvSpPr txBox="1"/>
          <p:nvPr/>
        </p:nvSpPr>
        <p:spPr>
          <a:xfrm>
            <a:off x="194383" y="4463064"/>
            <a:ext cx="3211290" cy="307777"/>
          </a:xfrm>
          <a:prstGeom prst="rect">
            <a:avLst/>
          </a:prstGeom>
          <a:noFill/>
        </p:spPr>
        <p:txBody>
          <a:bodyPr wrap="square" rtlCol="0">
            <a:spAutoFit/>
          </a:bodyPr>
          <a:lstStyle/>
          <a:p>
            <a:r>
              <a:rPr lang="en-DE" sz="1400" dirty="0"/>
              <a:t> </a:t>
            </a:r>
            <a:r>
              <a:rPr lang="en-US" sz="1400" dirty="0"/>
              <a:t>Life Span of wind turbine by Shrink </a:t>
            </a:r>
            <a:r>
              <a:rPr lang="en-DE" sz="1400" dirty="0"/>
              <a:t>[3</a:t>
            </a:r>
            <a:r>
              <a:rPr lang="en-US" sz="1400" dirty="0"/>
              <a:t>9</a:t>
            </a:r>
            <a:r>
              <a:rPr lang="en-DE" sz="1400" dirty="0"/>
              <a:t>]</a:t>
            </a:r>
            <a:endParaRPr lang="de-DE" sz="1400" dirty="0"/>
          </a:p>
        </p:txBody>
      </p:sp>
    </p:spTree>
    <p:extLst>
      <p:ext uri="{BB962C8B-B14F-4D97-AF65-F5344CB8AC3E}">
        <p14:creationId xmlns:p14="http://schemas.microsoft.com/office/powerpoint/2010/main" val="820345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a:extLst>
              <a:ext uri="{FF2B5EF4-FFF2-40B4-BE49-F238E27FC236}">
                <a16:creationId xmlns:a16="http://schemas.microsoft.com/office/drawing/2014/main" id="{0B893F6D-288A-550A-C796-008FEA91A947}"/>
              </a:ext>
            </a:extLst>
          </p:cNvPr>
          <p:cNvSpPr>
            <a:spLocks noGrp="1"/>
          </p:cNvSpPr>
          <p:nvPr>
            <p:ph type="title"/>
          </p:nvPr>
        </p:nvSpPr>
        <p:spPr>
          <a:xfrm>
            <a:off x="651588" y="600942"/>
            <a:ext cx="11353800" cy="1325563"/>
          </a:xfrm>
        </p:spPr>
        <p:txBody>
          <a:bodyPr>
            <a:normAutofit/>
          </a:bodyPr>
          <a:lstStyle/>
          <a:p>
            <a:r>
              <a:rPr lang="de-DE" dirty="0"/>
              <a:t>2.ii. Factors that affect Lifetime </a:t>
            </a:r>
            <a:br>
              <a:rPr kumimoji="0" lang="en-US" altLang="en-DE" sz="4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lang="en-GB" dirty="0"/>
          </a:p>
        </p:txBody>
      </p:sp>
      <p:sp>
        <p:nvSpPr>
          <p:cNvPr id="13" name="Inhaltsplatzhalter 12">
            <a:extLst>
              <a:ext uri="{FF2B5EF4-FFF2-40B4-BE49-F238E27FC236}">
                <a16:creationId xmlns:a16="http://schemas.microsoft.com/office/drawing/2014/main" id="{D847DFA5-0CA0-3D6E-6A5E-98464DBBD767}"/>
              </a:ext>
            </a:extLst>
          </p:cNvPr>
          <p:cNvSpPr>
            <a:spLocks noGrp="1"/>
          </p:cNvSpPr>
          <p:nvPr>
            <p:ph idx="1"/>
          </p:nvPr>
        </p:nvSpPr>
        <p:spPr>
          <a:xfrm>
            <a:off x="1024812" y="4082785"/>
            <a:ext cx="7052215" cy="161831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DE" sz="2800" b="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sp>
        <p:nvSpPr>
          <p:cNvPr id="14" name="Textplatzhalter 13">
            <a:extLst>
              <a:ext uri="{FF2B5EF4-FFF2-40B4-BE49-F238E27FC236}">
                <a16:creationId xmlns:a16="http://schemas.microsoft.com/office/drawing/2014/main" id="{74941C66-F67D-47E9-8D08-622A52F2EA14}"/>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9FDD682-B40F-C5C9-1855-56A85BC15BC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D668328F-481A-A412-4E89-23ACFE133DF4}"/>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082D30E5-E8EB-4514-D402-7006892C79B8}"/>
              </a:ext>
            </a:extLst>
          </p:cNvPr>
          <p:cNvSpPr>
            <a:spLocks noGrp="1"/>
          </p:cNvSpPr>
          <p:nvPr>
            <p:ph type="sldNum" sz="quarter" idx="21"/>
          </p:nvPr>
        </p:nvSpPr>
        <p:spPr/>
        <p:txBody>
          <a:bodyPr/>
          <a:lstStyle/>
          <a:p>
            <a:fld id="{013F6232-4F06-48BA-8F69-BF531F607829}" type="slidenum">
              <a:rPr lang="en-GB" smtClean="0"/>
              <a:t>7</a:t>
            </a:fld>
            <a:endParaRPr lang="en-GB"/>
          </a:p>
        </p:txBody>
      </p:sp>
      <p:sp>
        <p:nvSpPr>
          <p:cNvPr id="10" name="Inhaltsplatzhalter 2">
            <a:extLst>
              <a:ext uri="{FF2B5EF4-FFF2-40B4-BE49-F238E27FC236}">
                <a16:creationId xmlns:a16="http://schemas.microsoft.com/office/drawing/2014/main" id="{711AAC40-D4A5-6AC8-BE73-CD4035EA05F5}"/>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10">
            <a:extLst>
              <a:ext uri="{FF2B5EF4-FFF2-40B4-BE49-F238E27FC236}">
                <a16:creationId xmlns:a16="http://schemas.microsoft.com/office/drawing/2014/main" id="{076BBEA1-FDC6-C06A-A484-57D18E620239}"/>
              </a:ext>
            </a:extLst>
          </p:cNvPr>
          <p:cNvSpPr txBox="1"/>
          <p:nvPr/>
        </p:nvSpPr>
        <p:spPr>
          <a:xfrm>
            <a:off x="812800" y="6219031"/>
            <a:ext cx="2120901" cy="307777"/>
          </a:xfrm>
          <a:prstGeom prst="rect">
            <a:avLst/>
          </a:prstGeom>
          <a:noFill/>
        </p:spPr>
        <p:txBody>
          <a:bodyPr wrap="square" rtlCol="0">
            <a:spAutoFit/>
          </a:bodyPr>
          <a:lstStyle/>
          <a:p>
            <a:r>
              <a:rPr lang="en-DE" sz="1400" dirty="0"/>
              <a:t>[31], [32], [33], [30]</a:t>
            </a:r>
            <a:endParaRPr lang="de-DE" sz="1400" dirty="0"/>
          </a:p>
        </p:txBody>
      </p:sp>
      <p:graphicFrame>
        <p:nvGraphicFramePr>
          <p:cNvPr id="9" name="Table 8">
            <a:extLst>
              <a:ext uri="{FF2B5EF4-FFF2-40B4-BE49-F238E27FC236}">
                <a16:creationId xmlns:a16="http://schemas.microsoft.com/office/drawing/2014/main" id="{877C7DB6-A95E-5529-6A6B-6DFB04D8AA86}"/>
              </a:ext>
            </a:extLst>
          </p:cNvPr>
          <p:cNvGraphicFramePr>
            <a:graphicFrameLocks noGrp="1"/>
          </p:cNvGraphicFramePr>
          <p:nvPr>
            <p:extLst>
              <p:ext uri="{D42A27DB-BD31-4B8C-83A1-F6EECF244321}">
                <p14:modId xmlns:p14="http://schemas.microsoft.com/office/powerpoint/2010/main" val="4176823637"/>
              </p:ext>
            </p:extLst>
          </p:nvPr>
        </p:nvGraphicFramePr>
        <p:xfrm>
          <a:off x="743339" y="1342715"/>
          <a:ext cx="10797073" cy="4707034"/>
        </p:xfrm>
        <a:graphic>
          <a:graphicData uri="http://schemas.openxmlformats.org/drawingml/2006/table">
            <a:tbl>
              <a:tblPr firstRow="1" firstCol="1" bandRow="1">
                <a:tableStyleId>{5C22544A-7EE6-4342-B048-85BDC9FD1C3A}</a:tableStyleId>
              </a:tblPr>
              <a:tblGrid>
                <a:gridCol w="2317123">
                  <a:extLst>
                    <a:ext uri="{9D8B030D-6E8A-4147-A177-3AD203B41FA5}">
                      <a16:colId xmlns:a16="http://schemas.microsoft.com/office/drawing/2014/main" val="1523443019"/>
                    </a:ext>
                  </a:extLst>
                </a:gridCol>
                <a:gridCol w="4627962">
                  <a:extLst>
                    <a:ext uri="{9D8B030D-6E8A-4147-A177-3AD203B41FA5}">
                      <a16:colId xmlns:a16="http://schemas.microsoft.com/office/drawing/2014/main" val="1674346390"/>
                    </a:ext>
                  </a:extLst>
                </a:gridCol>
                <a:gridCol w="3851988">
                  <a:extLst>
                    <a:ext uri="{9D8B030D-6E8A-4147-A177-3AD203B41FA5}">
                      <a16:colId xmlns:a16="http://schemas.microsoft.com/office/drawing/2014/main" val="891934224"/>
                    </a:ext>
                  </a:extLst>
                </a:gridCol>
              </a:tblGrid>
              <a:tr h="163144">
                <a:tc>
                  <a:txBody>
                    <a:bodyPr/>
                    <a:lstStyle/>
                    <a:p>
                      <a:pPr algn="l">
                        <a:lnSpc>
                          <a:spcPct val="115000"/>
                        </a:lnSpc>
                        <a:spcAft>
                          <a:spcPts val="1000"/>
                        </a:spcAft>
                        <a:buNone/>
                      </a:pPr>
                      <a:r>
                        <a:rPr lang="en-US" sz="1600">
                          <a:effectLst/>
                        </a:rPr>
                        <a:t>Category</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Influence on Turbine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Result / Outcome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559938762"/>
                  </a:ext>
                </a:extLst>
              </a:tr>
              <a:tr h="698032">
                <a:tc>
                  <a:txBody>
                    <a:bodyPr/>
                    <a:lstStyle/>
                    <a:p>
                      <a:pPr algn="l">
                        <a:lnSpc>
                          <a:spcPct val="115000"/>
                        </a:lnSpc>
                        <a:spcAft>
                          <a:spcPts val="1000"/>
                        </a:spcAft>
                        <a:buNone/>
                      </a:pPr>
                      <a:r>
                        <a:rPr lang="en-US" sz="1600">
                          <a:effectLst/>
                        </a:rPr>
                        <a:t>Wind &amp; Loads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Higher wind speed, turbulence, and gusts increase cyclic loading and stress levels.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Accelerated fatigue damage, reduced lifetime in turbulent/coastal areas.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323723403"/>
                  </a:ext>
                </a:extLst>
              </a:tr>
              <a:tr h="698032">
                <a:tc>
                  <a:txBody>
                    <a:bodyPr/>
                    <a:lstStyle/>
                    <a:p>
                      <a:pPr algn="l">
                        <a:lnSpc>
                          <a:spcPct val="115000"/>
                        </a:lnSpc>
                        <a:spcAft>
                          <a:spcPts val="1000"/>
                        </a:spcAft>
                        <a:buNone/>
                      </a:pPr>
                      <a:r>
                        <a:rPr lang="en-US" sz="1600">
                          <a:effectLst/>
                        </a:rPr>
                        <a:t>Materials &amp; Manufacturing</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Quality of steel, composites, and welds determines resistance to fatigue and cracking.</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High quality materials extend lifetime, poor manufacturing causes early structural failure.</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1152550130"/>
                  </a:ext>
                </a:extLst>
              </a:tr>
              <a:tr h="698032">
                <a:tc>
                  <a:txBody>
                    <a:bodyPr/>
                    <a:lstStyle/>
                    <a:p>
                      <a:pPr algn="l">
                        <a:lnSpc>
                          <a:spcPct val="115000"/>
                        </a:lnSpc>
                        <a:spcAft>
                          <a:spcPts val="1000"/>
                        </a:spcAft>
                        <a:buNone/>
                      </a:pPr>
                      <a:r>
                        <a:rPr lang="en-US" sz="1600">
                          <a:effectLst/>
                        </a:rPr>
                        <a:t>Control System</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Smooth and responsive pitch/yaw control reduces dynamic loads and prevents overspeed conditions.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Stable operation and lower fatigue, poor control shortens life due to load peaks.</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644279886"/>
                  </a:ext>
                </a:extLst>
              </a:tr>
              <a:tr h="698032">
                <a:tc>
                  <a:txBody>
                    <a:bodyPr/>
                    <a:lstStyle/>
                    <a:p>
                      <a:pPr algn="l">
                        <a:lnSpc>
                          <a:spcPct val="115000"/>
                        </a:lnSpc>
                        <a:spcAft>
                          <a:spcPts val="1000"/>
                        </a:spcAft>
                        <a:buNone/>
                      </a:pPr>
                      <a:r>
                        <a:rPr lang="en-US" sz="1600">
                          <a:effectLst/>
                        </a:rPr>
                        <a:t>Maintenance Quality</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Regular inspection, lubrication, and component replacement prevent damage progression.</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Extends lifetime by minimizing wear, corrosion, and bearing failures.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540901408"/>
                  </a:ext>
                </a:extLst>
              </a:tr>
              <a:tr h="698032">
                <a:tc>
                  <a:txBody>
                    <a:bodyPr/>
                    <a:lstStyle/>
                    <a:p>
                      <a:pPr algn="l">
                        <a:lnSpc>
                          <a:spcPct val="115000"/>
                        </a:lnSpc>
                        <a:spcAft>
                          <a:spcPts val="1000"/>
                        </a:spcAft>
                        <a:buNone/>
                      </a:pPr>
                      <a:r>
                        <a:rPr lang="en-US" sz="1600">
                          <a:effectLst/>
                        </a:rPr>
                        <a:t>Environment</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Temperature variation, humidity, dust, and salt exposure affect corrosion and erosion rates.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Harsh environments (coastal, desert) reduce lifetime unless protective coatings are used.</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586957208"/>
                  </a:ext>
                </a:extLst>
              </a:tr>
              <a:tr h="698032">
                <a:tc>
                  <a:txBody>
                    <a:bodyPr/>
                    <a:lstStyle/>
                    <a:p>
                      <a:pPr algn="l">
                        <a:lnSpc>
                          <a:spcPct val="115000"/>
                        </a:lnSpc>
                        <a:spcAft>
                          <a:spcPts val="1000"/>
                        </a:spcAft>
                        <a:buNone/>
                      </a:pPr>
                      <a:r>
                        <a:rPr lang="en-US" sz="1600">
                          <a:effectLst/>
                        </a:rPr>
                        <a:t>Operational Time</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a:effectLst/>
                        </a:rPr>
                        <a:t>Higher capacity factor and more operating hours increase fatigue load cycles.</a:t>
                      </a:r>
                      <a:endParaRPr lang="en-DE" sz="160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tc>
                  <a:txBody>
                    <a:bodyPr/>
                    <a:lstStyle/>
                    <a:p>
                      <a:pPr algn="l">
                        <a:lnSpc>
                          <a:spcPct val="115000"/>
                        </a:lnSpc>
                        <a:spcAft>
                          <a:spcPts val="1000"/>
                        </a:spcAft>
                        <a:buNone/>
                      </a:pPr>
                      <a:r>
                        <a:rPr lang="en-US" sz="1600" dirty="0">
                          <a:effectLst/>
                        </a:rPr>
                        <a:t>Greater annual use means higher damage accumulation means shorter design life.</a:t>
                      </a:r>
                      <a:endParaRPr lang="en-DE" sz="16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3425" marR="63425" marT="0" marB="0" anchor="ctr"/>
                </a:tc>
                <a:extLst>
                  <a:ext uri="{0D108BD9-81ED-4DB2-BD59-A6C34878D82A}">
                    <a16:rowId xmlns:a16="http://schemas.microsoft.com/office/drawing/2014/main" val="3844800525"/>
                  </a:ext>
                </a:extLst>
              </a:tr>
            </a:tbl>
          </a:graphicData>
        </a:graphic>
      </p:graphicFrame>
    </p:spTree>
    <p:extLst>
      <p:ext uri="{BB962C8B-B14F-4D97-AF65-F5344CB8AC3E}">
        <p14:creationId xmlns:p14="http://schemas.microsoft.com/office/powerpoint/2010/main" val="3583931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0EFE02-05BD-BBDE-F951-B47BF7280590}"/>
            </a:ext>
          </a:extLst>
        </p:cNvPr>
        <p:cNvGrpSpPr/>
        <p:nvPr/>
      </p:nvGrpSpPr>
      <p:grpSpPr>
        <a:xfrm>
          <a:off x="0" y="0"/>
          <a:ext cx="0" cy="0"/>
          <a:chOff x="0" y="0"/>
          <a:chExt cx="0" cy="0"/>
        </a:xfrm>
      </p:grpSpPr>
      <p:sp>
        <p:nvSpPr>
          <p:cNvPr id="5" name="Titel 4">
            <a:extLst>
              <a:ext uri="{FF2B5EF4-FFF2-40B4-BE49-F238E27FC236}">
                <a16:creationId xmlns:a16="http://schemas.microsoft.com/office/drawing/2014/main" id="{803BB7A2-3A34-24F4-AF60-01DC95C9AC9E}"/>
              </a:ext>
            </a:extLst>
          </p:cNvPr>
          <p:cNvSpPr>
            <a:spLocks noGrp="1"/>
          </p:cNvSpPr>
          <p:nvPr>
            <p:ph type="title"/>
          </p:nvPr>
        </p:nvSpPr>
        <p:spPr>
          <a:xfrm>
            <a:off x="651588" y="600942"/>
            <a:ext cx="11353800" cy="1325563"/>
          </a:xfrm>
        </p:spPr>
        <p:txBody>
          <a:bodyPr>
            <a:normAutofit/>
          </a:bodyPr>
          <a:lstStyle/>
          <a:p>
            <a:r>
              <a:rPr lang="de-DE" dirty="0"/>
              <a:t>3. End of Life</a:t>
            </a:r>
            <a:br>
              <a:rPr kumimoji="0" lang="en-US" altLang="en-DE" sz="44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lang="en-GB" dirty="0"/>
          </a:p>
        </p:txBody>
      </p:sp>
      <p:sp>
        <p:nvSpPr>
          <p:cNvPr id="13" name="Inhaltsplatzhalter 12">
            <a:extLst>
              <a:ext uri="{FF2B5EF4-FFF2-40B4-BE49-F238E27FC236}">
                <a16:creationId xmlns:a16="http://schemas.microsoft.com/office/drawing/2014/main" id="{A7326F22-1C91-7B82-A508-94C30DF24FF2}"/>
              </a:ext>
            </a:extLst>
          </p:cNvPr>
          <p:cNvSpPr>
            <a:spLocks noGrp="1"/>
          </p:cNvSpPr>
          <p:nvPr>
            <p:ph idx="1"/>
          </p:nvPr>
        </p:nvSpPr>
        <p:spPr>
          <a:xfrm>
            <a:off x="1024812" y="4082785"/>
            <a:ext cx="7052215" cy="1618316"/>
          </a:xfrm>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br>
              <a:rPr kumimoji="0" lang="en-US" altLang="en-DE" sz="1600" b="0" i="0" u="none" strike="noStrike" cap="none" normalizeH="0" baseline="0" dirty="0">
                <a:ln>
                  <a:noFill/>
                </a:ln>
                <a:solidFill>
                  <a:schemeClr val="tx1"/>
                </a:solidFill>
                <a:effectLst/>
                <a:latin typeface="Cambria" panose="02040503050406030204" pitchFamily="18" charset="0"/>
                <a:ea typeface="MS Mincho" panose="02020609040205080304" pitchFamily="49" charset="-128"/>
                <a:cs typeface="Times New Roman" panose="02020603050405020304" pitchFamily="18" charset="0"/>
              </a:rPr>
            </a:br>
            <a:endParaRPr kumimoji="0" lang="en-US" altLang="en-DE" sz="2800" b="0" i="0" u="none" strike="noStrike" cap="none" normalizeH="0" baseline="0" dirty="0">
              <a:ln>
                <a:noFill/>
              </a:ln>
              <a:solidFill>
                <a:schemeClr val="tx1"/>
              </a:solidFill>
              <a:effectLst/>
              <a:latin typeface="Arial" panose="020B0604020202020204" pitchFamily="34" charset="0"/>
            </a:endParaRPr>
          </a:p>
          <a:p>
            <a:pPr marL="0" indent="0">
              <a:buNone/>
            </a:pPr>
            <a:endParaRPr lang="en-GB" sz="1600" dirty="0"/>
          </a:p>
        </p:txBody>
      </p:sp>
      <p:sp>
        <p:nvSpPr>
          <p:cNvPr id="14" name="Textplatzhalter 13">
            <a:extLst>
              <a:ext uri="{FF2B5EF4-FFF2-40B4-BE49-F238E27FC236}">
                <a16:creationId xmlns:a16="http://schemas.microsoft.com/office/drawing/2014/main" id="{EE89AF81-D782-195B-BFCE-9CC6819BC961}"/>
              </a:ext>
            </a:extLst>
          </p:cNvPr>
          <p:cNvSpPr>
            <a:spLocks noGrp="1"/>
          </p:cNvSpPr>
          <p:nvPr>
            <p:ph type="body" sz="quarter" idx="18"/>
          </p:nvPr>
        </p:nvSpPr>
        <p:spPr/>
        <p:txBody>
          <a:bodyPr/>
          <a:lstStyle/>
          <a:p>
            <a:r>
              <a:rPr lang="en-GB" dirty="0" err="1"/>
              <a:t>Bakhtyar</a:t>
            </a:r>
            <a:r>
              <a:rPr lang="en-GB" dirty="0"/>
              <a:t> Karim</a:t>
            </a:r>
          </a:p>
        </p:txBody>
      </p:sp>
      <p:sp>
        <p:nvSpPr>
          <p:cNvPr id="2" name="Datumsplatzhalter 1">
            <a:extLst>
              <a:ext uri="{FF2B5EF4-FFF2-40B4-BE49-F238E27FC236}">
                <a16:creationId xmlns:a16="http://schemas.microsoft.com/office/drawing/2014/main" id="{E51CF9BE-DFD8-ED25-FCBA-EAECF8A59518}"/>
              </a:ext>
            </a:extLst>
          </p:cNvPr>
          <p:cNvSpPr>
            <a:spLocks noGrp="1"/>
          </p:cNvSpPr>
          <p:nvPr>
            <p:ph type="dt" sz="half" idx="19"/>
          </p:nvPr>
        </p:nvSpPr>
        <p:spPr/>
        <p:txBody>
          <a:bodyPr/>
          <a:lstStyle/>
          <a:p>
            <a:fld id="{2D1EE79A-E6D4-4691-9116-935A2AA336A9}" type="datetime1">
              <a:rPr lang="en-GB" smtClean="0"/>
              <a:t>27/10/2025</a:t>
            </a:fld>
            <a:endParaRPr lang="en-GB"/>
          </a:p>
        </p:txBody>
      </p:sp>
      <p:sp>
        <p:nvSpPr>
          <p:cNvPr id="3" name="Fußzeilenplatzhalter 2">
            <a:extLst>
              <a:ext uri="{FF2B5EF4-FFF2-40B4-BE49-F238E27FC236}">
                <a16:creationId xmlns:a16="http://schemas.microsoft.com/office/drawing/2014/main" id="{A80ADFFB-F683-BF4F-0C08-0184BB1F5EF5}"/>
              </a:ext>
            </a:extLst>
          </p:cNvPr>
          <p:cNvSpPr>
            <a:spLocks noGrp="1"/>
          </p:cNvSpPr>
          <p:nvPr>
            <p:ph type="ftr" sz="quarter" idx="20"/>
          </p:nvPr>
        </p:nvSpPr>
        <p:spPr/>
        <p:txBody>
          <a:bodyPr/>
          <a:lstStyle/>
          <a:p>
            <a:r>
              <a:rPr lang="en-GB" dirty="0"/>
              <a:t>Management Team PM / Optimus Syria</a:t>
            </a:r>
          </a:p>
        </p:txBody>
      </p:sp>
      <p:sp>
        <p:nvSpPr>
          <p:cNvPr id="4" name="Foliennummernplatzhalter 3">
            <a:extLst>
              <a:ext uri="{FF2B5EF4-FFF2-40B4-BE49-F238E27FC236}">
                <a16:creationId xmlns:a16="http://schemas.microsoft.com/office/drawing/2014/main" id="{BC698CDF-BBE5-D84F-0133-83330B78BFF8}"/>
              </a:ext>
            </a:extLst>
          </p:cNvPr>
          <p:cNvSpPr>
            <a:spLocks noGrp="1"/>
          </p:cNvSpPr>
          <p:nvPr>
            <p:ph type="sldNum" sz="quarter" idx="21"/>
          </p:nvPr>
        </p:nvSpPr>
        <p:spPr/>
        <p:txBody>
          <a:bodyPr/>
          <a:lstStyle/>
          <a:p>
            <a:fld id="{013F6232-4F06-48BA-8F69-BF531F607829}" type="slidenum">
              <a:rPr lang="en-GB" smtClean="0"/>
              <a:t>8</a:t>
            </a:fld>
            <a:endParaRPr lang="en-GB"/>
          </a:p>
        </p:txBody>
      </p:sp>
      <p:sp>
        <p:nvSpPr>
          <p:cNvPr id="10" name="Inhaltsplatzhalter 2">
            <a:extLst>
              <a:ext uri="{FF2B5EF4-FFF2-40B4-BE49-F238E27FC236}">
                <a16:creationId xmlns:a16="http://schemas.microsoft.com/office/drawing/2014/main" id="{0BBF0704-1B8C-2D7A-1694-F8F124366ED2}"/>
              </a:ext>
            </a:extLst>
          </p:cNvPr>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971550" indent="-514350" algn="l" defTabSz="914400" rtl="0" eaLnBrk="1" latinLnBrk="0" hangingPunct="1">
              <a:lnSpc>
                <a:spcPct val="90000"/>
              </a:lnSpc>
              <a:spcBef>
                <a:spcPts val="500"/>
              </a:spcBef>
              <a:buFont typeface="+mj-lt"/>
              <a:buAutoNum type="romanLcPeriod"/>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de-DE" dirty="0"/>
          </a:p>
        </p:txBody>
      </p:sp>
      <p:sp>
        <p:nvSpPr>
          <p:cNvPr id="8" name="Textfeld 10">
            <a:extLst>
              <a:ext uri="{FF2B5EF4-FFF2-40B4-BE49-F238E27FC236}">
                <a16:creationId xmlns:a16="http://schemas.microsoft.com/office/drawing/2014/main" id="{8EA90342-6A5E-DC08-0E2E-70D4DE2B8EF2}"/>
              </a:ext>
            </a:extLst>
          </p:cNvPr>
          <p:cNvSpPr txBox="1"/>
          <p:nvPr/>
        </p:nvSpPr>
        <p:spPr>
          <a:xfrm>
            <a:off x="-12540" y="5960072"/>
            <a:ext cx="1560951" cy="307777"/>
          </a:xfrm>
          <a:prstGeom prst="rect">
            <a:avLst/>
          </a:prstGeom>
          <a:noFill/>
        </p:spPr>
        <p:txBody>
          <a:bodyPr wrap="square" rtlCol="0">
            <a:spAutoFit/>
          </a:bodyPr>
          <a:lstStyle/>
          <a:p>
            <a:r>
              <a:rPr lang="en-DE" sz="1400" dirty="0"/>
              <a:t>[35], [36], [38]</a:t>
            </a:r>
            <a:r>
              <a:rPr lang="en-US" sz="1400" dirty="0"/>
              <a:t>, </a:t>
            </a:r>
            <a:endParaRPr lang="de-DE" sz="1400" dirty="0"/>
          </a:p>
        </p:txBody>
      </p:sp>
      <p:graphicFrame>
        <p:nvGraphicFramePr>
          <p:cNvPr id="6" name="Table 5">
            <a:extLst>
              <a:ext uri="{FF2B5EF4-FFF2-40B4-BE49-F238E27FC236}">
                <a16:creationId xmlns:a16="http://schemas.microsoft.com/office/drawing/2014/main" id="{C8108E7C-46EF-4CA7-ECD2-6B08208F331A}"/>
              </a:ext>
            </a:extLst>
          </p:cNvPr>
          <p:cNvGraphicFramePr>
            <a:graphicFrameLocks noGrp="1"/>
          </p:cNvGraphicFramePr>
          <p:nvPr>
            <p:extLst>
              <p:ext uri="{D42A27DB-BD31-4B8C-83A1-F6EECF244321}">
                <p14:modId xmlns:p14="http://schemas.microsoft.com/office/powerpoint/2010/main" val="2531038300"/>
              </p:ext>
            </p:extLst>
          </p:nvPr>
        </p:nvGraphicFramePr>
        <p:xfrm>
          <a:off x="1165342" y="3683000"/>
          <a:ext cx="10514252" cy="2839084"/>
        </p:xfrm>
        <a:graphic>
          <a:graphicData uri="http://schemas.openxmlformats.org/drawingml/2006/table">
            <a:tbl>
              <a:tblPr firstRow="1" firstCol="1" bandRow="1">
                <a:tableStyleId>{5C22544A-7EE6-4342-B048-85BDC9FD1C3A}</a:tableStyleId>
              </a:tblPr>
              <a:tblGrid>
                <a:gridCol w="1884862">
                  <a:extLst>
                    <a:ext uri="{9D8B030D-6E8A-4147-A177-3AD203B41FA5}">
                      <a16:colId xmlns:a16="http://schemas.microsoft.com/office/drawing/2014/main" val="3736701228"/>
                    </a:ext>
                  </a:extLst>
                </a:gridCol>
                <a:gridCol w="5124640">
                  <a:extLst>
                    <a:ext uri="{9D8B030D-6E8A-4147-A177-3AD203B41FA5}">
                      <a16:colId xmlns:a16="http://schemas.microsoft.com/office/drawing/2014/main" val="1874572481"/>
                    </a:ext>
                  </a:extLst>
                </a:gridCol>
                <a:gridCol w="3504750">
                  <a:extLst>
                    <a:ext uri="{9D8B030D-6E8A-4147-A177-3AD203B41FA5}">
                      <a16:colId xmlns:a16="http://schemas.microsoft.com/office/drawing/2014/main" val="3055685148"/>
                    </a:ext>
                  </a:extLst>
                </a:gridCol>
              </a:tblGrid>
              <a:tr h="229616">
                <a:tc>
                  <a:txBody>
                    <a:bodyPr/>
                    <a:lstStyle/>
                    <a:p>
                      <a:pPr>
                        <a:lnSpc>
                          <a:spcPct val="115000"/>
                        </a:lnSpc>
                        <a:spcAft>
                          <a:spcPts val="1000"/>
                        </a:spcAft>
                        <a:buNone/>
                      </a:pPr>
                      <a:r>
                        <a:rPr lang="en-US" sz="1400">
                          <a:effectLst/>
                        </a:rPr>
                        <a:t>Strategy</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Meaning</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a:effectLst/>
                        </a:rPr>
                        <a:t>Relation to Lifetime</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458897722"/>
                  </a:ext>
                </a:extLst>
              </a:tr>
              <a:tr h="801493">
                <a:tc>
                  <a:txBody>
                    <a:bodyPr/>
                    <a:lstStyle/>
                    <a:p>
                      <a:pPr>
                        <a:lnSpc>
                          <a:spcPct val="115000"/>
                        </a:lnSpc>
                        <a:spcAft>
                          <a:spcPts val="1000"/>
                        </a:spcAft>
                        <a:buNone/>
                      </a:pPr>
                      <a:r>
                        <a:rPr lang="en-US" sz="1400" dirty="0">
                          <a:effectLst/>
                        </a:rPr>
                        <a:t>Lifetime Extension</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Continue using the same turbine beyond its 20–25 years design life after detailed technical inspections and reevaluation.</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Directly extends the lifetime of the existing turbine, most cost effective if structural safety is confirmed.</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56958579"/>
                  </a:ext>
                </a:extLst>
              </a:tr>
              <a:tr h="1004767">
                <a:tc>
                  <a:txBody>
                    <a:bodyPr/>
                    <a:lstStyle/>
                    <a:p>
                      <a:pPr>
                        <a:lnSpc>
                          <a:spcPct val="115000"/>
                        </a:lnSpc>
                        <a:spcAft>
                          <a:spcPts val="1000"/>
                        </a:spcAft>
                        <a:buNone/>
                      </a:pPr>
                      <a:r>
                        <a:rPr lang="en-US" sz="1400">
                          <a:effectLst/>
                        </a:rPr>
                        <a:t>Repowering</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a:effectLst/>
                        </a:rPr>
                        <a:t>Replace major components or the entire turbine with new technology on the same site. Partial = reuse tower/foundation; Full = complete replacement.</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Resets the lifetime, a new turbine begins a new 20–25 years design life.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3671860490"/>
                  </a:ext>
                </a:extLst>
              </a:tr>
              <a:tr h="801493">
                <a:tc>
                  <a:txBody>
                    <a:bodyPr/>
                    <a:lstStyle/>
                    <a:p>
                      <a:pPr>
                        <a:lnSpc>
                          <a:spcPct val="115000"/>
                        </a:lnSpc>
                        <a:spcAft>
                          <a:spcPts val="1000"/>
                        </a:spcAft>
                        <a:buNone/>
                      </a:pPr>
                      <a:r>
                        <a:rPr lang="en-US" sz="1400">
                          <a:effectLst/>
                        </a:rPr>
                        <a:t>Decommissioning</a:t>
                      </a:r>
                      <a:endParaRPr lang="en-DE" sz="140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Remove the turbine completely from service. Partial = remove top components only, Complete = dismantle everything.</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tc>
                  <a:txBody>
                    <a:bodyPr/>
                    <a:lstStyle/>
                    <a:p>
                      <a:pPr>
                        <a:lnSpc>
                          <a:spcPct val="115000"/>
                        </a:lnSpc>
                        <a:spcAft>
                          <a:spcPts val="1000"/>
                        </a:spcAft>
                        <a:buNone/>
                      </a:pPr>
                      <a:r>
                        <a:rPr lang="en-US" sz="1400" dirty="0">
                          <a:effectLst/>
                        </a:rPr>
                        <a:t>Ends the lifetime permanently, no further operation possible.</a:t>
                      </a:r>
                      <a:endParaRPr lang="en-DE" sz="1400" dirty="0">
                        <a:effectLst/>
                        <a:latin typeface="Cambria" panose="02040503050406030204" pitchFamily="18" charset="0"/>
                        <a:ea typeface="MS Mincho" panose="02020609040205080304" pitchFamily="49" charset="-128"/>
                        <a:cs typeface="Times New Roman" panose="02020603050405020304" pitchFamily="18" charset="0"/>
                      </a:endParaRPr>
                    </a:p>
                  </a:txBody>
                  <a:tcPr marL="68580" marR="68580" marT="0" marB="0" anchor="ctr"/>
                </a:tc>
                <a:extLst>
                  <a:ext uri="{0D108BD9-81ED-4DB2-BD59-A6C34878D82A}">
                    <a16:rowId xmlns:a16="http://schemas.microsoft.com/office/drawing/2014/main" val="632960276"/>
                  </a:ext>
                </a:extLst>
              </a:tr>
            </a:tbl>
          </a:graphicData>
        </a:graphic>
      </p:graphicFrame>
      <p:pic>
        <p:nvPicPr>
          <p:cNvPr id="11" name="Picture 10" descr="A diagram of a wind turbine&#10;&#10;AI-generated content may be incorrect.">
            <a:extLst>
              <a:ext uri="{FF2B5EF4-FFF2-40B4-BE49-F238E27FC236}">
                <a16:creationId xmlns:a16="http://schemas.microsoft.com/office/drawing/2014/main" id="{99FFADA4-56C2-56A2-5F6E-3D3B70626B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9520" y="1327365"/>
            <a:ext cx="6642735" cy="2355152"/>
          </a:xfrm>
          <a:prstGeom prst="rect">
            <a:avLst/>
          </a:prstGeom>
        </p:spPr>
      </p:pic>
      <p:sp>
        <p:nvSpPr>
          <p:cNvPr id="15" name="TextBox 14">
            <a:extLst>
              <a:ext uri="{FF2B5EF4-FFF2-40B4-BE49-F238E27FC236}">
                <a16:creationId xmlns:a16="http://schemas.microsoft.com/office/drawing/2014/main" id="{672EF358-46C6-DE35-173A-2A88339ABC42}"/>
              </a:ext>
            </a:extLst>
          </p:cNvPr>
          <p:cNvSpPr txBox="1"/>
          <p:nvPr/>
        </p:nvSpPr>
        <p:spPr>
          <a:xfrm>
            <a:off x="0" y="3285529"/>
            <a:ext cx="6146156" cy="276999"/>
          </a:xfrm>
          <a:prstGeom prst="rect">
            <a:avLst/>
          </a:prstGeom>
          <a:noFill/>
        </p:spPr>
        <p:txBody>
          <a:bodyPr wrap="square">
            <a:spAutoFit/>
          </a:bodyPr>
          <a:lstStyle/>
          <a:p>
            <a:r>
              <a:rPr lang="en-US" sz="1200" dirty="0"/>
              <a:t>End of Life Strategies for Wind Turbines, </a:t>
            </a:r>
            <a:r>
              <a:rPr lang="en-DE" sz="1200" dirty="0"/>
              <a:t>[3</a:t>
            </a:r>
            <a:r>
              <a:rPr lang="en-US" sz="1200" dirty="0"/>
              <a:t>6</a:t>
            </a:r>
            <a:r>
              <a:rPr lang="en-DE" sz="1200" dirty="0"/>
              <a:t>]</a:t>
            </a:r>
            <a:r>
              <a:rPr lang="en-US" sz="1200" dirty="0"/>
              <a:t> </a:t>
            </a:r>
            <a:endParaRPr lang="en-DE" sz="1200" dirty="0"/>
          </a:p>
        </p:txBody>
      </p:sp>
    </p:spTree>
    <p:extLst>
      <p:ext uri="{BB962C8B-B14F-4D97-AF65-F5344CB8AC3E}">
        <p14:creationId xmlns:p14="http://schemas.microsoft.com/office/powerpoint/2010/main" val="4292239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DCB6ED1-18E3-9640-3D93-84F8B0B15004}"/>
              </a:ext>
            </a:extLst>
          </p:cNvPr>
          <p:cNvSpPr>
            <a:spLocks noGrp="1"/>
          </p:cNvSpPr>
          <p:nvPr>
            <p:ph type="title"/>
          </p:nvPr>
        </p:nvSpPr>
        <p:spPr/>
        <p:txBody>
          <a:bodyPr/>
          <a:lstStyle/>
          <a:p>
            <a:r>
              <a:rPr lang="de-DE" dirty="0"/>
              <a:t>Bibliography / Managment Team / PM</a:t>
            </a:r>
          </a:p>
        </p:txBody>
      </p:sp>
      <p:sp>
        <p:nvSpPr>
          <p:cNvPr id="7" name="Content Placeholder 2">
            <a:extLst>
              <a:ext uri="{FF2B5EF4-FFF2-40B4-BE49-F238E27FC236}">
                <a16:creationId xmlns:a16="http://schemas.microsoft.com/office/drawing/2014/main" id="{F5C19340-9D16-A981-A772-1E4CF9E86436}"/>
              </a:ext>
            </a:extLst>
          </p:cNvPr>
          <p:cNvSpPr>
            <a:spLocks noGrp="1"/>
          </p:cNvSpPr>
          <p:nvPr>
            <p:ph idx="1" hasCustomPrompt="1"/>
          </p:nvPr>
        </p:nvSpPr>
        <p:spPr>
          <a:xfrm>
            <a:off x="130629" y="1427584"/>
            <a:ext cx="11223171" cy="4749379"/>
          </a:xfrm>
        </p:spPr>
        <p:txBody>
          <a:bodyPr>
            <a:normAutofit/>
          </a:bodyPr>
          <a:lstStyle>
            <a:lvl1pPr marL="0" indent="0">
              <a:buNone/>
              <a:defRPr sz="1600"/>
            </a:lvl1pPr>
          </a:lstStyle>
          <a:p>
            <a:pPr>
              <a:defRPr/>
            </a:pPr>
            <a:r>
              <a:rPr lang="en-US" sz="1200" dirty="0"/>
              <a:t>[1] Middle East Turbines, </a:t>
            </a:r>
            <a:r>
              <a:rPr lang="en-US" sz="1200" dirty="0">
                <a:hlinkClick r:id="rId2">
                  <a:extLst>
                    <a:ext uri="{A12FA001-AC4F-418D-AE19-62706E023703}">
                      <ahyp:hlinkClr xmlns:ahyp="http://schemas.microsoft.com/office/drawing/2018/hyperlinkcolor" val="tx"/>
                    </a:ext>
                  </a:extLst>
                </a:hlinkClick>
              </a:rPr>
              <a:t>Tracker Map - Global Energy Monitor</a:t>
            </a:r>
            <a:r>
              <a:rPr lang="en-US" sz="1200" dirty="0"/>
              <a:t> [Accessed: 23 Oct-2025].</a:t>
            </a:r>
          </a:p>
          <a:p>
            <a:pPr lvl="0">
              <a:defRPr/>
            </a:pPr>
            <a:r>
              <a:rPr lang="en-US" sz="1200" dirty="0"/>
              <a:t>[2] The Wind Power, "</a:t>
            </a:r>
            <a:r>
              <a:rPr lang="en-US" sz="1200" dirty="0" err="1"/>
              <a:t>Windtec</a:t>
            </a:r>
            <a:r>
              <a:rPr lang="en-US" sz="1200" dirty="0"/>
              <a:t> Floda 600 – Israel (Golan Heights)", [Online]. Available: https://www.thewindpower.net. Accessed: 23 Oct. 2025.</a:t>
            </a:r>
          </a:p>
          <a:p>
            <a:pPr lvl="0">
              <a:defRPr/>
            </a:pPr>
            <a:r>
              <a:rPr lang="en-US" sz="1200" dirty="0"/>
              <a:t>[3] The Wind Power, "Nordex N43/600 – Egypt (Zafarana-1)", [Online]. Available: https://www.thewindpower.net. Accessed: 23 Oct. 2025.</a:t>
            </a:r>
          </a:p>
          <a:p>
            <a:pPr lvl="0">
              <a:defRPr/>
            </a:pPr>
            <a:r>
              <a:rPr lang="en-US" sz="1200" dirty="0"/>
              <a:t>[4] Scribd, "Vestas V47-660 – Egypt (</a:t>
            </a:r>
            <a:r>
              <a:rPr lang="en-US" sz="1200" dirty="0" err="1"/>
              <a:t>Zafarana</a:t>
            </a:r>
            <a:r>
              <a:rPr lang="en-US" sz="1200" dirty="0"/>
              <a:t>) &amp; Iran (</a:t>
            </a:r>
            <a:r>
              <a:rPr lang="en-US" sz="1200" dirty="0" err="1"/>
              <a:t>Manjil</a:t>
            </a:r>
            <a:r>
              <a:rPr lang="en-US" sz="1200" dirty="0"/>
              <a:t>/</a:t>
            </a:r>
            <a:r>
              <a:rPr lang="en-US" sz="1200" dirty="0" err="1"/>
              <a:t>Binaloud</a:t>
            </a:r>
            <a:r>
              <a:rPr lang="en-US" sz="1200" dirty="0"/>
              <a:t>)", [Online]. Available: https://www.scribd.com. Accessed: 23 Oct. 2025.</a:t>
            </a:r>
          </a:p>
          <a:p>
            <a:pPr lvl="0">
              <a:defRPr/>
            </a:pPr>
            <a:r>
              <a:rPr lang="en-US" sz="1200" dirty="0"/>
              <a:t>[5] The Wind Power, "Saba </a:t>
            </a:r>
            <a:r>
              <a:rPr lang="en-US" sz="1200" dirty="0" err="1"/>
              <a:t>Niroo</a:t>
            </a:r>
            <a:r>
              <a:rPr lang="en-US" sz="1200" dirty="0"/>
              <a:t> S47-660 – Iran (</a:t>
            </a:r>
            <a:r>
              <a:rPr lang="en-US" sz="1200" dirty="0" err="1"/>
              <a:t>Manjil</a:t>
            </a:r>
            <a:r>
              <a:rPr lang="en-US" sz="1200" dirty="0"/>
              <a:t> area)", [Online]. Available: https://www.thewindpower.net. Accessed: 23 Oct. 2025.</a:t>
            </a:r>
          </a:p>
          <a:p>
            <a:pPr lvl="0">
              <a:defRPr/>
            </a:pPr>
            <a:r>
              <a:rPr lang="en-US" sz="1200" dirty="0"/>
              <a:t>[6] The Wind Power, "Vestas V52-850 – UAE (Sir Bani Yas Wind Farm)", [Online]. Available: https://www.thewindpower.net. Accessed: 23 Oct. 2025.</a:t>
            </a:r>
          </a:p>
          <a:p>
            <a:pPr lvl="0">
              <a:defRPr/>
            </a:pPr>
            <a:r>
              <a:rPr lang="en-US" sz="1200" dirty="0"/>
              <a:t>[7] Scribd, "Gamesa G52-850 – Egypt (</a:t>
            </a:r>
            <a:r>
              <a:rPr lang="en-US" sz="1200" dirty="0" err="1"/>
              <a:t>Zafarana</a:t>
            </a:r>
            <a:r>
              <a:rPr lang="en-US" sz="1200" dirty="0"/>
              <a:t> Phases 5–7)", [Online]. Available: https://www.scribd.com. Accessed: 23 Oct. 2025.</a:t>
            </a:r>
          </a:p>
          <a:p>
            <a:pPr lvl="0">
              <a:defRPr/>
            </a:pPr>
            <a:r>
              <a:rPr lang="en-US" sz="1200" dirty="0"/>
              <a:t>[8] MWPS Wind Turbines Media &amp; The Wind Power, "Siemens SWT-2.3-82/93 – Egypt (Gabal El-Zeit / Gulf of Suez)", [Online]. Available: https://www.thewindpower.net. Accessed: 23 Oct. 2025.</a:t>
            </a:r>
          </a:p>
          <a:p>
            <a:pPr lvl="0">
              <a:defRPr/>
            </a:pPr>
            <a:r>
              <a:rPr lang="en-US" sz="1200" dirty="0"/>
              <a:t>[9] en.wind-turbine-models.com, "Gamesa G97-2.0 – Jordan (Ma’an)", [Online]. Available: https://en.wind-turbine-models.com. Accessed: 23 Oct. 2025.</a:t>
            </a:r>
          </a:p>
          <a:p>
            <a:pPr lvl="0">
              <a:defRPr/>
            </a:pPr>
            <a:r>
              <a:rPr lang="en-US" sz="1200" dirty="0"/>
              <a:t>[10] The Wind Power, "GE 2.5-100 – Turkey (Widely Used)", [Online]. Available: https://www.thewindpower.net. Accessed: 23 Oct. 2025.</a:t>
            </a:r>
          </a:p>
          <a:p>
            <a:pPr lvl="0">
              <a:defRPr/>
            </a:pPr>
            <a:r>
              <a:rPr lang="en-US" sz="1200" dirty="0"/>
              <a:t>[11] The Wind Power, "WDRVM WD2.5-103 – Syria (Homs)", [Online]. Available: https://www.thewindpower.net. Accessed: 23 Oct. 2025.</a:t>
            </a:r>
          </a:p>
          <a:p>
            <a:pPr lvl="0">
              <a:defRPr/>
            </a:pPr>
            <a:r>
              <a:rPr lang="en-US" sz="1200" dirty="0"/>
              <a:t>[12] The Wind Power, "Gamesa G114-2.1 – Jordan (Al-</a:t>
            </a:r>
            <a:r>
              <a:rPr lang="en-US" sz="1200" dirty="0" err="1"/>
              <a:t>Rajef</a:t>
            </a:r>
            <a:r>
              <a:rPr lang="en-US" sz="1200" dirty="0"/>
              <a:t> 86 MW)", [Online]. Available: https://www.thewindpower.net. Accessed: 23 Oct. 2025.</a:t>
            </a:r>
          </a:p>
          <a:p>
            <a:pPr lvl="0">
              <a:defRPr/>
            </a:pPr>
            <a:r>
              <a:rPr lang="en-US" sz="1200" dirty="0"/>
              <a:t>[13] The Wind Power, "Nordex N117/2400 – Turkey (Common Installs)", [Online]. Available: https://www.thewindpower.net. Accessed: 25 Oct. 2025.</a:t>
            </a:r>
          </a:p>
          <a:p>
            <a:pPr lvl="0">
              <a:defRPr/>
            </a:pPr>
            <a:r>
              <a:rPr lang="en-US" sz="1200" dirty="0"/>
              <a:t>[14] en.wind-turbine-models.com, "Enercon E-101/3000 – Turkey (Various Projects)", [Online]. Available: https://en.wind-turbine-models.com. Accessed: 25 Oct. 2025.</a:t>
            </a:r>
          </a:p>
          <a:p>
            <a:pPr lvl="0">
              <a:defRPr/>
            </a:pPr>
            <a:r>
              <a:rPr lang="en-US" sz="1200" dirty="0"/>
              <a:t>[15] "Vestas V112-3.0 – Jordan (Tafila 117 MW)", [Online]. Available: https://stopthesethings.com. Accessed: 25 Oct. 2025.</a:t>
            </a:r>
          </a:p>
          <a:p>
            <a:pPr lvl="0">
              <a:defRPr/>
            </a:pPr>
            <a:endParaRPr lang="en-US" sz="1200" dirty="0"/>
          </a:p>
        </p:txBody>
      </p:sp>
      <p:sp>
        <p:nvSpPr>
          <p:cNvPr id="4" name="Datumsplatzhalter 3">
            <a:extLst>
              <a:ext uri="{FF2B5EF4-FFF2-40B4-BE49-F238E27FC236}">
                <a16:creationId xmlns:a16="http://schemas.microsoft.com/office/drawing/2014/main" id="{D0D8ED35-2E13-75BD-2A2E-AC6374785462}"/>
              </a:ext>
            </a:extLst>
          </p:cNvPr>
          <p:cNvSpPr>
            <a:spLocks noGrp="1"/>
          </p:cNvSpPr>
          <p:nvPr>
            <p:ph type="dt" sz="half" idx="10"/>
          </p:nvPr>
        </p:nvSpPr>
        <p:spPr/>
        <p:txBody>
          <a:bodyPr/>
          <a:lstStyle/>
          <a:p>
            <a:fld id="{26D83DB4-11DF-4DC9-9AFB-FDB45DBDB9C4}" type="datetime1">
              <a:rPr lang="en-GB" smtClean="0"/>
              <a:t>27/10/2025</a:t>
            </a:fld>
            <a:endParaRPr lang="en-GB" dirty="0"/>
          </a:p>
        </p:txBody>
      </p:sp>
      <p:sp>
        <p:nvSpPr>
          <p:cNvPr id="6" name="Fußzeilenplatzhalter 5">
            <a:extLst>
              <a:ext uri="{FF2B5EF4-FFF2-40B4-BE49-F238E27FC236}">
                <a16:creationId xmlns:a16="http://schemas.microsoft.com/office/drawing/2014/main" id="{40055318-CDFF-2436-5D76-D30CE5CB6A48}"/>
              </a:ext>
            </a:extLst>
          </p:cNvPr>
          <p:cNvSpPr>
            <a:spLocks noGrp="1"/>
          </p:cNvSpPr>
          <p:nvPr>
            <p:ph type="ftr" sz="quarter" idx="11"/>
          </p:nvPr>
        </p:nvSpPr>
        <p:spPr/>
        <p:txBody>
          <a:bodyPr/>
          <a:lstStyle/>
          <a:p>
            <a:r>
              <a:rPr lang="en-GB" dirty="0"/>
              <a:t>Management Team PM / Optimus Syria</a:t>
            </a:r>
          </a:p>
        </p:txBody>
      </p:sp>
      <p:sp>
        <p:nvSpPr>
          <p:cNvPr id="5" name="Foliennummernplatzhalter 4">
            <a:extLst>
              <a:ext uri="{FF2B5EF4-FFF2-40B4-BE49-F238E27FC236}">
                <a16:creationId xmlns:a16="http://schemas.microsoft.com/office/drawing/2014/main" id="{162673D2-F682-F630-F59F-C4FFF6A906E1}"/>
              </a:ext>
            </a:extLst>
          </p:cNvPr>
          <p:cNvSpPr>
            <a:spLocks noGrp="1"/>
          </p:cNvSpPr>
          <p:nvPr>
            <p:ph type="sldNum" sz="quarter" idx="12"/>
          </p:nvPr>
        </p:nvSpPr>
        <p:spPr/>
        <p:txBody>
          <a:bodyPr/>
          <a:lstStyle/>
          <a:p>
            <a:fld id="{013F6232-4F06-48BA-8F69-BF531F607829}" type="slidenum">
              <a:rPr lang="en-GB" smtClean="0"/>
              <a:pPr/>
              <a:t>9</a:t>
            </a:fld>
            <a:endParaRPr lang="en-GB" dirty="0"/>
          </a:p>
        </p:txBody>
      </p:sp>
      <p:sp>
        <p:nvSpPr>
          <p:cNvPr id="3" name="Textplatzhalter 2">
            <a:extLst>
              <a:ext uri="{FF2B5EF4-FFF2-40B4-BE49-F238E27FC236}">
                <a16:creationId xmlns:a16="http://schemas.microsoft.com/office/drawing/2014/main" id="{04F89852-0382-5806-3356-FA1C77F6D283}"/>
              </a:ext>
            </a:extLst>
          </p:cNvPr>
          <p:cNvSpPr>
            <a:spLocks noGrp="1"/>
          </p:cNvSpPr>
          <p:nvPr>
            <p:ph type="body" sz="quarter" idx="18"/>
          </p:nvPr>
        </p:nvSpPr>
        <p:spPr/>
        <p:txBody>
          <a:bodyPr/>
          <a:lstStyle/>
          <a:p>
            <a:r>
              <a:rPr lang="en-GB" dirty="0"/>
              <a:t>Bakhtyar Karim</a:t>
            </a:r>
          </a:p>
        </p:txBody>
      </p:sp>
    </p:spTree>
    <p:extLst>
      <p:ext uri="{BB962C8B-B14F-4D97-AF65-F5344CB8AC3E}">
        <p14:creationId xmlns:p14="http://schemas.microsoft.com/office/powerpoint/2010/main" val="761244998"/>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200" dirty="0" smtClean="0">
            <a:solidFill>
              <a:schemeClr val="bg1"/>
            </a:solidFill>
          </a:defRPr>
        </a:defPPr>
      </a:lstStyle>
    </a:txDef>
  </a:objectDefaults>
  <a:extraClrSchemeLst/>
  <a:extLst>
    <a:ext uri="{05A4C25C-085E-4340-85A3-A5531E510DB2}">
      <thm15:themeFamily xmlns:thm15="http://schemas.microsoft.com/office/thememl/2012/main" name="Managment team" id="{49CF8F14-4D36-410B-8FD7-EF9AC5FC0265}" vid="{E0BCDBF3-E95D-42DF-9CFA-5A341A93A409}"/>
    </a:ext>
  </a:extLst>
</a:theme>
</file>

<file path=ppt/theme/theme2.xml><?xml version="1.0" encoding="utf-8"?>
<a:theme xmlns:a="http://schemas.openxmlformats.org/drawingml/2006/main" name="Benutzerdefiniertes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nagment team" id="{49CF8F14-4D36-410B-8FD7-EF9AC5FC0265}" vid="{B7A59B36-2137-465F-86DC-E5A6887FF7C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0">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BCD039B6-C6AB-492A-94BF-C46AF895D2E7}">
  <we:reference id="WA200007130" version="1.0.0.1" store="en-US" storeType="omex"/>
  <we:alternateReferences>
    <we:reference id="WA200007130" version="1.0.0.1" store="en-US"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73D784B2-E216-4A14-BE4B-F0CA301E2B20}">
  <we:reference id="WA200005566" version="3.0.0.3" store="en-US" storeType="omex"/>
  <we:alternateReferences>
    <we:reference id="WA200005566" version="3.0.0.3" store="en-US"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Managment team</Template>
  <TotalTime>0</TotalTime>
  <Words>2331</Words>
  <Application>Microsoft Office PowerPoint</Application>
  <PresentationFormat>Widescreen</PresentationFormat>
  <Paragraphs>232</Paragraphs>
  <Slides>11</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11</vt:i4>
      </vt:variant>
    </vt:vector>
  </HeadingPairs>
  <TitlesOfParts>
    <vt:vector size="22" baseType="lpstr">
      <vt:lpstr>Aptos</vt:lpstr>
      <vt:lpstr>Aptos (Textkörper)</vt:lpstr>
      <vt:lpstr>Aptos Display</vt:lpstr>
      <vt:lpstr>Arial</vt:lpstr>
      <vt:lpstr>Calibri</vt:lpstr>
      <vt:lpstr>Calibri Light</vt:lpstr>
      <vt:lpstr>Cambria</vt:lpstr>
      <vt:lpstr>Times New Roman</vt:lpstr>
      <vt:lpstr>Wingdings</vt:lpstr>
      <vt:lpstr>Office</vt:lpstr>
      <vt:lpstr>Benutzerdefiniertes Design</vt:lpstr>
      <vt:lpstr>List of contents</vt:lpstr>
      <vt:lpstr>1. Middle East Wind Turbines</vt:lpstr>
      <vt:lpstr>1.i. Benchmarks</vt:lpstr>
      <vt:lpstr>1.ii. Market Analsis &amp; Regional Ranking</vt:lpstr>
      <vt:lpstr>2.Design lifetime</vt:lpstr>
      <vt:lpstr>2.i. Design Lifetime of Energy sources &amp; Typical Range</vt:lpstr>
      <vt:lpstr>2.ii. Factors that affect Lifetime  </vt:lpstr>
      <vt:lpstr>3. End of Life </vt:lpstr>
      <vt:lpstr>Bibliography / Managment Team / PM</vt:lpstr>
      <vt:lpstr>Bibliography / Managment Team / PM</vt:lpstr>
      <vt:lpstr>Bibliography / Managment Team / PM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List of contents</dc:title>
  <dc:creator>Bakhtiar Sabir</dc:creator>
  <cp:lastModifiedBy>Bakhtiar Sabir</cp:lastModifiedBy>
  <cp:revision>8</cp:revision>
  <dcterms:created xsi:type="dcterms:W3CDTF">2025-09-29T10:47:20Z</dcterms:created>
  <dcterms:modified xsi:type="dcterms:W3CDTF">2025-10-27T16:58:08Z</dcterms:modified>
</cp:coreProperties>
</file>