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7"/>
  </p:notesMasterIdLst>
  <p:sldIdLst>
    <p:sldId id="257" r:id="rId3"/>
    <p:sldId id="259" r:id="rId4"/>
    <p:sldId id="261" r:id="rId5"/>
    <p:sldId id="283" r:id="rId6"/>
    <p:sldId id="286" r:id="rId7"/>
    <p:sldId id="287" r:id="rId8"/>
    <p:sldId id="288" r:id="rId9"/>
    <p:sldId id="285" r:id="rId10"/>
    <p:sldId id="290" r:id="rId11"/>
    <p:sldId id="281" r:id="rId12"/>
    <p:sldId id="282" r:id="rId13"/>
    <p:sldId id="284" r:id="rId14"/>
    <p:sldId id="28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5036" autoAdjust="0"/>
  </p:normalViewPr>
  <p:slideViewPr>
    <p:cSldViewPr snapToGrid="0">
      <p:cViewPr>
        <p:scale>
          <a:sx n="100" d="100"/>
          <a:sy n="100" d="100"/>
        </p:scale>
        <p:origin x="11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93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28/10/2025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28/10/2025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05</a:t>
            </a:r>
          </a:p>
          <a:p>
            <a:r>
              <a:rPr lang="en-US" sz="2000" noProof="0" dirty="0"/>
              <a:t>Date: 28/10/2025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Saurabh Pankaj Jha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33412-B1C9-0F80-AEDF-9AAAF706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Pitch Controller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CC55-D30A-61D2-85C5-7C272C1D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DCBC-9F1A-0514-23F6-7B06C572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4F6E-9F6E-21FF-0C31-A8A87A51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A9149-E6B9-D2FD-C1E6-6D4028B88C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5F319-96E3-25BF-8A35-D4B01B12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9" y="1412530"/>
            <a:ext cx="9451122" cy="514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7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CEFAAB-8B86-349C-BA26-2E2A49F7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EOG @ 12 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CF239-D409-0F33-5007-7AB9F6E1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CA43C-59FD-A476-70C4-5576C7C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A6121-C61F-E275-949E-BB7735976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5D263C-5D58-D0B5-A43F-ED81ED171B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25D9A08-FA4D-A8A0-1605-7163FD2B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063" y="1320017"/>
            <a:ext cx="9625874" cy="52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0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3C5693-A0E2-198C-5DB4-96A3F7B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EOG @ 25 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4112D-0FD6-9A88-2363-2F8BD52D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38C0C-1BCC-0332-EB58-3C9D5C87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6DF2D-5071-9261-A1BD-A66EA996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CAC3EF-DCB6-F3C8-00EF-23207B131A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3FC71-6FA0-FE04-528A-1E942D549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954" y="1236675"/>
            <a:ext cx="9737422" cy="53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B408B-BC94-FA60-82DD-DFE1767D8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1C9-9E75-EF79-9A24-4A20ACFE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FC65-91D0-C814-C644-7F7F07AC8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FADC-7BA4-7476-343D-F2C5B17B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E7F2A8-4848-02E1-927A-3BF428AF25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AD3036-DB4A-E3F8-CCF9-88398C9BE5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234910"/>
            <a:ext cx="10515600" cy="435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No change; EOG@12m/s cost = 1.15, 			EOG@25m/s cost = 1.64</a:t>
            </a:r>
          </a:p>
          <a:p>
            <a:endParaRPr lang="en-US" noProof="0" dirty="0"/>
          </a:p>
          <a:p>
            <a:r>
              <a:rPr lang="en-US" noProof="0" dirty="0"/>
              <a:t>Decrease;   EOG@12m/s cost = 1.29, 			EOG@25m/s cost = 1.81</a:t>
            </a:r>
          </a:p>
          <a:p>
            <a:endParaRPr lang="en-US" noProof="0" dirty="0"/>
          </a:p>
          <a:p>
            <a:r>
              <a:rPr lang="en-US" noProof="0" dirty="0"/>
              <a:t>Increase;      EOG@12m/s cost = 1.3, 			EOG@25m/s cost = 1.86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7A948-87D6-658C-652E-665E0C18B0AF}"/>
              </a:ext>
            </a:extLst>
          </p:cNvPr>
          <p:cNvSpPr txBox="1"/>
          <p:nvPr/>
        </p:nvSpPr>
        <p:spPr>
          <a:xfrm>
            <a:off x="838200" y="1690688"/>
            <a:ext cx="880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00" noProof="0" dirty="0"/>
              <a:t>Cost shows controller performance depending on the rated values. Lower is better.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EE9E0-040A-2B8B-4AF8-DCE00AC395D5}"/>
                  </a:ext>
                </a:extLst>
              </p:cNvPr>
              <p:cNvSpPr txBox="1"/>
              <p:nvPr/>
            </p:nvSpPr>
            <p:spPr>
              <a:xfrm>
                <a:off x="5618988" y="3694176"/>
                <a:ext cx="134331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1200" noProof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EE9E0-040A-2B8B-4AF8-DCE00AC39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88" y="3694176"/>
                <a:ext cx="1343316" cy="184666"/>
              </a:xfrm>
              <a:prstGeom prst="rect">
                <a:avLst/>
              </a:prstGeom>
              <a:blipFill>
                <a:blip r:embed="rId3"/>
                <a:stretch>
                  <a:fillRect l="-3636" r="-227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4F6F6D-B0AF-B91C-EB46-9A1DF54F92A8}"/>
                  </a:ext>
                </a:extLst>
              </p:cNvPr>
              <p:cNvSpPr txBox="1"/>
              <p:nvPr/>
            </p:nvSpPr>
            <p:spPr>
              <a:xfrm>
                <a:off x="5676569" y="2980944"/>
                <a:ext cx="574738" cy="182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noProof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200" i="1" noProof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noProof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74F6F6D-B0AF-B91C-EB46-9A1DF54F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69" y="2980944"/>
                <a:ext cx="574738" cy="182880"/>
              </a:xfrm>
              <a:prstGeom prst="rect">
                <a:avLst/>
              </a:prstGeom>
              <a:blipFill>
                <a:blip r:embed="rId4"/>
                <a:stretch>
                  <a:fillRect l="-6383" r="-319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774BD3E-8CDD-E637-E599-BD52A379DB9B}"/>
              </a:ext>
            </a:extLst>
          </p:cNvPr>
          <p:cNvSpPr txBox="1"/>
          <p:nvPr/>
        </p:nvSpPr>
        <p:spPr>
          <a:xfrm>
            <a:off x="-176973" y="3136670"/>
            <a:ext cx="65" cy="16619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noProof="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1669FC-FE50-0399-7BF5-728F0D8289FD}"/>
                  </a:ext>
                </a:extLst>
              </p:cNvPr>
              <p:cNvSpPr txBox="1"/>
              <p:nvPr/>
            </p:nvSpPr>
            <p:spPr>
              <a:xfrm>
                <a:off x="122860" y="2889021"/>
                <a:ext cx="11946279" cy="803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i="0" noProof="0">
                              <a:latin typeface="Cambria Math" panose="02040503050406030204" pitchFamily="18" charset="0"/>
                            </a:rPr>
                            <m:t>Cost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FB</m:t>
                          </m:r>
                        </m:sub>
                      </m:sSub>
                      <m:r>
                        <a:rPr lang="en-US" i="1" noProof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1" noProof="0" smtClean="0">
                                          <a:latin typeface="Cambria Math" panose="02040503050406030204" pitchFamily="18" charset="0"/>
                                        </a:rPr>
                                        <m:t>RotSpeed</m:t>
                                      </m:r>
                                      <m:d>
                                        <m:d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i="0" noProof="0">
                                                  <a:latin typeface="Cambria Math" panose="02040503050406030204" pitchFamily="18" charset="0"/>
                                                </a:rPr>
                                                <m:t>Start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 noProof="0">
                                          <a:latin typeface="Cambria Math" panose="02040503050406030204" pitchFamily="18" charset="0"/>
                                        </a:rPr>
                                        <m:t>RotSpeed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RotSpeed</m:t>
                              </m:r>
                            </m:e>
                            <m:sub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 noProof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noProof="0">
                                          <a:latin typeface="Cambria Math" panose="02040503050406030204" pitchFamily="18" charset="0"/>
                                        </a:rPr>
                                        <m:t>TwrBsMyt</m:t>
                                      </m:r>
                                      <m:d>
                                        <m:d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≥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noProof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i="0" noProof="0">
                                                  <a:latin typeface="Cambria Math" panose="02040503050406030204" pitchFamily="18" charset="0"/>
                                                </a:rPr>
                                                <m:t>Start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i="0" noProof="0">
                                          <a:latin typeface="Cambria Math" panose="02040503050406030204" pitchFamily="18" charset="0"/>
                                        </a:rPr>
                                        <m:t>TwrBsMyt</m:t>
                                      </m:r>
                                    </m:e>
                                    <m:sub>
                                      <m: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i="0" noProof="0">
                                  <a:latin typeface="Cambria Math" panose="02040503050406030204" pitchFamily="18" charset="0"/>
                                </a:rPr>
                                <m:t>TwrBsMyt</m:t>
                              </m:r>
                            </m:e>
                            <m:sub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noProof="0" dirty="0">
                  <a:latin typeface="Arial" panose="020B0604020202020204" pitchFamily="34" charset="0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200" noProof="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1669FC-FE50-0399-7BF5-728F0D828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" y="2889021"/>
                <a:ext cx="11946279" cy="803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33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17925"/>
          </a:xfrm>
        </p:spPr>
        <p:txBody>
          <a:bodyPr/>
          <a:lstStyle/>
          <a:p>
            <a:r>
              <a:rPr lang="en-US" noProof="0" dirty="0"/>
              <a:t>Being able to evaluate control response in step responses.</a:t>
            </a:r>
          </a:p>
          <a:p>
            <a:r>
              <a:rPr lang="en-US" noProof="0" dirty="0"/>
              <a:t>Being able to evaluate control performance in EOG.</a:t>
            </a:r>
          </a:p>
          <a:p>
            <a:endParaRPr lang="en-US" noProof="0" dirty="0"/>
          </a:p>
          <a:p>
            <a:r>
              <a:rPr lang="en-US" b="1" noProof="0" dirty="0"/>
              <a:t>Next weeks:</a:t>
            </a:r>
          </a:p>
          <a:p>
            <a:pPr marL="0" indent="0">
              <a:buNone/>
            </a:pPr>
            <a:r>
              <a:rPr lang="en-US" noProof="0" dirty="0"/>
              <a:t>    Brute force optimization over DLC 1.2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14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Step Responses</a:t>
            </a:r>
          </a:p>
          <a:p>
            <a:r>
              <a:rPr lang="en-US" noProof="0" dirty="0"/>
              <a:t>Extreme Operational Gust Responses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Step Responses in a Wind Turbine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Extreme Operational Gust for Pitch Controller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 Result and Cost Calculation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9FB7BB-3786-450A-5D39-1D07D0E6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D4F91-C6CF-B740-E446-1651D15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3EBF5-EA88-4503-AA54-928CF14F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1173-02FA-4CFB-641A-E34739CD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6A327-56B2-F916-CF46-0A34371F76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D7765477-F781-D13E-877D-1708B3016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Step response is the output of a system when the input changes abruptly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It shows how the system reacts to sudden changes in control input.</a:t>
            </a:r>
          </a:p>
          <a:p>
            <a:pPr marL="0" indent="0">
              <a:buNone/>
            </a:pP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noProof="0" dirty="0"/>
              <a:t>Why?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Evaluates system stability, dynamic performance and control responses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noProof="0" dirty="0"/>
              <a:t>Simulation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noProof="0" dirty="0"/>
              <a:t>All DOFs enabled </a:t>
            </a:r>
            <a:r>
              <a:rPr lang="en-US" noProof="0" dirty="0"/>
              <a:t>except rotor-teeter, yaw and platform DOFs.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120 second of simulation to see the settling.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Simulation for </a:t>
            </a:r>
            <a:r>
              <a:rPr lang="en-US" b="1" noProof="0" dirty="0"/>
              <a:t>below rated</a:t>
            </a:r>
            <a:r>
              <a:rPr lang="en-US" noProof="0" dirty="0"/>
              <a:t>, </a:t>
            </a:r>
            <a:r>
              <a:rPr lang="en-US" b="1" noProof="0" dirty="0"/>
              <a:t>rated</a:t>
            </a:r>
            <a:r>
              <a:rPr lang="en-US" noProof="0" dirty="0"/>
              <a:t> and </a:t>
            </a:r>
            <a:r>
              <a:rPr lang="en-US" b="1" noProof="0" dirty="0"/>
              <a:t>above rated </a:t>
            </a:r>
            <a:r>
              <a:rPr lang="en-US" noProof="0" dirty="0"/>
              <a:t>wind speeds.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1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79AAD-C210-2610-D8AE-DE292215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6290C-73D7-3654-207C-749D29493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 at 5m/s to 6m/s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53DDF-01FD-7D35-F85A-820B122C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E025F-48AA-61C9-2434-9118BE44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D3E5F-91AF-7F97-F9F5-60779098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6ABAE63-4BAC-9B8C-3D38-6A037316E86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DB0FBE7-86D1-21B6-A16A-B6B523C01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79" y="1825625"/>
            <a:ext cx="8548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7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905036-A442-6E8B-1BA8-57BEC572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 at 9m/s to 10m/s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E88F-DD64-3989-4AE6-0F1531E24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A53C8-1EBF-57E2-445F-5233E73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4B0FE-CA5F-8483-6161-10E19F1B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DA2C63-2ACC-C17F-387A-184727F819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38F9363E-5500-457A-929A-E63A2CEC0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1579" y="1825625"/>
            <a:ext cx="85488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0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FED45A-3F46-A799-4D3C-F91DF31A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response at 17m/s to 18m/s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11FB-F216-F125-0AE3-67170A65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99FD8-FA8C-8A22-76F6-82E0BB81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FC51-610F-C26F-19F9-4513A4AA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3DE302-7C91-9C1C-AA66-31D919C035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E93C54A-7885-88CA-0E7C-E4A4DFA99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614" y="1825625"/>
            <a:ext cx="86147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87DA-26EA-60D8-4DA3-7B72B767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50067D-C9BE-0FEB-E68A-F20B439EA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EOG is a rapid and short-lived increase in wind speed, representing a worst-case scenario that wind turbines must be able to withstand safely. (Defined by the IEC 61400-1 )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The pitch controller adjusts the blade angles to manage rotor speed and structural loads during these sudden gusts.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It is important for control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Proper tuning of the pitch controller (</a:t>
            </a:r>
            <a:r>
              <a:rPr lang="en-US" noProof="0" dirty="0" err="1"/>
              <a:t>Kp</a:t>
            </a:r>
            <a:r>
              <a:rPr lang="en-US" noProof="0" dirty="0"/>
              <a:t>, Ki) is crucial for minimizing excessive loads and optimizing turbine lifespan without sacrificing energy production.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noProof="0" dirty="0"/>
              <a:t> </a:t>
            </a:r>
            <a:r>
              <a:rPr lang="en-US" b="1" noProof="0" dirty="0" err="1"/>
              <a:t>Kp</a:t>
            </a:r>
            <a:r>
              <a:rPr lang="en-US" b="1" noProof="0" dirty="0"/>
              <a:t> (Proportional Gain) </a:t>
            </a:r>
            <a:r>
              <a:rPr lang="en-US" noProof="0" dirty="0"/>
              <a:t>: It is how strongly the controller responds proportionally to the present error.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b="1" noProof="0" dirty="0"/>
              <a:t>Ki (Integral Gain): </a:t>
            </a:r>
            <a:r>
              <a:rPr lang="en-US" noProof="0" dirty="0"/>
              <a:t>It adjusts the controller’s output based on the accumulated error over time, aiming to eliminate steady-state errors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EA205-1720-BB90-B3F3-04276B6D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10515600" cy="924560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 Extreme Operating Gust (EOG)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52F1-5CED-ED84-11DD-B1611422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9D4D6-49F5-FF5D-288A-333E3B6B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6A52-3536-B58E-0DF9-272B4789E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E66076-C09E-799A-94DA-91FDDDE31A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</p:spTree>
    <p:extLst>
      <p:ext uri="{BB962C8B-B14F-4D97-AF65-F5344CB8AC3E}">
        <p14:creationId xmlns:p14="http://schemas.microsoft.com/office/powerpoint/2010/main" val="310072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CAF88D-D0C7-E177-E39E-062AC6C5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30 seconds </a:t>
            </a:r>
            <a:r>
              <a:rPr lang="en-US" noProof="0" dirty="0"/>
              <a:t>of 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   EOG wind fields for 12 m/s and 25 m/s, adjusted for IEA 3.4 MW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noProof="0" dirty="0"/>
              <a:t>  All DOFs enabled </a:t>
            </a:r>
            <a:r>
              <a:rPr lang="en-US" noProof="0" dirty="0"/>
              <a:t>except rotor-teeter, yaw and platform DOFs.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noProof="0" dirty="0"/>
              <a:t>Initial conditions of pitch angle </a:t>
            </a:r>
            <a:r>
              <a:rPr lang="en-US" noProof="0" dirty="0"/>
              <a:t>and </a:t>
            </a:r>
            <a:r>
              <a:rPr lang="en-US" b="1" noProof="0" dirty="0"/>
              <a:t>rotor speed </a:t>
            </a:r>
            <a:r>
              <a:rPr lang="en-US" noProof="0" dirty="0"/>
              <a:t>and </a:t>
            </a:r>
            <a:r>
              <a:rPr lang="en-US" b="1" noProof="0" dirty="0"/>
              <a:t>tower top displacement.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Running only </a:t>
            </a:r>
            <a:r>
              <a:rPr lang="en-US" b="1" noProof="0" dirty="0"/>
              <a:t>feedback controller </a:t>
            </a:r>
            <a:r>
              <a:rPr lang="en-US" noProof="0" dirty="0"/>
              <a:t>with</a:t>
            </a:r>
            <a:r>
              <a:rPr lang="en-US" b="1" noProof="0" dirty="0"/>
              <a:t> different </a:t>
            </a:r>
            <a:r>
              <a:rPr lang="en-US" b="1" noProof="0" dirty="0" err="1"/>
              <a:t>Kp</a:t>
            </a:r>
            <a:r>
              <a:rPr lang="en-US" b="1" noProof="0" dirty="0"/>
              <a:t> and Ki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AFA2A-9B6B-3AE6-038B-4DFCE937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 for EOG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3385-5B7E-9A97-E8C3-C3A21213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28/10/2025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5B36-358D-D956-5D7F-5CE58D12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E1C47-3787-1C0A-71B4-BC6B9319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1ECF3E-8075-8B48-1376-BFA311D6A9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</p:spTree>
    <p:extLst>
      <p:ext uri="{BB962C8B-B14F-4D97-AF65-F5344CB8AC3E}">
        <p14:creationId xmlns:p14="http://schemas.microsoft.com/office/powerpoint/2010/main" val="73339120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3045</TotalTime>
  <Words>680</Words>
  <Application>Microsoft Office PowerPoint</Application>
  <PresentationFormat>Widescreen</PresentationFormat>
  <Paragraphs>132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Theme1</vt:lpstr>
      <vt:lpstr>Benutzerdefiniertes Design</vt:lpstr>
      <vt:lpstr>Weekly report: Feedback Controller</vt:lpstr>
      <vt:lpstr>List of Contents</vt:lpstr>
      <vt:lpstr>Tasks of the Week</vt:lpstr>
      <vt:lpstr>Step Response</vt:lpstr>
      <vt:lpstr>Step response at 5m/s to 6m/s</vt:lpstr>
      <vt:lpstr>Step response at 9m/s to 10m/s</vt:lpstr>
      <vt:lpstr>Step response at 17m/s to 18m/s</vt:lpstr>
      <vt:lpstr> Extreme Operating Gust (EOG) </vt:lpstr>
      <vt:lpstr>Simulation Settings for EOG</vt:lpstr>
      <vt:lpstr>Pitch Controller</vt:lpstr>
      <vt:lpstr>EOG @ 12 m/s</vt:lpstr>
      <vt:lpstr>EOG @ 25 m/s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53</cp:revision>
  <dcterms:created xsi:type="dcterms:W3CDTF">2025-10-04T12:59:06Z</dcterms:created>
  <dcterms:modified xsi:type="dcterms:W3CDTF">2025-10-26T22:10:30Z</dcterms:modified>
</cp:coreProperties>
</file>