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257" r:id="rId4"/>
    <p:sldId id="258" r:id="rId5"/>
    <p:sldId id="266" r:id="rId6"/>
    <p:sldId id="273" r:id="rId7"/>
    <p:sldId id="274" r:id="rId8"/>
    <p:sldId id="275" r:id="rId9"/>
    <p:sldId id="276" r:id="rId10"/>
    <p:sldId id="277" r:id="rId11"/>
    <p:sldId id="281" r:id="rId12"/>
    <p:sldId id="278" r:id="rId13"/>
    <p:sldId id="279" r:id="rId14"/>
    <p:sldId id="280" r:id="rId15"/>
    <p:sldId id="259" r:id="rId16"/>
    <p:sldId id="260" r:id="rId17"/>
    <p:sldId id="261" r:id="rId18"/>
    <p:sldId id="262" r:id="rId19"/>
    <p:sldId id="264" r:id="rId2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3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6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DF2A-5C0F-49C5-AD28-E5CBDA5627A7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99B-0F4F-4F9B-9A32-2ECA2F4528C6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99C6-FE58-4669-A9B0-CE74E3310E0A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D682-ADD0-49A9-827B-2250910F4FA1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070-7D05-4698-8498-70EBE2094E29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BF9-A550-47B6-A52F-D83BBC1C17F4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7CF-9F2F-490E-9D6A-2EFEDEB698E8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FD4-A37E-4BAB-8A99-FA8610E32781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2E69-D35C-464A-8913-B8D53BF53101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F6B8-BDE3-48FE-8FAC-6B971E4AD3C9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096F9B-BE65-486B-B8E8-12EF8E58B3B4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C448-1114-4B41-9575-69915FFF7D3A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66E-C482-4DFC-904C-F03FDB47E2F3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EEEA123-68DA-495E-993C-6E3C45537E60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E12A6E-8E07-41BF-A0A3-3F2BF48E7745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A9BD06-27CB-406D-B020-DF52AE6E8585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B738-FB44-4953-BA7A-AFB852E86761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4CCB00D-A44C-4CB6-B3D0-AE385FA4671E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5D5-1297-49B2-8C0F-0697C6E49B25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Rotor Hub and Pitch System / 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0CBDBF-D81E-48AE-86BB-BD540A8A418D}" type="datetime1">
              <a:rPr lang="en-GB" smtClean="0"/>
              <a:pPr/>
              <a:t>20/10/2025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90C3CAC-04C1-4CA4-98F0-49CD057AD2F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e.abb.com/public/d9f6455b71c7496eb1368e3e5937358d/9AKK107743_IEC%20LV%20Synchronous%20reluctance%20motors_09-2023_lowres.pdf" TargetMode="External"/><Relationship Id="rId2" Type="http://schemas.openxmlformats.org/officeDocument/2006/relationships/hyperlink" Target="https://durham-repository.worktribe.com/output/138253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thyssenkrupp-rotheerde.com/en/products/rothe-erde-slewing-bearings/technical-basics/calculation-of-the-frictional-torque" TargetMode="External"/><Relationship Id="rId5" Type="http://schemas.openxmlformats.org/officeDocument/2006/relationships/hyperlink" Target="https://vbn.aau.dk/ws/files/280749452/Carlos_Imbaquingo___Design_Study_of_a_Permanent_Magnet_Assisted_Synchronous_Reluctance_Generator_for_Wind_Turbines" TargetMode="External"/><Relationship Id="rId4" Type="http://schemas.openxmlformats.org/officeDocument/2006/relationships/hyperlink" Target="https://www.powertransmissionworld.com/high-efficiency-motors-permanent-magnet-synchronous-motors-and-synchronous-reluctance-moto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7C1733-F87C-4CC9-88C2-2A7482A75C5A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68343" y="6564113"/>
            <a:ext cx="3385457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>
                <a:latin typeface="Times New Roman" pitchFamily="18" charset="0"/>
                <a:cs typeface="Times New Roman" pitchFamily="18" charset="0"/>
              </a:rPr>
              <a:t>Rotor Hub And Pitch System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963" y="4121834"/>
            <a:ext cx="3130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Dhruvin Kakdiya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Adharsh Pappinisseri Veedu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 : 04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21/10/2025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Peter Quell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43846-87A1-4EF1-3539-82C6E881678B}"/>
              </a:ext>
            </a:extLst>
          </p:cNvPr>
          <p:cNvSpPr txBox="1"/>
          <p:nvPr/>
        </p:nvSpPr>
        <p:spPr>
          <a:xfrm>
            <a:off x="2533262" y="6603559"/>
            <a:ext cx="614887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Syed Mohammed Sikandar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F0C7-FD57-70CE-FE6D-3E84289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2 D Sketch of Rotor Hub with Pitch Drive</a:t>
            </a:r>
            <a:endParaRPr lang="en-IN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E4D2-6E1E-0A55-7C15-81A8FF47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C999-45EC-ADF7-9965-CB6568D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3617" y="6564113"/>
            <a:ext cx="318018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0FF8-3E35-5CAA-4B75-CB7AF41E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895D6E-5D78-0F17-26C5-9598AB3063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A887A4-2E1F-79D2-674E-78C52D73B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6872" y="1434011"/>
            <a:ext cx="6811347" cy="511884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6398A7-51CD-CBDE-DE6C-D0A277E4CAD4}"/>
              </a:ext>
            </a:extLst>
          </p:cNvPr>
          <p:cNvSpPr txBox="1"/>
          <p:nvPr/>
        </p:nvSpPr>
        <p:spPr>
          <a:xfrm>
            <a:off x="9126891" y="6260841"/>
            <a:ext cx="89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(7)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2567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04C61-4670-A56F-00F0-97E79620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Number of teeth for the ring (𝑍𝑟𝑖𝑛𝑔 ) </a:t>
            </a:r>
          </a:p>
          <a:p>
            <a:pPr marL="0" indent="0">
              <a:buNone/>
            </a:pPr>
            <a:r>
              <a:rPr lang="en-IN" sz="1800" dirty="0"/>
              <a:t>From dimension relation, </a:t>
            </a:r>
            <a:endParaRPr lang="en-IN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1800" dirty="0"/>
              <a:t>Z=D/m​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Number of teeth for the Pinion (𝑍𝑝𝑖𝑛𝑖𝑜𝑛 )=16 </a:t>
            </a:r>
          </a:p>
          <a:p>
            <a:pPr marL="0" indent="0">
              <a:buNone/>
            </a:pP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Gear Ratio </a:t>
            </a:r>
          </a:p>
          <a:p>
            <a:pPr marL="0" indent="0">
              <a:buNone/>
            </a:pPr>
            <a:endParaRPr lang="ar-AE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6796-EF22-E4DE-1683-20ABFBA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CA33-5D7A-CDD4-313D-F46068C6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787" y="6564113"/>
            <a:ext cx="3148013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4E33-C17D-7C87-6950-37BDCB6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EFC658-9BE5-3008-7B69-C96B824A1C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43B943-ED20-DEDD-877A-7C48AE10D25E}"/>
              </a:ext>
            </a:extLst>
          </p:cNvPr>
          <p:cNvSpPr/>
          <p:nvPr/>
        </p:nvSpPr>
        <p:spPr>
          <a:xfrm>
            <a:off x="5505450" y="2952750"/>
            <a:ext cx="1409700" cy="5429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𝑍𝑟𝑖𝑛𝑔 =221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BB9487-DFB6-580D-C482-ABB08696C59A}"/>
                  </a:ext>
                </a:extLst>
              </p:cNvPr>
              <p:cNvSpPr/>
              <p:nvPr/>
            </p:nvSpPr>
            <p:spPr>
              <a:xfrm>
                <a:off x="3986212" y="5057775"/>
                <a:ext cx="4219575" cy="781050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i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bearing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IN" i="1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ring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IN" i="1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pinion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221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BB9487-DFB6-580D-C482-ABB08696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2" y="5057775"/>
                <a:ext cx="4219575" cy="7810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2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EA790-E70F-68A5-F5C7-0C98F734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429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Required torque in pinion of gearbox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𝑀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𝑝𝑖𝑛𝑖𝑜𝑛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(𝑀 ) / (</a:t>
            </a:r>
            <a:r>
              <a:rPr lang="en-IN" dirty="0"/>
              <a:t>𝑖</a:t>
            </a:r>
            <a:r>
              <a:rPr lang="en-IN" baseline="-25000" dirty="0"/>
              <a:t>𝑏𝑒𝑎𝑟𝑖𝑛𝑔</a:t>
            </a:r>
            <a:r>
              <a:rPr lang="en-IN" dirty="0"/>
              <a:t> × 𝜂</a:t>
            </a:r>
            <a:r>
              <a:rPr lang="en-IN" baseline="-25000" dirty="0"/>
              <a:t>𝑟𝑖𝑛𝑔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 	 	</a:t>
            </a:r>
          </a:p>
          <a:p>
            <a:pPr marL="0" indent="0" algn="ctr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543 / (13.81×0.96) =  40.95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kNm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Torque on the Motor side</a:t>
            </a:r>
          </a:p>
          <a:p>
            <a:pPr marL="0" indent="0">
              <a:buNone/>
            </a:pPr>
            <a:r>
              <a:rPr lang="en-IN" dirty="0"/>
              <a:t>                                              𝑀</a:t>
            </a:r>
            <a:r>
              <a:rPr lang="en-IN" baseline="-25000" dirty="0"/>
              <a:t>𝑚</a:t>
            </a:r>
            <a:r>
              <a:rPr lang="en-IN" dirty="0"/>
              <a:t>=𝑀 /𝑖</a:t>
            </a:r>
            <a:r>
              <a:rPr lang="en-IN" baseline="-25000" dirty="0"/>
              <a:t>𝑡𝑜𝑡𝑎𝑙</a:t>
            </a:r>
            <a:r>
              <a:rPr lang="en-IN" dirty="0"/>
              <a:t> × </a:t>
            </a:r>
            <a:r>
              <a:rPr lang="el-GR" dirty="0"/>
              <a:t>η</a:t>
            </a:r>
            <a:r>
              <a:rPr lang="en-IN" baseline="-25000" dirty="0"/>
              <a:t>gear</a:t>
            </a:r>
            <a:r>
              <a:rPr lang="en-IN" dirty="0"/>
              <a:t> × </a:t>
            </a:r>
            <a:r>
              <a:rPr lang="el-GR" dirty="0"/>
              <a:t>η</a:t>
            </a:r>
            <a:r>
              <a:rPr lang="en-IN" baseline="-25000" dirty="0"/>
              <a:t>pinion</a:t>
            </a:r>
            <a:endParaRPr lang="en-IN" dirty="0"/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Here,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𝑀 = 543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KNm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sz="1800" dirty="0"/>
              <a:t>𝑖</a:t>
            </a:r>
            <a:r>
              <a:rPr lang="en-IN" sz="1800" baseline="-25000" dirty="0"/>
              <a:t>𝑡𝑜𝑡𝑎𝑙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𝑖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gear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𝑖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bearing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𝑖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/>
              <a:t>n</a:t>
            </a:r>
            <a:r>
              <a:rPr lang="en-IN" baseline="-25000" dirty="0"/>
              <a:t>motor</a:t>
            </a:r>
            <a:r>
              <a:rPr lang="en-IN" dirty="0"/>
              <a:t> / n</a:t>
            </a:r>
            <a:r>
              <a:rPr lang="en-IN" baseline="-25000" dirty="0"/>
              <a:t>blade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 (1000 / 2⁰) × (8 / 605) × (360 / 1) = 3000</a:t>
            </a:r>
          </a:p>
          <a:p>
            <a:pPr marL="0" indent="0">
              <a:buNone/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gear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0.93 </a:t>
            </a:r>
          </a:p>
          <a:p>
            <a:pPr marL="0" indent="0">
              <a:buNone/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IN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pinion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0.96</a:t>
            </a:r>
          </a:p>
          <a:p>
            <a:pPr marL="0" indent="0" algn="ctr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A803-CAC3-E455-119E-298DFD89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1EE8-9E33-497C-E75E-85AD6AE6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29601" y="6564113"/>
            <a:ext cx="3124200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DC25-6EBD-1EA0-CAE3-C6F9AA11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6A2D3F-684E-5E59-452E-20789869B4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7E38E3-B4A3-16FD-9753-569F4D37EC07}"/>
              </a:ext>
            </a:extLst>
          </p:cNvPr>
          <p:cNvSpPr/>
          <p:nvPr/>
        </p:nvSpPr>
        <p:spPr>
          <a:xfrm>
            <a:off x="4895850" y="5432426"/>
            <a:ext cx="2076450" cy="7048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𝑀𝑚 = 203 Nm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0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B2C87-A2B4-08FF-D429-0E554651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0176"/>
            <a:ext cx="9211235" cy="5161248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drive the pitch system under required load (543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KNm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at the blade), the motor must deliver at least 203 Nm at the shaft.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So, 203 Nm is the required torque.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the initially considered 18.5 kW ABB IE5 synchronous reluctance motor (nominal torque 177 Nm, according to the manufacturer’s technical data) was found to be undersized.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 we chose the stronger motor with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rated power of 22 kW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nominal torque of 210 Nm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ensure reliable operation under all expected load conditions.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A26EA-9EC2-4C48-D3E3-ECF2B1A2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11F6-4D1D-4F7E-6D7A-C3627F4F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8931" y="6564113"/>
            <a:ext cx="3114869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FEA0-FC6F-D5DE-2D07-213603E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FBDF8147-7865-CEBB-A910-F19DA3FB82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07B3D-5A3A-9826-380B-BA7D90C01B68}"/>
              </a:ext>
            </a:extLst>
          </p:cNvPr>
          <p:cNvSpPr txBox="1"/>
          <p:nvPr/>
        </p:nvSpPr>
        <p:spPr>
          <a:xfrm>
            <a:off x="1043474" y="243325"/>
            <a:ext cx="7886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Findings based on Calculations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39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407" y="6564113"/>
            <a:ext cx="337239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 </a:t>
            </a:r>
          </a:p>
        </p:txBody>
      </p:sp>
      <p:sp>
        <p:nvSpPr>
          <p:cNvPr id="8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AC Reluctance Motor (SynRM)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22E60B-B71A-404D-B8D3-39A915E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3" y="2047421"/>
            <a:ext cx="6504337" cy="41574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an electric motor where the rotor is designed with magnetic saliency — meaning it has paths of low and high magnetic reluctance.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motor operates synchronously with the rotating magnetic field of the stator, and torque is produced as the rotor continuously aligns itself to minimize magnetic reluctance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791FD-C342-479D-ADD4-FF54D5C0A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03" y="1760506"/>
            <a:ext cx="3750757" cy="334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C9F333-AAF3-49FF-9A28-BEDE2C75F513}"/>
              </a:ext>
            </a:extLst>
          </p:cNvPr>
          <p:cNvSpPr txBox="1"/>
          <p:nvPr/>
        </p:nvSpPr>
        <p:spPr>
          <a:xfrm>
            <a:off x="7785463" y="5018157"/>
            <a:ext cx="332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Random Reference image  </a:t>
            </a:r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407" y="6564113"/>
            <a:ext cx="337239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 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AF9ED06-40C2-4051-98EC-E6C876B10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92357"/>
              </p:ext>
            </p:extLst>
          </p:nvPr>
        </p:nvGraphicFramePr>
        <p:xfrm>
          <a:off x="319726" y="1769063"/>
          <a:ext cx="7815606" cy="429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803">
                  <a:extLst>
                    <a:ext uri="{9D8B030D-6E8A-4147-A177-3AD203B41FA5}">
                      <a16:colId xmlns:a16="http://schemas.microsoft.com/office/drawing/2014/main" val="1922681530"/>
                    </a:ext>
                  </a:extLst>
                </a:gridCol>
                <a:gridCol w="3907803">
                  <a:extLst>
                    <a:ext uri="{9D8B030D-6E8A-4147-A177-3AD203B41FA5}">
                      <a16:colId xmlns:a16="http://schemas.microsoft.com/office/drawing/2014/main" val="185964602"/>
                    </a:ext>
                  </a:extLst>
                </a:gridCol>
              </a:tblGrid>
              <a:tr h="537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22021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Saliency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(Rotor)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0563908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Stator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Conventional AC machine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476038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Rotor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Arrangement of internal flux guides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671830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Winding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Polyphase distributed windings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6868050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Excitation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Balanced sinusoidal currents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8641873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Inductance Waveform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Sinusoidal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5293122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Converter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Conventional 3ph Inverter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6582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5D5C9FC-896C-4C9F-AAF3-313CBA2D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51" y="2397787"/>
            <a:ext cx="2647049" cy="2692688"/>
          </a:xfrm>
          <a:prstGeom prst="rect">
            <a:avLst/>
          </a:prstGeom>
        </p:spPr>
      </p:pic>
      <p:sp>
        <p:nvSpPr>
          <p:cNvPr id="9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Synchronous Reluctance (SynRM)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3F5D4-F8AB-4B1F-92E3-73E4CCAD467E}"/>
              </a:ext>
            </a:extLst>
          </p:cNvPr>
          <p:cNvSpPr txBox="1"/>
          <p:nvPr/>
        </p:nvSpPr>
        <p:spPr>
          <a:xfrm>
            <a:off x="9771153" y="5268506"/>
            <a:ext cx="4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407" y="6564113"/>
            <a:ext cx="337239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 </a:t>
            </a:r>
          </a:p>
        </p:txBody>
      </p:sp>
      <p:sp>
        <p:nvSpPr>
          <p:cNvPr id="7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74" y="0"/>
            <a:ext cx="1093578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Advantages of Using SynRM in Wind Pitch Systems</a:t>
            </a:r>
            <a:endParaRPr lang="de-DE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1A25D29-F6E8-4D1D-90F0-46B1D3143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841446"/>
              </p:ext>
            </p:extLst>
          </p:nvPr>
        </p:nvGraphicFramePr>
        <p:xfrm>
          <a:off x="838200" y="1825625"/>
          <a:ext cx="10515600" cy="421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10913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6759070"/>
                    </a:ext>
                  </a:extLst>
                </a:gridCol>
              </a:tblGrid>
              <a:tr h="43930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Features	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Benefits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093131"/>
                  </a:ext>
                </a:extLst>
              </a:tr>
              <a:tr h="87015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 efficiency	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Lower energy losses, reduced heat, improved reliability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456358"/>
                  </a:ext>
                </a:extLst>
              </a:tr>
              <a:tr h="95818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Magnet-free design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 rare-earth materials, cost-effective, environmentally friendly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13514"/>
                  </a:ext>
                </a:extLst>
              </a:tr>
              <a:tr h="75824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 torque at low speeds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Ideal for slow, precise blade angle control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0758"/>
                  </a:ext>
                </a:extLst>
              </a:tr>
              <a:tr h="70844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Robustness &amp; reliability	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Essential for long-term offshore/onshore wind operation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912162"/>
                  </a:ext>
                </a:extLst>
              </a:tr>
              <a:tr h="43930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Simplified maintenance	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 brushes or magnets to degrade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78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407" y="6564113"/>
            <a:ext cx="337239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9264"/>
              </p:ext>
            </p:extLst>
          </p:nvPr>
        </p:nvGraphicFramePr>
        <p:xfrm>
          <a:off x="847453" y="496389"/>
          <a:ext cx="10504170" cy="5528970"/>
        </p:xfrm>
        <a:graphic>
          <a:graphicData uri="http://schemas.openxmlformats.org/drawingml/2006/table">
            <a:tbl>
              <a:tblPr/>
              <a:tblGrid>
                <a:gridCol w="5806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02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3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Motor Specifications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Motor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Synchronous AC reluctance (22 kw)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Type designation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M3BL 200MLB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Product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3GBL202422-●SC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Speed at 100% of nominal power (M) (r/min)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Motor efficiency with VSD supply*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IE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IE5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Motor Efficiency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Maximum Speed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4500 rpm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Current (A)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Torque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210 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Rotor inertia (J = 1/4GD2 ) (M) (kgm2 )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Weight, Kg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Temperature rise class (M)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776" y="6113417"/>
            <a:ext cx="6492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 ABB IE5 Synchronous reluctance motors </a:t>
            </a:r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1018903"/>
          </a:xfrm>
        </p:spPr>
        <p:txBody>
          <a:bodyPr/>
          <a:lstStyle/>
          <a:p>
            <a:pPr algn="ctr"/>
            <a:r>
              <a:rPr lang="de-DE" dirty="0">
                <a:latin typeface="Times New Roman" pitchFamily="18" charset="0"/>
                <a:cs typeface="Times New Roman" pitchFamily="18" charset="0"/>
              </a:rPr>
              <a:t>Bibliography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ABB-B105-4A5A-A207-EB1AE7E4FBD2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3029" y="6564113"/>
            <a:ext cx="3450771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 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086" y="1449977"/>
            <a:ext cx="108291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https://durham-repository.worktribe.com/output/1382539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[17/10/2025]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https://library.e.abb.com/public/d9f6455b71c7496eb1368e3e5937358d/9AKK107743_IEC%20LV%20Synchronous%20reluctance%20motors_09-2023_lowres.pdf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(Page no. 15) [17/10/2025]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https://www.powertransmissionworld.com/high-efficiency-motors-permanent-magnet-synchronous-motors-and-synchronous-reluctance-motors/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[18/10/2025]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https://vbn.aau.dk/ws/files/280749452/Carlos_Imbaquingo___Design_Study_of_a_Permanent_Magnet_Assisted_Synchronous_Reluctance_Generator_for_Wind_Turbines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[19/10/2025]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6"/>
              </a:rPr>
              <a:t>https://www.thyssenkrupp-rotheerde.com/en/products/rothe-erde-slewing-bearings/technical-basics/calculation-of-the-frictional-torque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[17/10/25]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Catalog_IE5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motors [19/10/25]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Handmade 2D Sketch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Times New Roman" pitchFamily="18" charset="0"/>
                <a:cs typeface="Times New Roman" pitchFamily="18" charset="0"/>
              </a:rPr>
              <a:t>Load Calculations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Times New Roman" pitchFamily="18" charset="0"/>
                <a:cs typeface="Times New Roman" pitchFamily="18" charset="0"/>
              </a:rPr>
              <a:t>Torque Calculation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 Sketch of Rotor Hub with Pitch Drive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Times New Roman" pitchFamily="18" charset="0"/>
                <a:cs typeface="Times New Roman" pitchFamily="18" charset="0"/>
              </a:rPr>
              <a:t>Motor Selection</a:t>
            </a: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Times New Roman" pitchFamily="18" charset="0"/>
                <a:cs typeface="Times New Roman" pitchFamily="18" charset="0"/>
              </a:rPr>
              <a:t>List of contents 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754-B76E-4698-9FD4-22B63EC7C81C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8343" y="6564113"/>
            <a:ext cx="3385457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 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1210EBD-9EF5-4AB5-B924-9199592FA829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059783" y="6564113"/>
            <a:ext cx="3294018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Load calculation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1315" y="1500065"/>
          <a:ext cx="4522834" cy="4626414"/>
        </p:xfrm>
        <a:graphic>
          <a:graphicData uri="http://schemas.openxmlformats.org/drawingml/2006/table">
            <a:tbl>
              <a:tblPr/>
              <a:tblGrid>
                <a:gridCol w="652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Shakti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1034.29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840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779.43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630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Fxy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730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650 kN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23056.8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17000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49553.14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36000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Mxy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30000 kNm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370 kNm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69725" y="2090057"/>
            <a:ext cx="54341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  <a:r>
              <a:rPr lang="en-US" b="1" baseline="-25000" dirty="0"/>
              <a:t>syria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≃ (160/178)² × </a:t>
            </a:r>
            <a:r>
              <a:rPr lang="en-US" b="1" dirty="0"/>
              <a:t>F</a:t>
            </a:r>
            <a:r>
              <a:rPr lang="en-US" b="1" baseline="-25000" dirty="0"/>
              <a:t>shakti</a:t>
            </a:r>
            <a:endParaRPr lang="en-IN" dirty="0"/>
          </a:p>
          <a:p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(Fsyria and Fshakti are the forces for Syria and Shakti, respectively.)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5702" y="4195243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</a:t>
            </a:r>
            <a:r>
              <a:rPr lang="en-US" b="1" baseline="-25000" dirty="0"/>
              <a:t>syria</a:t>
            </a:r>
            <a:r>
              <a:rPr lang="en-IN" baseline="-25000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≃ (160/178)³ × </a:t>
            </a:r>
            <a:r>
              <a:rPr lang="en-US" b="1" dirty="0"/>
              <a:t>M</a:t>
            </a:r>
            <a:r>
              <a:rPr lang="en-US" b="1" baseline="-25000" dirty="0"/>
              <a:t>shakti</a:t>
            </a:r>
            <a:endParaRPr lang="en-IN" dirty="0"/>
          </a:p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(Msyria and Mshakti are the bending moments for Syria and Shakti, respectively.)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1210EBD-9EF5-4AB5-B924-9199592FA829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059783" y="6564113"/>
            <a:ext cx="3294018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791"/>
          </a:xfrm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Torque on Blade side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409076"/>
            <a:ext cx="10515600" cy="544892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N" sz="5100" dirty="0"/>
          </a:p>
          <a:p>
            <a:pPr marL="0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derived the Torque on both Blade side and motor by the guidance of the professor</a:t>
            </a:r>
          </a:p>
          <a:p>
            <a:pPr marL="0" indent="0" algn="ctr">
              <a:buNone/>
            </a:pP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𝑀𝑧 - Acting wind torque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𝑀</a:t>
            </a:r>
            <a:r>
              <a:rPr lang="en-IN" sz="6000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𝑓𝑟𝑖𝑐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torque of the pitch bearing </a:t>
            </a:r>
          </a:p>
          <a:p>
            <a:pPr marL="0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𝐽 -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 of blade about the pitch axis </a:t>
            </a:r>
          </a:p>
          <a:p>
            <a:pPr marL="0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𝜑̈  - Pitch angular acceleration </a:t>
            </a:r>
          </a:p>
          <a:p>
            <a:pPr marL="0" indent="0">
              <a:buNone/>
            </a:pPr>
            <a:r>
              <a:rPr lang="en-IN" sz="6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	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E27CFB-4992-7454-7BCF-36F839BBBC26}"/>
              </a:ext>
            </a:extLst>
          </p:cNvPr>
          <p:cNvSpPr/>
          <p:nvPr/>
        </p:nvSpPr>
        <p:spPr>
          <a:xfrm>
            <a:off x="4752975" y="2142188"/>
            <a:ext cx="2686050" cy="7667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𝑀=𝑀𝑧+ 𝑀</a:t>
            </a:r>
            <a:r>
              <a:rPr lang="en-IN" baseline="-25000" dirty="0"/>
              <a:t>𝑓𝑟𝑖𝑐</a:t>
            </a:r>
            <a:r>
              <a:rPr lang="en-IN" dirty="0"/>
              <a:t>+ 𝐽. 𝜑 </a:t>
            </a:r>
          </a:p>
        </p:txBody>
      </p:sp>
    </p:spTree>
    <p:extLst>
      <p:ext uri="{BB962C8B-B14F-4D97-AF65-F5344CB8AC3E}">
        <p14:creationId xmlns:p14="http://schemas.microsoft.com/office/powerpoint/2010/main" val="50111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3F017-47FA-0858-1EB7-C9AF258F8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By scaling inputs from the professor we have found the acting winding torque</a:t>
                </a:r>
              </a:p>
              <a:p>
                <a:pPr marL="0" indent="0" algn="ctr">
                  <a:buNone/>
                </a:pP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                                     </a:t>
                </a:r>
              </a:p>
              <a:p>
                <a:pPr marL="0" indent="0" algn="ctr">
                  <a:buNone/>
                </a:pPr>
                <a:endParaRPr lang="en-IN" sz="2900" dirty="0">
                  <a:latin typeface="Arial" panose="020B0604020202020204" pitchFamily="34" charset="0"/>
                  <a:cs typeface="+mj-cs"/>
                </a:endParaRPr>
              </a:p>
              <a:p>
                <a:pPr marL="0" indent="0" algn="ctr">
                  <a:buNone/>
                </a:pPr>
                <a:endParaRPr lang="en-IN" sz="2900" dirty="0">
                  <a:latin typeface="Arial" panose="020B0604020202020204" pitchFamily="34" charset="0"/>
                  <a:cs typeface="+mj-cs"/>
                </a:endParaRPr>
              </a:p>
              <a:p>
                <a:pPr marL="0" indent="0">
                  <a:buNone/>
                </a:pP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The Friction torque of the pitch bearing is found by the R</a:t>
                </a:r>
                <a:r>
                  <a:rPr lang="en-US" sz="2900" dirty="0">
                    <a:cs typeface="+mj-cs"/>
                  </a:rPr>
                  <a:t>othe Erde Bearing Manual (ThyssenKrupp Rothe Erde GmbH)</a:t>
                </a:r>
                <a:endParaRPr lang="en-IN" sz="2900" dirty="0">
                  <a:latin typeface="Arial" panose="020B0604020202020204" pitchFamily="34" charset="0"/>
                  <a:cs typeface="+mj-cs"/>
                </a:endParaRPr>
              </a:p>
              <a:p>
                <a:pPr marL="0" indent="0" algn="ctr">
                  <a:buNone/>
                </a:pPr>
                <a:endParaRPr lang="en-IN" sz="2500" dirty="0">
                  <a:cs typeface="+mj-cs"/>
                </a:endParaRPr>
              </a:p>
              <a:p>
                <a:pPr marL="0" indent="0" algn="ctr">
                  <a:buNone/>
                </a:pPr>
                <a:r>
                  <a:rPr lang="en-IN" sz="2500" dirty="0">
                    <a:cs typeface="+mj-cs"/>
                  </a:rPr>
                  <a:t>                                                  	        </a:t>
                </a:r>
              </a:p>
              <a:p>
                <a:pPr marL="0" indent="0" algn="ctr">
                  <a:buNone/>
                </a:pPr>
                <a:endParaRPr lang="en-IN" sz="2500" dirty="0">
                  <a:cs typeface="+mj-cs"/>
                </a:endParaRPr>
              </a:p>
              <a:p>
                <a:pPr marL="0" indent="0">
                  <a:buNone/>
                </a:pPr>
                <a:r>
                  <a:rPr lang="en-IN" sz="3400" dirty="0">
                    <a:cs typeface="+mj-cs"/>
                  </a:rPr>
                  <a:t>     </a:t>
                </a: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𝑀𝐸               𝑓𝑠 .𝑊𝑅 .𝐷𝐿2</a:t>
                </a:r>
              </a:p>
              <a:p>
                <a:pPr marL="0" indent="0">
                  <a:buNone/>
                </a:pPr>
                <a:r>
                  <a:rPr lang="en-IN" sz="3400" dirty="0">
                    <a:latin typeface="Arial" panose="020B0604020202020204" pitchFamily="34" charset="0"/>
                    <a:cs typeface="+mj-cs"/>
                  </a:rPr>
                  <a:t> </a:t>
                </a: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𝑀𝑅𝑁                 𝑘 .𝜇 .𝑓𝐴.0.95 .𝑒(0.15×𝑛𝐺𝑊𝐿).(𝑀𝑥𝑦+ 𝑓𝐿.𝐹𝑅.𝐷𝐿2+𝐹𝐴.𝐷𝐿𝑘)                                                                      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​ </a:t>
                </a:r>
                <a:r>
                  <a:rPr lang="en-IN" sz="2900" dirty="0">
                    <a:cs typeface="+mj-cs"/>
                  </a:rPr>
                  <a:t>𝑀</a:t>
                </a:r>
                <a:r>
                  <a:rPr lang="en-IN" sz="2900" baseline="-25000" dirty="0">
                    <a:cs typeface="+mj-cs"/>
                  </a:rPr>
                  <a:t>𝑓𝑟𝑖𝑐</a:t>
                </a:r>
                <a:r>
                  <a:rPr lang="en-IN" sz="2900" dirty="0">
                    <a:cs typeface="+mj-cs"/>
                  </a:rPr>
                  <a:t> </a:t>
                </a: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combines the rolling, dynamic, and lubricant friction components of the pitch bearing, derived from empirical manufacturer formulas that depend on the bearing loads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𝐹</m:t>
                        </m:r>
                      </m:e>
                      <m:sub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𝐴</m:t>
                        </m:r>
                      </m:sub>
                    </m:sSub>
                    <m:r>
                      <a:rPr lang="ar-AE" sz="2900">
                        <a:latin typeface="Cambria Math" panose="02040503050406030204" pitchFamily="18" charset="0"/>
                        <a:cs typeface="+mj-cs"/>
                      </a:rPr>
                      <m:t>,</m:t>
                    </m:r>
                    <m:sSub>
                      <m:sSubPr>
                        <m:ctrlP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𝐹</m:t>
                        </m:r>
                      </m:e>
                      <m:sub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𝑅</m:t>
                        </m:r>
                      </m:sub>
                    </m:sSub>
                    <m:r>
                      <a:rPr lang="ar-AE" sz="2900">
                        <a:latin typeface="Cambria Math" panose="02040503050406030204" pitchFamily="18" charset="0"/>
                        <a:cs typeface="+mj-cs"/>
                      </a:rPr>
                      <m:t>,</m:t>
                    </m:r>
                    <m:sSub>
                      <m:sSubPr>
                        <m:ctrlP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𝑀</m:t>
                        </m:r>
                      </m:e>
                      <m:sub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ar-AE" sz="2900" dirty="0">
                    <a:latin typeface="Arial" panose="020B0604020202020204" pitchFamily="34" charset="0"/>
                    <a:cs typeface="+mj-cs"/>
                  </a:rPr>
                  <a:t>), </a:t>
                </a: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bearing diameter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𝐷</m:t>
                        </m:r>
                      </m:e>
                      <m:sub>
                        <m:r>
                          <a:rPr lang="ar-AE" sz="2900" i="1">
                            <a:latin typeface="Cambria Math" panose="02040503050406030204" pitchFamily="18" charset="0"/>
                            <a:cs typeface="+mj-cs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ar-AE" sz="2900" dirty="0">
                    <a:latin typeface="Arial" panose="020B0604020202020204" pitchFamily="34" charset="0"/>
                    <a:cs typeface="+mj-cs"/>
                  </a:rPr>
                  <a:t>, </a:t>
                </a:r>
                <a:r>
                  <a:rPr lang="en-IN" sz="2900" dirty="0">
                    <a:latin typeface="Arial" panose="020B0604020202020204" pitchFamily="34" charset="0"/>
                    <a:cs typeface="+mj-cs"/>
                  </a:rPr>
                  <a:t>and small speed-dependent corrections.</a:t>
                </a:r>
              </a:p>
              <a:p>
                <a:pPr marL="0" indent="0" algn="ctr">
                  <a:buNone/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3F017-47FA-0858-1EB7-C9AF258F8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D7DFB-6653-4F29-42CD-7695AEF8CE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9319-FED9-CDDE-3119-90D29C8FFBB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4CCB00D-A44C-4CB6-B3D0-AE385FA4671E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64BA-864E-CE5F-1860-A83EC71A02E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38931" y="6564113"/>
            <a:ext cx="3114869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C1F15-97AF-F553-A9D2-62C57674252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421F51-63B0-C6A7-19EB-D20797F3393F}"/>
              </a:ext>
            </a:extLst>
          </p:cNvPr>
          <p:cNvSpPr/>
          <p:nvPr/>
        </p:nvSpPr>
        <p:spPr>
          <a:xfrm>
            <a:off x="4676774" y="2177653"/>
            <a:ext cx="2686050" cy="6191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𝑀𝑧 = 370 KNm</a:t>
            </a:r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479B2B-7D68-33A2-C4D3-D875C855CB3F}"/>
              </a:ext>
            </a:extLst>
          </p:cNvPr>
          <p:cNvSpPr/>
          <p:nvPr/>
        </p:nvSpPr>
        <p:spPr>
          <a:xfrm>
            <a:off x="4710111" y="3325614"/>
            <a:ext cx="2619375" cy="6191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𝑀</a:t>
            </a:r>
            <a:r>
              <a:rPr lang="en-IN" baseline="-25000" dirty="0"/>
              <a:t>𝑓𝑟𝑖𝑐</a:t>
            </a:r>
            <a:r>
              <a:rPr lang="en-IN" dirty="0"/>
              <a:t> = 𝑀𝐸+𝑀𝑅𝑁 	</a:t>
            </a: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EE0B90F1-C802-5787-01B8-03105169677A}"/>
              </a:ext>
            </a:extLst>
          </p:cNvPr>
          <p:cNvSpPr/>
          <p:nvPr/>
        </p:nvSpPr>
        <p:spPr>
          <a:xfrm>
            <a:off x="1393885" y="4361788"/>
            <a:ext cx="409573" cy="114767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DF311279-B403-0371-79EA-291EDD4A45B2}"/>
              </a:ext>
            </a:extLst>
          </p:cNvPr>
          <p:cNvSpPr/>
          <p:nvPr/>
        </p:nvSpPr>
        <p:spPr>
          <a:xfrm>
            <a:off x="1393886" y="4110831"/>
            <a:ext cx="409572" cy="114766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E20F74-8EA6-879F-5EB8-06BC06F1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𝑓𝑆: Bolt connection factor =1.05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𝑊𝑅: Specific friction force [𝑘𝑁/𝑚] =1.53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𝐷𝐿: Raceway diameter [𝑚]=3.2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𝑘: K-factor =1.17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𝑓𝐴: Adjacent construction factor =1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𝑛𝐺𝑊𝐿: Speed of the large diameter bearing. (𝑛𝑒𝑔𝑙𝑒𝑐𝑡𝑒𝑑)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𝑓𝐿: Raceway factor 𝑓𝐿 = 1.73 (constant)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𝜇: Friction coefficient =0.0015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𝐹𝐴: Axial load [𝑘𝑁]=650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𝐹𝑅: Radial load [𝑘𝑁] =730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Bending moment [𝑘𝑁𝑚] =30000 </a:t>
            </a:r>
          </a:p>
          <a:p>
            <a:pPr marL="0" indent="0" algn="ctr"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575E-2097-7804-A95A-41682186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B00D-A44C-4CB6-B3D0-AE385FA4671E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734E0-B67A-DEA4-B135-248C6B53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3617" y="6564113"/>
            <a:ext cx="318018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64F7-7E97-E85E-66C5-DC6335AC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DB1F31-2270-737E-4A5E-6A7C7226D4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D54A7E-EE8B-37A8-D086-2010D990CEEE}"/>
              </a:ext>
            </a:extLst>
          </p:cNvPr>
          <p:cNvSpPr/>
          <p:nvPr/>
        </p:nvSpPr>
        <p:spPr>
          <a:xfrm>
            <a:off x="4843462" y="5751413"/>
            <a:ext cx="2505075" cy="6191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𝑀𝑓𝑟𝑖𝑐 = 82 KNm</a:t>
            </a:r>
          </a:p>
        </p:txBody>
      </p:sp>
    </p:spTree>
    <p:extLst>
      <p:ext uri="{BB962C8B-B14F-4D97-AF65-F5344CB8AC3E}">
        <p14:creationId xmlns:p14="http://schemas.microsoft.com/office/powerpoint/2010/main" val="160827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54E93-C15C-2FB0-F583-DF4242137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5"/>
                <a:ext cx="10515600" cy="49974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Inertia of the Blade (𝐽)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I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Blade approximated as a ring (mass concentrated at radius)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radius: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I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I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blade mass: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blade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2000</m:t>
                      </m:r>
                      <m:r>
                        <m:rPr>
                          <m:nor/>
                        </m:rPr>
                        <a:rPr lang="ar-AE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kg</m:t>
                      </m:r>
                    </m:oMath>
                  </m:oMathPara>
                </a14:m>
                <a:endParaRPr lang="en-I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of inertia of the blade:</a:t>
                </a:r>
              </a:p>
              <a:p>
                <a:pPr marL="0" indent="0" algn="ctr">
                  <a:buNone/>
                </a:pPr>
                <a:endParaRPr lang="ar-AE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54E93-C15C-2FB0-F583-DF4242137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5"/>
                <a:ext cx="10515600" cy="499745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DEBF-589A-B485-2BB0-268824AA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568F-155B-261B-9D35-09794EE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564113"/>
            <a:ext cx="3142861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AD14-2BE5-3D05-53BA-6D156283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15E5A-4E54-91CE-DC4F-4EC3B9500D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EF4F8-7734-97DC-5BA5-0300770DA822}"/>
                  </a:ext>
                </a:extLst>
              </p:cNvPr>
              <p:cNvSpPr/>
              <p:nvPr/>
            </p:nvSpPr>
            <p:spPr>
              <a:xfrm>
                <a:off x="3665444" y="5003426"/>
                <a:ext cx="5514975" cy="581025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nor/>
                          </m:rPr>
                          <a:rPr lang="en-IN" i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blade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nor/>
                          </m:rPr>
                          <a:rPr lang="en-IN" i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blade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2000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IN" dirty="0"/>
                  <a:t>(1.5)</a:t>
                </a:r>
                <a:r>
                  <a:rPr lang="en-IN" baseline="30000" dirty="0"/>
                  <a:t>2</a:t>
                </a:r>
                <a:r>
                  <a:rPr lang="en-IN" dirty="0"/>
                  <a:t> = 45,000 Kg/m2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EF4F8-7734-97DC-5BA5-0300770DA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444" y="5003426"/>
                <a:ext cx="5514975" cy="5810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1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2BB231-51FF-A60B-CA78-E427C5905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050"/>
                <a:ext cx="10515600" cy="4867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Inertia (reflected to motor / total system)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i="1"/>
                            <m:t>total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i="1"/>
                            <m:t>belt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i="1"/>
                            <m:t>total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i="1"/>
                            <m:t>motor</m:t>
                          </m:r>
                        </m:sub>
                      </m:sSub>
                    </m:oMath>
                  </m:oMathPara>
                </a14:m>
                <a:endParaRPr lang="ar-AE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ar-AE" b="0" dirty="0"/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desired pitch angular speed(</a:t>
                </a: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𝜑)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assumed 2 𝑑𝑒𝑔/𝑠𝑒𝑐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r>
                  <a:rPr lang="en-IN" dirty="0"/>
                  <a:t>cceleration Torque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i="1"/>
                            <m:t>acc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628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ar-AE" i="1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i="1"/>
                            <m:t>kg</m:t>
                          </m:r>
                          <m:r>
                            <m:rPr>
                              <m:nor/>
                            </m:rPr>
                            <a:rPr lang="en-IN" b="0" i="1" smtClean="0"/>
                            <m:t>/</m:t>
                          </m:r>
                          <m:r>
                            <m:rPr>
                              <m:nor/>
                            </m:rPr>
                            <a:rPr lang="en-IN" i="1"/>
                            <m:t>m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033</m:t>
                      </m:r>
                    </m:oMath>
                  </m:oMathPara>
                </a14:m>
                <a:endParaRPr lang="ar-AE" b="0" dirty="0"/>
              </a:p>
              <a:p>
                <a:pPr marL="0" indent="0">
                  <a:buNone/>
                </a:pPr>
                <a:r>
                  <a:rPr lang="en-IN" dirty="0"/>
                  <a:t>Acceleration time assumed: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 i="1"/>
                        <m:t> </m:t>
                      </m:r>
                      <m:r>
                        <m:rPr>
                          <m:nor/>
                        </m:rPr>
                        <a:rPr lang="en-IN" i="1"/>
                        <m:t>s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ar-AE" i="1"/>
                            <m:t> </m:t>
                          </m:r>
                          <m:r>
                            <m:rPr>
                              <m:nor/>
                            </m:rPr>
                            <a:rPr lang="en-IN" i="1"/>
                            <m:t>min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m:rPr>
                              <m:nor/>
                            </m:rPr>
                            <a:rPr lang="ar-AE" i="1"/>
                            <m:t> </m:t>
                          </m:r>
                          <m:r>
                            <m:rPr>
                              <m:nor/>
                            </m:rPr>
                            <a:rPr lang="en-IN" i="1"/>
                            <m:t>s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ar-AE" b="0" dirty="0"/>
              </a:p>
              <a:p>
                <a:pPr marL="0" indent="0">
                  <a:buNone/>
                </a:pP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2BB231-51FF-A60B-CA78-E427C5905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050"/>
                <a:ext cx="10515600" cy="4867275"/>
              </a:xfrm>
              <a:blipFill>
                <a:blip r:embed="rId2"/>
                <a:stretch>
                  <a:fillRect l="-754" t="-15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EE33-B89F-6978-7930-F8206C1C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0531-358C-8DF1-9D5A-98BE9F9E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29601" y="6564113"/>
            <a:ext cx="3124200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F888-8423-D46E-1CF5-C871320D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1C71E-6804-9EC4-70D5-8AA41D4314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1E2AE6E-D113-F318-A1F4-CEA513A4466D}"/>
                  </a:ext>
                </a:extLst>
              </p:cNvPr>
              <p:cNvSpPr/>
              <p:nvPr/>
            </p:nvSpPr>
            <p:spPr>
              <a:xfrm>
                <a:off x="2878527" y="2390775"/>
                <a:ext cx="6903648" cy="628650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i="1"/>
                            <m:t>total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3000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287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628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ar-AE" i="1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i="1"/>
                            <m:t>kg</m:t>
                          </m:r>
                          <m:r>
                            <m:rPr>
                              <m:nor/>
                            </m:rPr>
                            <a:rPr lang="en-IN" i="1"/>
                            <m:t>/</m:t>
                          </m:r>
                          <m:r>
                            <m:rPr>
                              <m:nor/>
                            </m:rPr>
                            <a:rPr lang="en-IN" i="1"/>
                            <m:t>m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1E2AE6E-D113-F318-A1F4-CEA513A44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27" y="2390775"/>
                <a:ext cx="6903648" cy="628650"/>
              </a:xfrm>
              <a:prstGeom prst="roundRect">
                <a:avLst/>
              </a:prstGeom>
              <a:blipFill>
                <a:blip r:embed="rId3"/>
                <a:stretch>
                  <a:fillRect t="-77358" b="-1273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261BF7-E527-4198-5C59-CAD04B5EB35A}"/>
                  </a:ext>
                </a:extLst>
              </p:cNvPr>
              <p:cNvSpPr/>
              <p:nvPr/>
            </p:nvSpPr>
            <p:spPr>
              <a:xfrm>
                <a:off x="4495800" y="5505450"/>
                <a:ext cx="3257550" cy="723900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IN" i="1"/>
                          <m:t>acc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817</m:t>
                    </m:r>
                    <m:r>
                      <m:rPr>
                        <m:nor/>
                      </m:rPr>
                      <a:rPr lang="ar-AE" i="1"/>
                      <m:t> </m:t>
                    </m:r>
                    <m:r>
                      <m:rPr>
                        <m:nor/>
                      </m:rPr>
                      <a:rPr lang="en-IN" i="1"/>
                      <m:t>Nm</m:t>
                    </m:r>
                  </m:oMath>
                </a14:m>
                <a:r>
                  <a:rPr lang="en-IN"/>
                  <a:t> = 91 KNm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261BF7-E527-4198-5C59-CAD04B5EB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505450"/>
                <a:ext cx="3257550" cy="723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9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B4E50-070D-2727-01DA-06A5B6AE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Now substituting all these values we get the pitch torque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Provided torque on motor-side: 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Bolt Circle diameter of the blade (BCD)</a:t>
            </a: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derived the Gear pitch diameter from Optimus Shakti</a:t>
            </a:r>
          </a:p>
          <a:p>
            <a:pPr algn="ctr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1142-9346-27F7-43B8-D79184A9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C604-4037-23F8-A267-7E8A60BD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0311" y="6564113"/>
            <a:ext cx="3273490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9C66-1493-E731-81FA-967BE513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BCD4AD-26FF-8090-005B-22F2FC1377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EF8E77-4EB8-D95F-A185-177DB1934A13}"/>
              </a:ext>
            </a:extLst>
          </p:cNvPr>
          <p:cNvSpPr/>
          <p:nvPr/>
        </p:nvSpPr>
        <p:spPr>
          <a:xfrm>
            <a:off x="5048250" y="2276475"/>
            <a:ext cx="1790700" cy="5619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𝑀 = 543 KNm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16B667-F68E-017F-D2D7-682DE28A199A}"/>
              </a:ext>
            </a:extLst>
          </p:cNvPr>
          <p:cNvSpPr/>
          <p:nvPr/>
        </p:nvSpPr>
        <p:spPr>
          <a:xfrm>
            <a:off x="5219700" y="3905249"/>
            <a:ext cx="1619250" cy="5619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D = 3400 mm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0D2503-A033-96B5-69AB-E56016FAFB43}"/>
              </a:ext>
            </a:extLst>
          </p:cNvPr>
          <p:cNvSpPr/>
          <p:nvPr/>
        </p:nvSpPr>
        <p:spPr>
          <a:xfrm>
            <a:off x="3219450" y="5478221"/>
            <a:ext cx="5895975" cy="466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GPD = (3600mm – 3474mm) + 3400 mm = 3526 mm</a:t>
            </a:r>
          </a:p>
        </p:txBody>
      </p:sp>
    </p:spTree>
    <p:extLst>
      <p:ext uri="{BB962C8B-B14F-4D97-AF65-F5344CB8AC3E}">
        <p14:creationId xmlns:p14="http://schemas.microsoft.com/office/powerpoint/2010/main" val="160934119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1521</Words>
  <Application>Microsoft Office PowerPoint</Application>
  <PresentationFormat>Widescreen</PresentationFormat>
  <Paragraphs>305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Wingdings</vt:lpstr>
      <vt:lpstr>Benutzerdefiniertes Design</vt:lpstr>
      <vt:lpstr>Office</vt:lpstr>
      <vt:lpstr>Rotor Hub And Pitch System</vt:lpstr>
      <vt:lpstr>List of contents </vt:lpstr>
      <vt:lpstr>Load calculation</vt:lpstr>
      <vt:lpstr>Torque on Blade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D Sketch of Rotor Hub with Pitch Drive</vt:lpstr>
      <vt:lpstr>PowerPoint Presentation</vt:lpstr>
      <vt:lpstr>PowerPoint Presentation</vt:lpstr>
      <vt:lpstr>PowerPoint Presentation</vt:lpstr>
      <vt:lpstr>Synchronous AC Reluctance Motor (SynRM)</vt:lpstr>
      <vt:lpstr>Synchronous Reluctance (SynRM)</vt:lpstr>
      <vt:lpstr>Advantages of Using SynRM in Wind Pitch Systems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S m Sikandar</cp:lastModifiedBy>
  <cp:revision>8</cp:revision>
  <dcterms:modified xsi:type="dcterms:W3CDTF">2025-10-20T08:08:35Z</dcterms:modified>
</cp:coreProperties>
</file>