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9" r:id="rId4"/>
    <p:sldId id="267" r:id="rId5"/>
    <p:sldId id="261" r:id="rId6"/>
    <p:sldId id="264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  <p14:sldId id="267"/>
          </p14:sldIdLst>
        </p14:section>
        <p14:section name="graph slide" id="{B26F6679-C236-4D3D-BC2F-CAE5ED400718}">
          <p14:sldIdLst>
            <p14:sldId id="261"/>
            <p14:sldId id="264"/>
            <p14:sldId id="268"/>
            <p14:sldId id="269"/>
            <p14:sldId id="270"/>
            <p14:sldId id="262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9596-F9A4-4033-A4EE-DA44E0969D95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59B-8D34-4EAD-AA49-411AFEF090E9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550-FE73-4433-B430-7240E6A3E8D8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0041-C127-4D5E-B0DE-26B9490F337D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C255-69D7-488E-80B3-40FCA806DBD8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13FF-EF15-4B75-B3B2-25C79649DD7B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AA66-B921-4012-905D-8786CF1807E5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981A-3840-4516-9493-08B8513910BA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1684-BB53-4C65-8F3D-0B382796A942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DACE-974B-401C-AC3A-BC42A363ED7E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CBAC-A979-49D5-BDF0-1BCBB1340A5F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F35A-3948-440E-9A1B-E9C2AB3624F4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D510-6826-41BC-BAA4-9B12C07F4FAD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9CD6-35B0-412B-A30C-A0694B6FF112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7CE0-29E1-43EA-B614-0834D047EA96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98A8-41AE-4B3B-8BA8-E3D124D7B501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7002-1C4E-4597-BE1D-41156F986DF4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4C1F-0A0D-4BEC-B32D-DA1E5DB2F446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1C4-F818-4EB5-B9C8-3003604527FB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2156-F984-447A-A7B6-077333609EAA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A75-C448-4478-BF80-56ED7F756758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539B-E332-4DFC-90F8-DC85A20E8C50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E8E81-142D-49A5-8141-395401F28A50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CAC94-EA0F-4A04-8BA7-AB69D1284E60}" type="datetime1">
              <a:rPr lang="en-GB" smtClean="0"/>
              <a:pPr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>
                <a:latin typeface="Times New Roman" pitchFamily="18" charset="0"/>
                <a:cs typeface="Times New Roman" pitchFamily="18" charset="0"/>
              </a:rPr>
              <a:t>Rotor Hub And Pitch System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 : 02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30/09/2025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Peter Quell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963" y="4121834"/>
            <a:ext cx="3130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2513" y="1678675"/>
            <a:ext cx="4700646" cy="363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Comparison of Hub shape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Selection of Hub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Comparison of a pitch system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Selection of a pitch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List of parts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8598" y="6141493"/>
            <a:ext cx="496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Presented by: Adharsh Pappinisseri Veedu - 770483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Shapes of Hub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320" y="1364776"/>
            <a:ext cx="679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 a days there are two types of Hub shape is commonly use:</a:t>
            </a:r>
          </a:p>
        </p:txBody>
      </p:sp>
      <p:pic>
        <p:nvPicPr>
          <p:cNvPr id="14" name="Image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882" y="2117034"/>
            <a:ext cx="4356939" cy="3696912"/>
          </a:xfrm>
          <a:prstGeom prst="rect">
            <a:avLst/>
          </a:prstGeom>
        </p:spPr>
      </p:pic>
      <p:sp>
        <p:nvSpPr>
          <p:cNvPr id="1028" name="AutoShape 4" descr="Rotor Hub for Wind Turbine CAD Model - 3DCADBrow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Rotor Hub for Wind Turbine CAD Model - 3DCADBrow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Generator-Wheel-Hub-Castin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27" y="1937982"/>
            <a:ext cx="4833582" cy="38759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42948" y="5977720"/>
            <a:ext cx="195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/>
              </a:rPr>
              <a:t>Star Shape Hub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211" y="6032310"/>
            <a:ext cx="20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/>
              </a:rPr>
              <a:t>Sphere Shape Hub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Rotor Hub Shape Comparison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0" y="1337482"/>
          <a:ext cx="12192000" cy="5076967"/>
        </p:xfrm>
        <a:graphic>
          <a:graphicData uri="http://schemas.openxmlformats.org/drawingml/2006/table">
            <a:tbl>
              <a:tblPr/>
              <a:tblGrid>
                <a:gridCol w="193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Category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Star Shape Hub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Sphere Shape Hub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Result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Aerodynamic Efficiency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Moderate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more drag due to protrusions and edges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High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smoother surface, lower drag, reduced turbulence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Sphere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Structural Simplicity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High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direct load paths, simple geometry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Moderate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curved shapes require complex internal support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Manufacturing Ease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Easy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simpler to cast, weld, or machine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Complex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harder to fabricate due to curves and internal transitions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Maintenance Access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Easy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accessible joints at blade roots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Harder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may require disassembly or special tools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Fatigue Resistance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Good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but stress concentrations at blade root junctions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Excellent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smoother load distribution reduces fatigue cracks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Sphere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Weight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Lighter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less material due to simpler design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Heavier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more material for smooth integration and strength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Cost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Lower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materials, labor, and tooling costs are minimal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Higher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- due to design and fabrication complexity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Suitability (Onshore)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Very suitable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proven and practical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Less common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- unless specific goals are targeted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648" marR="6648" marT="66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648" marR="6648" marT="664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Overall for Optimus Syria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Star Shape</a:t>
                      </a:r>
                    </a:p>
                  </a:txBody>
                  <a:tcPr marL="6648" marR="6648" marT="66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Hydraulic Pitch Control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28" y="1542196"/>
            <a:ext cx="6237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Hydraulic fluid to change blade angle and offer high power density and fast reaction times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Preferred for Large turbines needing high torque and robust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lifespan but needs regular maintenance to prevent failures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Risk of fluid leaks with environmental impact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3204A-6F21-032F-F015-B495246A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643" y="1269892"/>
            <a:ext cx="5254234" cy="51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Electric Pitch Control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6728" y="1542196"/>
            <a:ext cx="62370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Uses electric motors for blade pitch and delivers high control and accuracy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Low logistics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Higher energy efficiency and reduced environmental impact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Ideal for environmental sensitive or remote sites with limited maintenance resources</a:t>
            </a:r>
          </a:p>
          <a:p>
            <a:endParaRPr lang="en-US" dirty="0"/>
          </a:p>
        </p:txBody>
      </p:sp>
      <p:pic>
        <p:nvPicPr>
          <p:cNvPr id="14" name="Content Placeholder 11">
            <a:extLst>
              <a:ext uri="{FF2B5EF4-FFF2-40B4-BE49-F238E27FC236}">
                <a16:creationId xmlns:a16="http://schemas.microsoft.com/office/drawing/2014/main" id="{75DCCE82-0E49-0EF1-8590-11428BD5984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585" y="1423463"/>
            <a:ext cx="4995082" cy="49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Weighted Evaluation of Pitch Control Systems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303D42E1-1798-D2A0-57DD-CAB2DA3E9DFF}"/>
              </a:ext>
            </a:extLst>
          </p:cNvPr>
          <p:cNvGraphicFramePr>
            <a:graphicFrameLocks noGrp="1"/>
          </p:cNvGraphicFramePr>
          <p:nvPr/>
        </p:nvGraphicFramePr>
        <p:xfrm>
          <a:off x="518615" y="1296542"/>
          <a:ext cx="11177516" cy="4831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403">
                  <a:extLst>
                    <a:ext uri="{9D8B030D-6E8A-4147-A177-3AD203B41FA5}">
                      <a16:colId xmlns:a16="http://schemas.microsoft.com/office/drawing/2014/main" val="1470351810"/>
                    </a:ext>
                  </a:extLst>
                </a:gridCol>
                <a:gridCol w="2456355">
                  <a:extLst>
                    <a:ext uri="{9D8B030D-6E8A-4147-A177-3AD203B41FA5}">
                      <a16:colId xmlns:a16="http://schemas.microsoft.com/office/drawing/2014/main" val="3803667913"/>
                    </a:ext>
                  </a:extLst>
                </a:gridCol>
                <a:gridCol w="2794379">
                  <a:extLst>
                    <a:ext uri="{9D8B030D-6E8A-4147-A177-3AD203B41FA5}">
                      <a16:colId xmlns:a16="http://schemas.microsoft.com/office/drawing/2014/main" val="916489921"/>
                    </a:ext>
                  </a:extLst>
                </a:gridCol>
                <a:gridCol w="2794379">
                  <a:extLst>
                    <a:ext uri="{9D8B030D-6E8A-4147-A177-3AD203B41FA5}">
                      <a16:colId xmlns:a16="http://schemas.microsoft.com/office/drawing/2014/main" val="200369502"/>
                    </a:ext>
                  </a:extLst>
                </a:gridCol>
              </a:tblGrid>
              <a:tr h="4251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Criteria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Weightage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Electrical Pitch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Hydraulic Pitch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889111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Low investment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28%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35849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High torque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255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Reliability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29537"/>
                  </a:ext>
                </a:extLst>
              </a:tr>
              <a:tr h="6963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Accuracy/Control process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82089"/>
                  </a:ext>
                </a:extLst>
              </a:tr>
              <a:tr h="46260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Low Maintenance effort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14%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52196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Weight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8%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03645"/>
                  </a:ext>
                </a:extLst>
              </a:tr>
              <a:tr h="6963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Low Energy Consumption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72408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Simple Design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91053"/>
                  </a:ext>
                </a:extLst>
              </a:tr>
              <a:tr h="42513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0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Why Choose Electric over Hydraulic?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408307-6A20-847A-C2CF-FA08F5A1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5349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Easier to service locally with standard electric skills and no need for hydraulic specialists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 Hydraulic oil→ no leaks or contamination risk in hot, dusty environment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Standard motor/controllers are widely available and cheaper to stock than hydraulic parts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Handles high ambient temperatures and dust reliably with IP-rated enclosures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List of parts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715371" y="1388895"/>
            <a:ext cx="10515600" cy="506649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Hub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Pitch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Pitch Gearbox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Pitch pinion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Pitch Bearing , Bearing cover, Cover Holder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Pitch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Batter &amp; Battery Holder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Stiffening 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Spinner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Spinner  Connection 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Ladder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Safety Cabinets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Sealing 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528</Words>
  <Application>Microsoft Office PowerPoint</Application>
  <PresentationFormat>Widescreen</PresentationFormat>
  <Paragraphs>138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Office Theme</vt:lpstr>
      <vt:lpstr>Custom Design</vt:lpstr>
      <vt:lpstr>Rotor Hub And Pitch System</vt:lpstr>
      <vt:lpstr>Agenda</vt:lpstr>
      <vt:lpstr>Shapes of Hub</vt:lpstr>
      <vt:lpstr>Rotor Hub Shape Comparison</vt:lpstr>
      <vt:lpstr>Hydraulic Pitch Control System</vt:lpstr>
      <vt:lpstr>Electric Pitch Control System</vt:lpstr>
      <vt:lpstr>Weighted Evaluation of Pitch Control Systems</vt:lpstr>
      <vt:lpstr>Why Choose Electric over Hydraulic?</vt:lpstr>
      <vt:lpstr>List of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Federico De Mita</cp:lastModifiedBy>
  <cp:revision>39</cp:revision>
  <dcterms:created xsi:type="dcterms:W3CDTF">2025-07-21T13:11:31Z</dcterms:created>
  <dcterms:modified xsi:type="dcterms:W3CDTF">2025-09-29T19:17:54Z</dcterms:modified>
</cp:coreProperties>
</file>