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21"/>
  </p:notesMasterIdLst>
  <p:handoutMasterIdLst>
    <p:handoutMasterId r:id="rId22"/>
  </p:handoutMasterIdLst>
  <p:sldIdLst>
    <p:sldId id="270" r:id="rId4"/>
    <p:sldId id="259" r:id="rId5"/>
    <p:sldId id="264" r:id="rId6"/>
    <p:sldId id="271" r:id="rId7"/>
    <p:sldId id="269" r:id="rId8"/>
    <p:sldId id="272" r:id="rId9"/>
    <p:sldId id="273" r:id="rId10"/>
    <p:sldId id="274" r:id="rId11"/>
    <p:sldId id="275" r:id="rId12"/>
    <p:sldId id="281" r:id="rId13"/>
    <p:sldId id="277" r:id="rId14"/>
    <p:sldId id="276" r:id="rId15"/>
    <p:sldId id="278" r:id="rId16"/>
    <p:sldId id="279" r:id="rId17"/>
    <p:sldId id="280" r:id="rId18"/>
    <p:sldId id="28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71"/>
            <p14:sldId id="269"/>
            <p14:sldId id="272"/>
            <p14:sldId id="273"/>
            <p14:sldId id="274"/>
            <p14:sldId id="275"/>
            <p14:sldId id="281"/>
            <p14:sldId id="277"/>
            <p14:sldId id="276"/>
            <p14:sldId id="278"/>
            <p14:sldId id="279"/>
            <p14:sldId id="280"/>
            <p14:sldId id="282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 userDrawn="1"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aties.un.org/doc/source/RecentTexts/11_B_33E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enercon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Tower structure team/ </a:t>
            </a:r>
            <a:r>
              <a:rPr lang="en-GB" dirty="0" err="1">
                <a:solidFill>
                  <a:schemeClr val="tx1"/>
                </a:solidFill>
              </a:rPr>
              <a:t>Optimus</a:t>
            </a:r>
            <a:r>
              <a:rPr lang="en-GB" dirty="0">
                <a:solidFill>
                  <a:schemeClr val="tx1"/>
                </a:solidFill>
              </a:rPr>
              <a:t>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Tower structure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02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30/09/2025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6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Speaker: Mohammed Eldemerdash (760137)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562100"/>
            <a:ext cx="10013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9778" y="5563800"/>
            <a:ext cx="471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9: how the different loads and moments affect the wind turbine </a:t>
            </a:r>
            <a:endParaRPr lang="de-DE" sz="1200" dirty="0"/>
          </a:p>
        </p:txBody>
      </p:sp>
      <p:sp>
        <p:nvSpPr>
          <p:cNvPr id="12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25456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857249" y="1465640"/>
            <a:ext cx="4438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u="sng" dirty="0"/>
              <a:t>Assumptions</a:t>
            </a:r>
          </a:p>
          <a:p>
            <a:endParaRPr lang="de-DE" u="sng" dirty="0"/>
          </a:p>
          <a:p>
            <a:pPr>
              <a:lnSpc>
                <a:spcPct val="150000"/>
              </a:lnSpc>
            </a:pPr>
            <a:r>
              <a:rPr lang="de-DE" dirty="0"/>
              <a:t>𝜌</a:t>
            </a:r>
            <a:r>
              <a:rPr lang="de-DE" baseline="-25000" dirty="0"/>
              <a:t>air</a:t>
            </a:r>
            <a:r>
              <a:rPr lang="de-DE" dirty="0"/>
              <a:t>=1.225 kg/m</a:t>
            </a:r>
            <a:r>
              <a:rPr lang="de-DE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de-DE" dirty="0"/>
              <a:t>𝜌</a:t>
            </a:r>
            <a:r>
              <a:rPr lang="de-DE" baseline="-25000" dirty="0"/>
              <a:t>steel</a:t>
            </a:r>
            <a:r>
              <a:rPr lang="de-DE" dirty="0"/>
              <a:t>=7850 kg/m</a:t>
            </a:r>
            <a:r>
              <a:rPr lang="de-DE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de-DE" dirty="0"/>
              <a:t>(Wind class III) 𝑉=7.5 m/s</a:t>
            </a:r>
          </a:p>
          <a:p>
            <a:pPr>
              <a:lnSpc>
                <a:spcPct val="150000"/>
              </a:lnSpc>
            </a:pPr>
            <a:r>
              <a:rPr lang="de-DE" dirty="0"/>
              <a:t>𝑔=10 m/s</a:t>
            </a:r>
            <a:r>
              <a:rPr lang="de-DE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de-DE" dirty="0"/>
              <a:t>𝐷</a:t>
            </a:r>
            <a:r>
              <a:rPr lang="de-DE" baseline="-25000" dirty="0"/>
              <a:t>rotor</a:t>
            </a:r>
            <a:r>
              <a:rPr lang="de-DE" dirty="0"/>
              <a:t>=160 m, 𝐷</a:t>
            </a:r>
            <a:r>
              <a:rPr lang="de-DE" baseline="-25000" dirty="0"/>
              <a:t>𝑜</a:t>
            </a:r>
            <a:r>
              <a:rPr lang="de-DE" dirty="0"/>
              <a:t>=6.0 m, 𝑡=0.027 m    </a:t>
            </a:r>
          </a:p>
          <a:p>
            <a:pPr>
              <a:lnSpc>
                <a:spcPct val="150000"/>
              </a:lnSpc>
            </a:pPr>
            <a:r>
              <a:rPr lang="de-DE" dirty="0"/>
              <a:t>⇒    𝐷</a:t>
            </a:r>
            <a:r>
              <a:rPr lang="de-DE" baseline="-25000" dirty="0"/>
              <a:t>𝑖</a:t>
            </a:r>
            <a:r>
              <a:rPr lang="de-DE" dirty="0"/>
              <a:t>=5.946 </a:t>
            </a:r>
          </a:p>
          <a:p>
            <a:pPr>
              <a:lnSpc>
                <a:spcPct val="150000"/>
              </a:lnSpc>
            </a:pPr>
            <a:r>
              <a:rPr lang="de-DE" dirty="0"/>
              <a:t>𝐻</a:t>
            </a:r>
            <a:r>
              <a:rPr lang="de-DE" baseline="-25000" dirty="0"/>
              <a:t>tower</a:t>
            </a:r>
            <a:r>
              <a:rPr lang="de-DE" dirty="0"/>
              <a:t>=98  m</a:t>
            </a:r>
          </a:p>
          <a:p>
            <a:pPr>
              <a:lnSpc>
                <a:spcPct val="150000"/>
              </a:lnSpc>
            </a:pPr>
            <a:r>
              <a:rPr lang="de-DE" dirty="0"/>
              <a:t>ℎ</a:t>
            </a:r>
            <a:r>
              <a:rPr lang="de-DE" baseline="-25000" dirty="0"/>
              <a:t>hub</a:t>
            </a:r>
            <a:r>
              <a:rPr lang="de-DE" dirty="0"/>
              <a:t>=100 m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2200" y="2158137"/>
            <a:ext cx="358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𝐶</a:t>
            </a:r>
            <a:r>
              <a:rPr lang="de-DE" baseline="-25000" dirty="0"/>
              <a:t>𝑇</a:t>
            </a:r>
            <a:r>
              <a:rPr lang="de-DE" dirty="0"/>
              <a:t>=0.9</a:t>
            </a:r>
          </a:p>
          <a:p>
            <a:pPr>
              <a:lnSpc>
                <a:spcPct val="150000"/>
              </a:lnSpc>
            </a:pPr>
            <a:r>
              <a:rPr lang="de-DE" dirty="0"/>
              <a:t>𝐶</a:t>
            </a:r>
            <a:r>
              <a:rPr lang="de-DE" baseline="-25000" dirty="0"/>
              <a:t>𝐷</a:t>
            </a:r>
            <a:r>
              <a:rPr lang="de-DE" dirty="0"/>
              <a:t>=0.01	​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RNA</a:t>
            </a:r>
            <a:r>
              <a:rPr lang="de-DE" dirty="0"/>
              <a:t>=350,000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</a:t>
            </a:r>
            <a:r>
              <a:rPr lang="de-DE" baseline="-25000" dirty="0"/>
              <a:t>nacelle</a:t>
            </a:r>
            <a:r>
              <a:rPr lang="de-DE" dirty="0"/>
              <a:t>=4200 kN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1012309" y="5520938"/>
            <a:ext cx="3715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  <a:endParaRPr lang="de-DE" sz="1600" b="1" dirty="0"/>
          </a:p>
          <a:p>
            <a:r>
              <a:rPr lang="en-US" sz="1600" dirty="0"/>
              <a:t>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0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027" y="1473270"/>
            <a:ext cx="9727947" cy="485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9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68773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13</a:t>
            </a:fld>
            <a:endParaRPr lang="de-DE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1" y="1431019"/>
            <a:ext cx="8775699" cy="399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9410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14</a:t>
            </a:fld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06857"/>
            <a:ext cx="9385300" cy="447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208737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15</a:t>
            </a:fld>
            <a:endParaRPr lang="de-DE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1630065"/>
            <a:ext cx="7924799" cy="375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78574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16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8" y="1409698"/>
            <a:ext cx="4019551" cy="459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349" y="1409698"/>
            <a:ext cx="4019550" cy="459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22680" y="6148000"/>
            <a:ext cx="3148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00035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 distribution </a:t>
            </a:r>
            <a:endParaRPr lang="de-DE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z="1800" dirty="0"/>
              <a:t>Mohammed Eldemerdash: 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loads and stress calculations.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Editing and presenting.</a:t>
            </a:r>
            <a:br>
              <a:rPr lang="en-US" sz="1800" dirty="0"/>
            </a:br>
            <a:r>
              <a:rPr lang="en-US" sz="1800" dirty="0"/>
              <a:t>  </a:t>
            </a:r>
          </a:p>
          <a:p>
            <a:pPr lvl="0"/>
            <a:r>
              <a:rPr lang="en-US" sz="1800" dirty="0"/>
              <a:t>Ibrahim Mostafa: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Revision of the calculations.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Finding solutions for transportation of the steel tower.</a:t>
            </a:r>
            <a:br>
              <a:rPr lang="en-US" sz="1800" dirty="0"/>
            </a:br>
            <a:br>
              <a:rPr lang="en-US" sz="1800" dirty="0"/>
            </a:br>
            <a:endParaRPr lang="de-DE" sz="1800" dirty="0"/>
          </a:p>
          <a:p>
            <a:pPr lvl="0"/>
            <a:r>
              <a:rPr lang="en-US" sz="1800" dirty="0"/>
              <a:t>Kirollos Ghaly:</a:t>
            </a:r>
          </a:p>
          <a:p>
            <a:pPr lvl="0"/>
            <a:br>
              <a:rPr lang="en-US" sz="1800" dirty="0"/>
            </a:br>
            <a:r>
              <a:rPr lang="en-US" sz="1800" dirty="0"/>
              <a:t>- no input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0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Obstacles of the Transportation, for choosing the Tubular Steel structure.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Solutions to overcome transportation of the steel tower 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sz="900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Handwritten load calculations and stress analysis based on data from NREL for a wind turbine with similar data.</a:t>
            </a:r>
            <a:endParaRPr lang="de-DE" b="1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63500"/>
            <a:ext cx="10515600" cy="1325563"/>
          </a:xfrm>
        </p:spPr>
        <p:txBody>
          <a:bodyPr>
            <a:noAutofit/>
          </a:bodyPr>
          <a:lstStyle/>
          <a:p>
            <a:pPr marL="285750" indent="-285750">
              <a:lnSpc>
                <a:spcPct val="400000"/>
              </a:lnSpc>
            </a:pPr>
            <a:r>
              <a:rPr lang="de-DE" sz="2200" dirty="0"/>
              <a:t>1. </a:t>
            </a:r>
            <a:r>
              <a:rPr lang="en-US" sz="2200" dirty="0"/>
              <a:t>Obstacles of the Transportation, for choosing the Tubular Steel structure.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12800" y="1498600"/>
            <a:ext cx="9766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Design vertical clearance (treaty): 4.90 m</a:t>
            </a:r>
          </a:p>
          <a:p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Assume low-loader deck 0.80 m + 0.15 m tolerance ⇒ Max tower section Ø ≈ 4.0 m </a:t>
            </a:r>
            <a:br>
              <a:rPr lang="en-US" dirty="0"/>
            </a:br>
            <a:r>
              <a:rPr lang="en-US" dirty="0"/>
              <a:t>(route survey still required).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u="sng" dirty="0"/>
              <a:t>Ref</a:t>
            </a:r>
            <a:r>
              <a:rPr lang="ar-EG" dirty="0"/>
              <a:t>:</a:t>
            </a:r>
            <a:endParaRPr lang="en-US" dirty="0"/>
          </a:p>
          <a:p>
            <a:endParaRPr lang="de-DE" dirty="0"/>
          </a:p>
          <a:p>
            <a:r>
              <a:rPr lang="en-US" dirty="0"/>
              <a:t>AGREEMENT ON INTERNATIONAL ROADS IN THE ARAB MASHREQ</a:t>
            </a:r>
          </a:p>
          <a:p>
            <a:endParaRPr lang="de-DE" dirty="0"/>
          </a:p>
          <a:p>
            <a:r>
              <a:rPr lang="en-US" u="sng" dirty="0">
                <a:hlinkClick r:id="rId2"/>
              </a:rPr>
              <a:t>https://treaties.un.org/doc/source/RecentTexts/11_B_33E.pdf</a:t>
            </a:r>
            <a:endParaRPr lang="en-US" u="sng" dirty="0"/>
          </a:p>
          <a:p>
            <a:endParaRPr lang="de-DE" dirty="0"/>
          </a:p>
          <a:p>
            <a:r>
              <a:rPr lang="en-US" dirty="0"/>
              <a:t>the diameter at the bottom of the tower is 6m.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itchFamily="2" charset="2"/>
              </a:rPr>
              <a:t> So transporting the Tower would be impossible using the highways in Syria.</a:t>
            </a:r>
            <a:endParaRPr lang="de-DE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27100"/>
            <a:ext cx="7391400" cy="16891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1- A Hybrid tower structure(Concrete bottom, Steel top).</a:t>
            </a:r>
            <a:br>
              <a:rPr lang="en-US" sz="1600" b="1" dirty="0"/>
            </a:br>
            <a:r>
              <a:rPr lang="en-US" sz="1600" b="1" dirty="0"/>
              <a:t>2- Segments of Tubular steel with vertical connections.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 txBox="1">
            <a:spLocks/>
          </p:cNvSpPr>
          <p:nvPr/>
        </p:nvSpPr>
        <p:spPr>
          <a:xfrm>
            <a:off x="787400" y="232004"/>
            <a:ext cx="10515600" cy="8977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400000"/>
              </a:lnSpc>
            </a:pPr>
            <a:r>
              <a:rPr lang="en-US" sz="2200" dirty="0"/>
              <a:t>For that we came up with two solutions </a:t>
            </a:r>
          </a:p>
        </p:txBody>
      </p:sp>
      <p:pic>
        <p:nvPicPr>
          <p:cNvPr id="1026" name="Picture 7" descr="Description: A diagram of a tower&#10;&#10;AI-generated content may be incorrec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65400"/>
            <a:ext cx="3810000" cy="34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8" descr="Description: A diagram of a windmill&#10;&#10;AI-generated content may be incorrec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565400"/>
            <a:ext cx="3594100" cy="341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3003550" y="6121400"/>
            <a:ext cx="61849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Fig 1,2: sketches of the hybrid tower concept</a:t>
            </a:r>
            <a:endParaRPr lang="de-DE" sz="1200" dirty="0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49519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740082"/>
            <a:ext cx="5067300" cy="508318"/>
          </a:xfrm>
        </p:spPr>
        <p:txBody>
          <a:bodyPr>
            <a:normAutofit/>
          </a:bodyPr>
          <a:lstStyle/>
          <a:p>
            <a:pPr lvl="0"/>
            <a:r>
              <a:rPr lang="en-US" sz="1400" dirty="0"/>
              <a:t>Fig 3: Precast concrete base (segmented) + tubular steel top</a:t>
            </a:r>
            <a:endParaRPr lang="de-DE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pic>
        <p:nvPicPr>
          <p:cNvPr id="10" name="Picture 9" descr="A construction site with workers&#10;&#10;AI-generated content may be incorrect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50" y="1562417"/>
            <a:ext cx="3898900" cy="4164965"/>
          </a:xfrm>
          <a:prstGeom prst="rect">
            <a:avLst/>
          </a:prstGeom>
        </p:spPr>
      </p:pic>
      <p:pic>
        <p:nvPicPr>
          <p:cNvPr id="11" name="Picture 10" descr="A crane lifting a large concrete tower&#10;&#10;AI-generated content may be incorrect.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1562417"/>
            <a:ext cx="4165600" cy="416496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893540" y="5822434"/>
            <a:ext cx="52309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Fig 4: Cast-in-situ concrete base (</a:t>
            </a:r>
            <a:r>
              <a:rPr lang="en-US" sz="1400" dirty="0" err="1"/>
              <a:t>slipformed</a:t>
            </a:r>
            <a:r>
              <a:rPr lang="en-US" sz="1400" dirty="0"/>
              <a:t>) + tubular steel top</a:t>
            </a:r>
            <a:endParaRPr lang="de-D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908050" y="812800"/>
            <a:ext cx="615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The two methods of erecting a hybrid Tower</a:t>
            </a:r>
            <a:endParaRPr lang="de-DE" sz="2400" dirty="0"/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43632"/>
            <a:ext cx="7219950" cy="4648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latin typeface="+mn-lt"/>
                <a:ea typeface="+mn-ea"/>
                <a:cs typeface="+mn-cs"/>
              </a:rPr>
              <a:t>- Difficult transport due to heavy, oversized concrete segment.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8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Long site erection time (formwork, pouring, curing).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4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Complex concrete-to-steel interface for structural continuity.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4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Harder inspection and maintenance at the base.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8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Permanent, less flexible; hard to adapt or modify.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6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Heavier lifting equipment required.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6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Less recyclable, harder to dismantle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908050" y="8128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Hybrid tower drawbacks</a:t>
            </a:r>
            <a:endParaRPr lang="de-DE" sz="2400" dirty="0"/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6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300745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1043632"/>
            <a:ext cx="7219950" cy="1623368"/>
          </a:xfrm>
        </p:spPr>
        <p:txBody>
          <a:bodyPr>
            <a:normAutofit/>
          </a:bodyPr>
          <a:lstStyle/>
          <a:p>
            <a:pPr marL="177800" lvl="0" indent="-177800">
              <a:lnSpc>
                <a:spcPct val="150000"/>
              </a:lnSpc>
            </a:pPr>
            <a:r>
              <a:rPr lang="en-US" sz="1800" dirty="0">
                <a:latin typeface="+mn-lt"/>
                <a:ea typeface="+mn-ea"/>
                <a:cs typeface="+mn-cs"/>
              </a:rPr>
              <a:t>- </a:t>
            </a:r>
            <a:r>
              <a:rPr lang="en-US" sz="1800" dirty="0"/>
              <a:t>folded steel “petals” bolted together along </a:t>
            </a:r>
            <a:r>
              <a:rPr lang="en-US" sz="1800" b="1" dirty="0"/>
              <a:t>vertical seams</a:t>
            </a:r>
            <a:r>
              <a:rPr lang="en-US" sz="1800" dirty="0"/>
              <a:t> segments are transported on standard trucks and assembled at site.</a:t>
            </a:r>
            <a:endParaRPr lang="de-DE" sz="14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781050" y="812800"/>
            <a:ext cx="7270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Segments of Tubular steel with vertical connections.</a:t>
            </a:r>
            <a:endParaRPr lang="de-D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524964"/>
            <a:ext cx="4463489" cy="342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24964"/>
            <a:ext cx="4866902" cy="342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46845" y="6084167"/>
            <a:ext cx="2789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5 : Tubular steel tower segments </a:t>
            </a:r>
            <a:endParaRPr lang="de-DE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21115" y="6084168"/>
            <a:ext cx="2822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6 : Tubular steel tower construction</a:t>
            </a:r>
            <a:endParaRPr lang="de-DE" sz="1200" dirty="0"/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6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267131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1249065"/>
            <a:ext cx="8896350" cy="420146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>
                <a:latin typeface="+mn-lt"/>
                <a:ea typeface="+mn-ea"/>
                <a:cs typeface="+mn-cs"/>
              </a:rPr>
              <a:t>- Easier transport in smaller segments.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2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Faster erection, no curing time.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05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Simpler steel-to-steel joints (no hybrid interface).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600" dirty="0">
                <a:latin typeface="+mn-lt"/>
                <a:ea typeface="+mn-ea"/>
                <a:cs typeface="+mn-cs"/>
              </a:rPr>
            </a:br>
            <a:br>
              <a:rPr lang="en-US" sz="4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Easier inspection and maintenance.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05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Lighter segments reduce crane demands.</a:t>
            </a:r>
            <a:br>
              <a:rPr lang="en-US" sz="1800" dirty="0">
                <a:latin typeface="+mn-lt"/>
                <a:ea typeface="+mn-ea"/>
                <a:cs typeface="+mn-cs"/>
              </a:rPr>
            </a:br>
            <a:br>
              <a:rPr lang="en-US" sz="1000" dirty="0">
                <a:latin typeface="+mn-lt"/>
                <a:ea typeface="+mn-ea"/>
                <a:cs typeface="+mn-cs"/>
              </a:rPr>
            </a:br>
            <a:r>
              <a:rPr lang="en-US" sz="1800" dirty="0"/>
              <a:t>- </a:t>
            </a:r>
            <a:r>
              <a:rPr lang="en-US" sz="1800" dirty="0">
                <a:latin typeface="+mn-lt"/>
                <a:ea typeface="+mn-ea"/>
                <a:cs typeface="+mn-cs"/>
              </a:rPr>
              <a:t>Fully recyclable and adaptable supply chain.</a:t>
            </a:r>
            <a:endParaRPr lang="de-DE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688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Tubular steel segments with vertical connections </a:t>
            </a:r>
            <a:endParaRPr lang="de-DE" sz="24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579033"/>
            <a:ext cx="4559299" cy="3666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18277" y="5411400"/>
            <a:ext cx="2787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7: steel tower vertical connections </a:t>
            </a:r>
            <a:endParaRPr lang="de-DE" sz="12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00294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688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Tubular steel segments with vertical connections </a:t>
            </a:r>
            <a:endParaRPr lang="de-DE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653" y="1651000"/>
            <a:ext cx="5380695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673713" y="4500601"/>
            <a:ext cx="2844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8: tubular steel tower construction</a:t>
            </a:r>
            <a:endParaRPr lang="de-D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7413" y="4729201"/>
            <a:ext cx="3206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</a:t>
            </a:r>
            <a:r>
              <a:rPr lang="en-US" sz="1600" b="1" dirty="0"/>
              <a:t>:</a:t>
            </a:r>
          </a:p>
          <a:p>
            <a:endParaRPr lang="de-DE" sz="1600" b="1" dirty="0"/>
          </a:p>
          <a:p>
            <a:r>
              <a:rPr lang="en-US" sz="1600" dirty="0">
                <a:hlinkClick r:id="rId3"/>
              </a:rPr>
              <a:t>https://www.researchgate.net/</a:t>
            </a:r>
            <a:endParaRPr lang="en-US" sz="1600" dirty="0"/>
          </a:p>
          <a:p>
            <a:endParaRPr lang="de-DE" sz="1600" dirty="0"/>
          </a:p>
          <a:p>
            <a:r>
              <a:rPr lang="en-US" sz="1600" dirty="0">
                <a:hlinkClick r:id="rId4"/>
              </a:rPr>
              <a:t>https://www.enercon.de/</a:t>
            </a:r>
            <a:endParaRPr lang="en-US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266630922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6</TotalTime>
  <Words>991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Wingdings</vt:lpstr>
      <vt:lpstr>Presentation template_final</vt:lpstr>
      <vt:lpstr>Custom Design</vt:lpstr>
      <vt:lpstr>Benutzerdefiniertes Design</vt:lpstr>
      <vt:lpstr>Weekly report: Tower structure </vt:lpstr>
      <vt:lpstr>List of contents</vt:lpstr>
      <vt:lpstr>1. Obstacles of the Transportation, for choosing the Tubular Steel structure.</vt:lpstr>
      <vt:lpstr>1- A Hybrid tower structure(Concrete bottom, Steel top). 2- Segments of Tubular steel with vertical connections.</vt:lpstr>
      <vt:lpstr>Fig 3: Precast concrete base (segmented) + tubular steel top</vt:lpstr>
      <vt:lpstr>- Difficult transport due to heavy, oversized concrete segment.  - Long site erection time (formwork, pouring, curing).  - Complex concrete-to-steel interface for structural continuity.  - Harder inspection and maintenance at the base.  - Permanent, less flexible; hard to adapt or modify.  - Heavier lifting equipment required.  - Less recyclable, harder to dismantle.</vt:lpstr>
      <vt:lpstr>- folded steel “petals” bolted together along vertical seams segments are transported on standard trucks and assembled at site.</vt:lpstr>
      <vt:lpstr>- Easier transport in smaller segments.  - Faster erection, no curing time.  - Simpler steel-to-steel joints (no hybrid interface).   - Easier inspection and maintenance.  - Lighter segments reduce crane demands.  - Fully recyclable and adaptable supply chain.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Federico De Mita</cp:lastModifiedBy>
  <cp:revision>21</cp:revision>
  <dcterms:created xsi:type="dcterms:W3CDTF">2025-09-28T13:42:33Z</dcterms:created>
  <dcterms:modified xsi:type="dcterms:W3CDTF">2025-09-29T18:45:46Z</dcterms:modified>
</cp:coreProperties>
</file>