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9" r:id="rId4"/>
    <p:sldId id="261" r:id="rId5"/>
    <p:sldId id="266" r:id="rId6"/>
    <p:sldId id="272" r:id="rId7"/>
    <p:sldId id="274" r:id="rId8"/>
    <p:sldId id="271" r:id="rId9"/>
    <p:sldId id="277" r:id="rId10"/>
    <p:sldId id="27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  <p14:sldId id="266"/>
            <p14:sldId id="272"/>
            <p14:sldId id="274"/>
            <p14:sldId id="271"/>
            <p14:sldId id="277"/>
            <p14:sldId id="276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3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2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1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A657-38CD-C08A-9C1B-B9CD7AC4C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A27432-D777-E332-0F94-ABB4525D7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29F61-B842-CCB8-1ABF-372A5F3AF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AA884-AC4C-4119-B1F3-CB5E5B1F0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4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4DF72-239B-2727-0741-72937FFF7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EB9894-365C-F1BB-C6D1-80520BA77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1D379-0A6D-3B73-FF18-8C52247F6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C640-6E38-186E-E4E5-20F5F6977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7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01FB-17C5-5159-290A-E82C23844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E4933-B972-16AD-DD87-CD37DFEE3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40971-EAF2-DBEF-E74B-A21D2E2D7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4E13-A132-3259-0C43-BD21D9A59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58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2C0FB-9BF6-0A23-54E2-3FF8E3E5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F13B5-2252-2B83-334D-C1BA0E151F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1A4B2-D6CC-BA52-8773-6FD290ADF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760A-7D72-FD78-B5D1-357F153D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4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841A-68C1-E977-EF10-2F137022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33C6E-A737-72C2-AA57-F437EC30B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C0D82A-8C4C-1044-594E-580A10C11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BD6B7-AC09-0DC6-468A-449328D32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1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400" dirty="0"/>
              <a:t>Weekly report: Load &amp; Dynamics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795324"/>
          </a:xfrm>
        </p:spPr>
        <p:txBody>
          <a:bodyPr>
            <a:normAutofit/>
          </a:bodyPr>
          <a:lstStyle/>
          <a:p>
            <a:r>
              <a:rPr lang="it-IT" sz="2000" dirty="0"/>
              <a:t>Week number: 05</a:t>
            </a:r>
          </a:p>
          <a:p>
            <a:r>
              <a:rPr lang="it-IT" sz="2000" dirty="0"/>
              <a:t>Date: 28/10/2025</a:t>
            </a:r>
          </a:p>
          <a:p>
            <a:r>
              <a:rPr lang="it-IT" sz="2000" dirty="0"/>
              <a:t>Supervisor: Mr. </a:t>
            </a:r>
            <a:r>
              <a:rPr lang="en-US" sz="2000" dirty="0" err="1"/>
              <a:t>Manjock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members:  </a:t>
            </a:r>
            <a:r>
              <a:rPr lang="en-US" sz="1400" dirty="0"/>
              <a:t>Md Aman, Arham Memon, Paresh </a:t>
            </a:r>
            <a:r>
              <a:rPr lang="en-US" sz="1400" dirty="0" err="1"/>
              <a:t>Nakum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Presenter  – Arham Memon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377946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3304" y="6538183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5FE85-99F3-27E8-5CBF-44E0008EEEDF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F47E-3A0A-ECB9-FD0E-ABA07059CAA3}"/>
              </a:ext>
            </a:extLst>
          </p:cNvPr>
          <p:cNvSpPr txBox="1"/>
          <p:nvPr/>
        </p:nvSpPr>
        <p:spPr>
          <a:xfrm>
            <a:off x="4788085" y="6565448"/>
            <a:ext cx="3077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Md Aman, Arham Memon, Paresh </a:t>
            </a:r>
            <a:r>
              <a:rPr lang="en-US" sz="1200" dirty="0" err="1">
                <a:solidFill>
                  <a:schemeClr val="bg1"/>
                </a:solidFill>
              </a:rPr>
              <a:t>Nakum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26A0-56D2-A25C-6223-88C5F72E508E}"/>
              </a:ext>
            </a:extLst>
          </p:cNvPr>
          <p:cNvSpPr txBox="1"/>
          <p:nvPr/>
        </p:nvSpPr>
        <p:spPr>
          <a:xfrm>
            <a:off x="10533589" y="6549897"/>
            <a:ext cx="124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Optimus Syria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0547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Load Reports of the OPTIMUS projects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GL Guideline for the Certification of Wind Turbines Edition 2010</a:t>
            </a:r>
            <a:endParaRPr lang="en-GB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Times New Roman" panose="02020603050405020304" pitchFamily="18" charset="0"/>
              </a:rPr>
              <a:t>Loads and site conditions for wind turbines, DNVGL-ST-437,Edition November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IEC 61400-1 2019-02, Ed. 4.0/ DNVGL-ST-0437 Loads and site conditions for wind turbines 11-2016</a:t>
            </a:r>
            <a:endParaRPr lang="en-GB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cs typeface="Times New Roman" panose="02020603050405020304" pitchFamily="18" charset="0"/>
              </a:rPr>
              <a:t>TurbSim</a:t>
            </a:r>
            <a:r>
              <a:rPr lang="en-GB" dirty="0">
                <a:cs typeface="Times New Roman" panose="02020603050405020304" pitchFamily="18" charset="0"/>
              </a:rPr>
              <a:t>, </a:t>
            </a:r>
            <a:r>
              <a:rPr lang="en-GB" dirty="0" err="1">
                <a:cs typeface="Times New Roman" panose="02020603050405020304" pitchFamily="18" charset="0"/>
              </a:rPr>
              <a:t>OpenFAST</a:t>
            </a:r>
            <a:r>
              <a:rPr lang="en-GB" dirty="0">
                <a:cs typeface="Times New Roman" panose="02020603050405020304" pitchFamily="18" charset="0"/>
              </a:rPr>
              <a:t> &amp; NREL 5 MW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0B4C1C-527A-83A2-90B3-666A056F7C49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129FCA-49E1-C2AD-B541-FCEDEF0BB603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376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63EE5-B3E5-55A6-0898-3C96C1BE7B95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E24DD-66BD-8AE2-F6E8-521E73DAAA04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cs typeface="Times New Roman" panose="02020603050405020304" pitchFamily="18" charset="0"/>
              </a:rPr>
              <a:t>Wind Turbine Class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Turbine Configuration in </a:t>
            </a:r>
            <a:r>
              <a:rPr lang="en-US" dirty="0" err="1">
                <a:cs typeface="Times New Roman" panose="02020603050405020304" pitchFamily="18" charset="0"/>
              </a:rPr>
              <a:t>OpenFAST</a:t>
            </a:r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Wind Field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cs typeface="Times New Roman" panose="02020603050405020304" pitchFamily="18" charset="0"/>
              </a:rPr>
              <a:t>OpenFAST</a:t>
            </a:r>
            <a:r>
              <a:rPr lang="en-US" dirty="0">
                <a:cs typeface="Times New Roman" panose="02020603050405020304" pitchFamily="18" charset="0"/>
              </a:rPr>
              <a:t>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Conclusion &amp; Future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Bibliography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6154" y="6492875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sz="4400" dirty="0"/>
              <a:t>Agenda For </a:t>
            </a:r>
            <a:r>
              <a:rPr lang="it-IT" dirty="0"/>
              <a:t>Loads &amp; Dynamics</a:t>
            </a:r>
            <a:endParaRPr lang="en-US" sz="4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568D94-AF6A-68C5-CAEA-EBE1FF802F45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E810C-6C17-B4BE-B68E-E8F18C7174DF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3C894-0196-55D0-204B-02BDEBE5665F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305503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Wind Turbine Class and Extreme Wind Speeds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B8D9D8-77C3-F2DA-2BFE-23095E91483D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99B379-0D69-1E4D-3793-1489781A594C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6F913-CAD1-B63C-EE8F-919774190938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B3C4F-4F49-3536-B004-E542A65E0738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  <p:pic>
        <p:nvPicPr>
          <p:cNvPr id="8" name="Picture 7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01CD6D62-AF8D-5799-FCCE-5BCF83846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1401679"/>
            <a:ext cx="8787384" cy="2674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3D104-EE68-3A99-CE1C-ABB6DF4ABC51}"/>
              </a:ext>
            </a:extLst>
          </p:cNvPr>
          <p:cNvSpPr txBox="1"/>
          <p:nvPr/>
        </p:nvSpPr>
        <p:spPr>
          <a:xfrm>
            <a:off x="777240" y="4535423"/>
            <a:ext cx="8787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Vewm1 = 0.8*</a:t>
            </a:r>
            <a:r>
              <a:rPr lang="en-US" dirty="0" err="1"/>
              <a:t>Vref</a:t>
            </a:r>
            <a:r>
              <a:rPr lang="en-US" dirty="0"/>
              <a:t> = 34m/s                                                               {EWM = Extreme Wind Module}</a:t>
            </a:r>
          </a:p>
          <a:p>
            <a:r>
              <a:rPr lang="en-US" dirty="0"/>
              <a:t>Vewm50 = 1.4*</a:t>
            </a:r>
            <a:r>
              <a:rPr lang="en-US" dirty="0" err="1"/>
              <a:t>Vref</a:t>
            </a:r>
            <a:r>
              <a:rPr lang="en-US" dirty="0"/>
              <a:t> = 59.5m/s</a:t>
            </a:r>
          </a:p>
          <a:p>
            <a:endParaRPr lang="en-US" dirty="0"/>
          </a:p>
          <a:p>
            <a:r>
              <a:rPr lang="en-US" dirty="0"/>
              <a:t>(0.8 &amp; 1.4 are empirical multipliers derived from statistical modeling of annual and 50-year return period wind speed.)</a:t>
            </a:r>
          </a:p>
          <a:p>
            <a:endParaRPr lang="en-US" dirty="0"/>
          </a:p>
          <a:p>
            <a:pPr algn="r"/>
            <a:r>
              <a:rPr lang="en-US" sz="1400" dirty="0"/>
              <a:t>Source: IEC 61400-1:2019/DNVGL-ST-0437:2021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28B585-A7E5-452D-5B3A-3E70DD85FE7D}"/>
              </a:ext>
            </a:extLst>
          </p:cNvPr>
          <p:cNvSpPr/>
          <p:nvPr/>
        </p:nvSpPr>
        <p:spPr>
          <a:xfrm>
            <a:off x="5093208" y="1938528"/>
            <a:ext cx="502920" cy="1920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B6F381-8C20-1C64-680F-D7448566D27D}"/>
              </a:ext>
            </a:extLst>
          </p:cNvPr>
          <p:cNvSpPr/>
          <p:nvPr/>
        </p:nvSpPr>
        <p:spPr>
          <a:xfrm>
            <a:off x="5093208" y="2606040"/>
            <a:ext cx="502920" cy="1920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9E9B8-2F65-5550-3FB8-EE60963DE520}"/>
              </a:ext>
            </a:extLst>
          </p:cNvPr>
          <p:cNvSpPr txBox="1"/>
          <p:nvPr/>
        </p:nvSpPr>
        <p:spPr>
          <a:xfrm>
            <a:off x="9326789" y="2130552"/>
            <a:ext cx="2633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Since no measurements of extreme wind speeds are available for Syrian site, we have to take extreme wind speeds from standards.</a:t>
            </a:r>
          </a:p>
        </p:txBody>
      </p:sp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de-DE" dirty="0"/>
              <a:t>Turbine </a:t>
            </a:r>
            <a:r>
              <a:rPr lang="de-DE" dirty="0" err="1"/>
              <a:t>Configuration</a:t>
            </a:r>
            <a:r>
              <a:rPr lang="de-DE" dirty="0"/>
              <a:t> in </a:t>
            </a:r>
            <a:r>
              <a:rPr lang="de-DE" dirty="0" err="1"/>
              <a:t>OpenFAST</a:t>
            </a:r>
            <a:r>
              <a:rPr lang="de-DE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47EB12-DC77-5E60-9557-9A514B7BFFA7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1333B3-246E-8FFB-CD26-3065E66C1A6E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D3E73-B3DF-D036-6AB5-EF7CB967784F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pic>
        <p:nvPicPr>
          <p:cNvPr id="25" name="Content Placeholder 24" descr="A close up of a text">
            <a:extLst>
              <a:ext uri="{FF2B5EF4-FFF2-40B4-BE49-F238E27FC236}">
                <a16:creationId xmlns:a16="http://schemas.microsoft.com/office/drawing/2014/main" id="{BD47346C-81D2-49B3-08E7-EC73BF9EE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3" y="2479160"/>
            <a:ext cx="10569228" cy="3595848"/>
          </a:xfr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B7E4B8E-E2AE-EF74-1EC0-C8E4D13F2167}"/>
              </a:ext>
            </a:extLst>
          </p:cNvPr>
          <p:cNvSpPr/>
          <p:nvPr/>
        </p:nvSpPr>
        <p:spPr>
          <a:xfrm>
            <a:off x="870504" y="2684600"/>
            <a:ext cx="435176" cy="15731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13E3B7-75C5-A220-C5FB-00E6F490C725}"/>
              </a:ext>
            </a:extLst>
          </p:cNvPr>
          <p:cNvSpPr/>
          <p:nvPr/>
        </p:nvSpPr>
        <p:spPr>
          <a:xfrm>
            <a:off x="856291" y="3886820"/>
            <a:ext cx="556549" cy="15731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A46B21-1066-FA61-8D8C-136AA9A7FC66}"/>
              </a:ext>
            </a:extLst>
          </p:cNvPr>
          <p:cNvSpPr/>
          <p:nvPr/>
        </p:nvSpPr>
        <p:spPr>
          <a:xfrm>
            <a:off x="912778" y="4170917"/>
            <a:ext cx="435176" cy="1573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D5812-192E-8124-A7BF-BAA27FD360D2}"/>
              </a:ext>
            </a:extLst>
          </p:cNvPr>
          <p:cNvSpPr txBox="1"/>
          <p:nvPr/>
        </p:nvSpPr>
        <p:spPr>
          <a:xfrm>
            <a:off x="695190" y="6120316"/>
            <a:ext cx="5760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For NTM case blade pitch is zero and for ETM &amp; EWM its 90 degree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5A2815-A4F7-3454-68D0-7EB3D2E3F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1552036"/>
            <a:ext cx="10461109" cy="381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80693-17E3-07B0-3F4E-209D5155987E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071DD-1B6A-8D2B-EE63-9EC133EC0885}"/>
              </a:ext>
            </a:extLst>
          </p:cNvPr>
          <p:cNvSpPr txBox="1"/>
          <p:nvPr/>
        </p:nvSpPr>
        <p:spPr>
          <a:xfrm>
            <a:off x="4072902" y="2152030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OPTSyria5MW_ElastoDyn.dat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17B85-0DB8-01F7-3D46-B028CEC27911}"/>
              </a:ext>
            </a:extLst>
          </p:cNvPr>
          <p:cNvSpPr txBox="1"/>
          <p:nvPr/>
        </p:nvSpPr>
        <p:spPr>
          <a:xfrm>
            <a:off x="4654296" y="1190533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TurbSim</a:t>
            </a:r>
            <a:r>
              <a:rPr lang="en-US" dirty="0"/>
              <a:t> Input File</a:t>
            </a:r>
          </a:p>
        </p:txBody>
      </p:sp>
    </p:spTree>
    <p:extLst>
      <p:ext uri="{BB962C8B-B14F-4D97-AF65-F5344CB8AC3E}">
        <p14:creationId xmlns:p14="http://schemas.microsoft.com/office/powerpoint/2010/main" val="247855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E8FF8-26DF-DC06-1B1F-F4D35D45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2FA550B-EB6E-3B35-199D-08961285DE1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9242A21-7A46-18F7-EA7C-13BC6DD6066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4AA6590-F0D8-22DD-ED57-A88257127BEA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F413404-13D4-6412-411C-C04E3A7567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ABF8E1-3494-A528-5776-6ABC9D4B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5779223" cy="712728"/>
          </a:xfrm>
        </p:spPr>
        <p:txBody>
          <a:bodyPr>
            <a:normAutofit/>
          </a:bodyPr>
          <a:lstStyle/>
          <a:p>
            <a:r>
              <a:rPr lang="en-US" dirty="0"/>
              <a:t>Wind Field Generation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B54AB6-8A88-1136-3EFD-86057EF72137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B79BB5-F40F-1D1D-0CD5-F61223D41496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BA4BB8-3F22-F9EA-D25E-727719E5DF0D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8BC5F-AD6B-0BFD-8145-2C691A0D105E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3FA3F-BE9A-5B29-6E7F-D8470A01BA5E}"/>
              </a:ext>
            </a:extLst>
          </p:cNvPr>
          <p:cNvSpPr txBox="1"/>
          <p:nvPr/>
        </p:nvSpPr>
        <p:spPr>
          <a:xfrm>
            <a:off x="2215764" y="1361136"/>
            <a:ext cx="78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DLC 6.1 for 2EWM50 with </a:t>
            </a:r>
            <a:r>
              <a:rPr lang="en-US" dirty="0" err="1"/>
              <a:t>Vref</a:t>
            </a:r>
            <a:r>
              <a:rPr lang="en-US" dirty="0"/>
              <a:t> 42.5m/s &amp; scaling velocity VEWM = 59.5 m/s</a:t>
            </a:r>
          </a:p>
        </p:txBody>
      </p:sp>
      <p:pic>
        <p:nvPicPr>
          <p:cNvPr id="15" name="Picture 14" descr="A graph of a wind turbine&#10;&#10;AI-generated content may be incorrect.">
            <a:extLst>
              <a:ext uri="{FF2B5EF4-FFF2-40B4-BE49-F238E27FC236}">
                <a16:creationId xmlns:a16="http://schemas.microsoft.com/office/drawing/2014/main" id="{F77F7660-DF6D-92DD-BE1E-ED4BA2F69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9" y="1914835"/>
            <a:ext cx="10416671" cy="43350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70835F-6612-84A3-817B-2E98DAC9D1EF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</p:spTree>
    <p:extLst>
      <p:ext uri="{BB962C8B-B14F-4D97-AF65-F5344CB8AC3E}">
        <p14:creationId xmlns:p14="http://schemas.microsoft.com/office/powerpoint/2010/main" val="262818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0BD9-DCF0-C18F-CBB5-2240AFCB3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B159757D-E8D1-CE00-CF03-A7F07B520892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D42583EF-B99F-25C0-6636-4C358972E861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EA481050-6497-E015-F00B-773A6709737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AE3724C-C897-174D-25D3-46EBDC40CF0B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D55267-15EC-67CF-04F5-6580CA3F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869383" cy="712728"/>
          </a:xfrm>
        </p:spPr>
        <p:txBody>
          <a:bodyPr>
            <a:normAutofit/>
          </a:bodyPr>
          <a:lstStyle/>
          <a:p>
            <a:r>
              <a:rPr lang="en-US" dirty="0"/>
              <a:t>Wind Field Generation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FC496C-7C4C-B904-0F4A-0008FCB82057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1EC4E4-F3C9-96A7-FF0E-5944B4943812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1B0BF1-DB42-C121-AE22-C67847C8C00B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D220A-BD95-30F8-877F-4F2054D7BA5E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D5868-8914-C27F-4B8B-1CC4B405BC4F}"/>
              </a:ext>
            </a:extLst>
          </p:cNvPr>
          <p:cNvSpPr txBox="1"/>
          <p:nvPr/>
        </p:nvSpPr>
        <p:spPr>
          <a:xfrm>
            <a:off x="2257575" y="1384751"/>
            <a:ext cx="76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DLC 6.1 for 2EWM1 with </a:t>
            </a:r>
            <a:r>
              <a:rPr lang="en-US" dirty="0" err="1"/>
              <a:t>Vref</a:t>
            </a:r>
            <a:r>
              <a:rPr lang="en-US" dirty="0"/>
              <a:t> 42.5m/s &amp; scaling velocity VEWM = 34m/s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1FAD98-8488-2E23-98A9-E729BA6F7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128" y="1896547"/>
            <a:ext cx="10416672" cy="4335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CB964-B397-875A-D59A-1193BB7CEC1F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</p:spTree>
    <p:extLst>
      <p:ext uri="{BB962C8B-B14F-4D97-AF65-F5344CB8AC3E}">
        <p14:creationId xmlns:p14="http://schemas.microsoft.com/office/powerpoint/2010/main" val="19553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211B-7B2E-A082-4B84-D687C71B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5A399D15-0934-3270-9D73-7E30EBD2B2A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76F72EC3-6497-7FDC-DC32-E77AFFF86F8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EACCDA-9407-04E4-15EE-12AE08D26BC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953EE94-8FCA-27BB-F9DE-8DCAA02E4DE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A5EA8B-0442-BCB0-7E37-6699291B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GB" dirty="0" err="1"/>
              <a:t>OpenFAST</a:t>
            </a:r>
            <a:r>
              <a:rPr lang="en-GB" dirty="0"/>
              <a:t> Folder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E7B79-68B2-ABAF-3FD0-7C3257A1E0B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533537-D3DB-AD02-30C8-6AE090A96F78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C036FB-0734-5663-C66F-325E0E0E1100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38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B1980-3ADE-1436-5287-8C1347EE4326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A7E9D4-491F-C495-79A9-E2B5D0882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8" y="2121408"/>
            <a:ext cx="9739982" cy="39673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4D9E08-5959-EE58-395A-C279B15A3C79}"/>
              </a:ext>
            </a:extLst>
          </p:cNvPr>
          <p:cNvSpPr txBox="1"/>
          <p:nvPr/>
        </p:nvSpPr>
        <p:spPr>
          <a:xfrm>
            <a:off x="1188720" y="1517904"/>
            <a:ext cx="574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updated folder for simulation in </a:t>
            </a:r>
            <a:r>
              <a:rPr lang="en-US" dirty="0" err="1"/>
              <a:t>Openfast</a:t>
            </a:r>
            <a:r>
              <a:rPr lang="en-US" dirty="0"/>
              <a:t> &amp; </a:t>
            </a:r>
            <a:r>
              <a:rPr lang="en-US" dirty="0" err="1"/>
              <a:t>turbsim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44732-BC24-2BA8-CB60-F09ABA8F3CF3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</p:spTree>
    <p:extLst>
      <p:ext uri="{BB962C8B-B14F-4D97-AF65-F5344CB8AC3E}">
        <p14:creationId xmlns:p14="http://schemas.microsoft.com/office/powerpoint/2010/main" val="43259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2FB20-2154-8C8A-10D6-86364EBD6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B073A832-216C-A8DB-2039-AAEBC343DA0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6F6A9FB7-E699-4FE7-02F0-94D48AABC11A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8BE648A-BE83-EFB2-CC8A-2E5B993AB848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4709005-2E10-E212-04D3-4DD0DF760963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CE1203-2896-675F-8E03-2C2962E6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6154" y="6492875"/>
            <a:ext cx="436367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1B5D7-54B2-9393-6944-3B55719E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sz="4400" dirty="0"/>
              <a:t>Load components for other teams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15D1D1-CCC6-911D-C6CB-8A06FD5407D7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1D3D4D-81BC-3864-0204-4CE5860306A1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5B506-ACF9-0E57-76F0-5A3829734A0A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3F512-BC1D-7DC1-721B-AE2D9D915062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561E6F-B25F-F4E1-1B85-61B83EBFC0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2420" y="1705823"/>
            <a:ext cx="5103720" cy="2278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CD6EA-4E20-FFD4-41C0-5A23B7A038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69" y="1554835"/>
            <a:ext cx="4881660" cy="2470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7071DE-8B47-C03A-E95C-1BBF609B13F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18" y="3865084"/>
            <a:ext cx="4928559" cy="2544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61D84B-EC32-6EE1-20A8-1ADA26D8CEC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934" y="3820647"/>
            <a:ext cx="5103720" cy="23409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92834C-7C61-7520-808C-EB35F8BF77CF}"/>
              </a:ext>
            </a:extLst>
          </p:cNvPr>
          <p:cNvSpPr txBox="1"/>
          <p:nvPr/>
        </p:nvSpPr>
        <p:spPr>
          <a:xfrm>
            <a:off x="2901462" y="1209016"/>
            <a:ext cx="786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use GL-coordinates to specify requested load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D0320-BBA0-69F6-ED7C-26930DA330FC}"/>
              </a:ext>
            </a:extLst>
          </p:cNvPr>
          <p:cNvSpPr txBox="1"/>
          <p:nvPr/>
        </p:nvSpPr>
        <p:spPr>
          <a:xfrm>
            <a:off x="6072975" y="6223201"/>
            <a:ext cx="523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Source: GL Guideline 2010 / Optimus Shakti load report WS24-25</a:t>
            </a:r>
          </a:p>
        </p:txBody>
      </p:sp>
    </p:spTree>
    <p:extLst>
      <p:ext uri="{BB962C8B-B14F-4D97-AF65-F5344CB8AC3E}">
        <p14:creationId xmlns:p14="http://schemas.microsoft.com/office/powerpoint/2010/main" val="16896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20EFD-879B-333A-DADF-811203A9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D1146A40-1723-98E5-0A30-1B424176E4E2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EA702EAB-710C-AE5B-0FAC-DE25147E387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63D863B-C1BD-E06D-7371-B341E5FB1974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9F3BE4-1887-9E96-1479-96A7764214B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7EE61D-15D7-3F86-7CDD-CCB0A1FC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GB" dirty="0"/>
              <a:t>Conclusion &amp; Future Plan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E2EB72-B6B0-6F50-0553-8A7EBA47EF3F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F80CF7-D661-ECEA-C323-8A635239A2B9}"/>
              </a:ext>
            </a:extLst>
          </p:cNvPr>
          <p:cNvSpPr txBox="1"/>
          <p:nvPr/>
        </p:nvSpPr>
        <p:spPr>
          <a:xfrm>
            <a:off x="452755" y="1465091"/>
            <a:ext cx="9297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last week we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Configured </a:t>
            </a:r>
            <a:r>
              <a:rPr lang="en-US" dirty="0" err="1"/>
              <a:t>OpenFast</a:t>
            </a:r>
            <a:r>
              <a:rPr lang="en-US" dirty="0"/>
              <a:t> for Optimus Syria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Configured Wind Simulations for NTM, ETM, EWM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Configured Simulation with DLC 6.1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Provided forces and moments at different section of turbine to other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E92C-A5CB-BC0F-09F3-87A452931C35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28/10/2025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A120C60-37B7-21C9-2762-545988EF49AC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38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1270B-C2B0-1B61-E8C4-35B5C0C53617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FF063-5965-7429-D9BA-AB5A1465307A}"/>
              </a:ext>
            </a:extLst>
          </p:cNvPr>
          <p:cNvSpPr txBox="1"/>
          <p:nvPr/>
        </p:nvSpPr>
        <p:spPr>
          <a:xfrm>
            <a:off x="484417" y="4046124"/>
            <a:ext cx="6195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next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simulate </a:t>
            </a:r>
            <a:r>
              <a:rPr lang="en-US" dirty="0" err="1"/>
              <a:t>OpenFAST</a:t>
            </a:r>
            <a:r>
              <a:rPr lang="en-US" dirty="0"/>
              <a:t> for updated parameter of turbine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Simulation with other DLC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RK4 Integration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different groups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7E8D6-39B2-276D-FB3B-5F55EE4C3853}"/>
              </a:ext>
            </a:extLst>
          </p:cNvPr>
          <p:cNvSpPr txBox="1"/>
          <p:nvPr/>
        </p:nvSpPr>
        <p:spPr>
          <a:xfrm>
            <a:off x="5430929" y="6559591"/>
            <a:ext cx="1346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Arham Memon</a:t>
            </a:r>
          </a:p>
        </p:txBody>
      </p:sp>
    </p:spTree>
    <p:extLst>
      <p:ext uri="{BB962C8B-B14F-4D97-AF65-F5344CB8AC3E}">
        <p14:creationId xmlns:p14="http://schemas.microsoft.com/office/powerpoint/2010/main" val="407804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483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Custom Design</vt:lpstr>
      <vt:lpstr>Weekly report: Load &amp; Dynamics</vt:lpstr>
      <vt:lpstr>Agenda For Loads &amp; Dynamics</vt:lpstr>
      <vt:lpstr>Wind Turbine Class and Extreme Wind Speeds</vt:lpstr>
      <vt:lpstr>Turbine Configuration in OpenFAST </vt:lpstr>
      <vt:lpstr>Wind Field Generation</vt:lpstr>
      <vt:lpstr>Wind Field Generation</vt:lpstr>
      <vt:lpstr>OpenFAST Folder</vt:lpstr>
      <vt:lpstr>Load components for other teams</vt:lpstr>
      <vt:lpstr>Conclusion &amp; Future Plan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Md Aman</cp:lastModifiedBy>
  <cp:revision>56</cp:revision>
  <dcterms:created xsi:type="dcterms:W3CDTF">2025-07-21T13:11:31Z</dcterms:created>
  <dcterms:modified xsi:type="dcterms:W3CDTF">2025-10-26T17:52:08Z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  <property fmtid="{D5CDD505-2E9C-101B-9397-08002B2CF9AE}" pid="3" name="MSIP_Label_48141450-2387-4aca-b41f-19cd6be9dd3c_Enabled">
    <vt:lpwstr>true</vt:lpwstr>
  </property>
  <property fmtid="{D5CDD505-2E9C-101B-9397-08002B2CF9AE}" pid="4" name="MSIP_Label_48141450-2387-4aca-b41f-19cd6be9dd3c_SetDate">
    <vt:lpwstr>2025-09-28T13:19:16Z</vt:lpwstr>
  </property>
  <property fmtid="{D5CDD505-2E9C-101B-9397-08002B2CF9AE}" pid="5" name="MSIP_Label_48141450-2387-4aca-b41f-19cd6be9dd3c_Method">
    <vt:lpwstr>Standard</vt:lpwstr>
  </property>
  <property fmtid="{D5CDD505-2E9C-101B-9397-08002B2CF9AE}" pid="6" name="MSIP_Label_48141450-2387-4aca-b41f-19cd6be9dd3c_Name">
    <vt:lpwstr>Restricted_Unprotected</vt:lpwstr>
  </property>
  <property fmtid="{D5CDD505-2E9C-101B-9397-08002B2CF9AE}" pid="7" name="MSIP_Label_48141450-2387-4aca-b41f-19cd6be9dd3c_SiteId">
    <vt:lpwstr>adf10e2b-b6e9-41d6-be2f-c12bb566019c</vt:lpwstr>
  </property>
  <property fmtid="{D5CDD505-2E9C-101B-9397-08002B2CF9AE}" pid="8" name="MSIP_Label_48141450-2387-4aca-b41f-19cd6be9dd3c_ActionId">
    <vt:lpwstr>2ebed701-3566-4ac7-9aa9-92359fcb4805</vt:lpwstr>
  </property>
  <property fmtid="{D5CDD505-2E9C-101B-9397-08002B2CF9AE}" pid="9" name="MSIP_Label_48141450-2387-4aca-b41f-19cd6be9dd3c_ContentBits">
    <vt:lpwstr>0</vt:lpwstr>
  </property>
  <property fmtid="{D5CDD505-2E9C-101B-9397-08002B2CF9AE}" pid="10" name="MSIP_Label_48141450-2387-4aca-b41f-19cd6be9dd3c_Tag">
    <vt:lpwstr>10, 3, 0, 1</vt:lpwstr>
  </property>
</Properties>
</file>