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9" r:id="rId4"/>
    <p:sldId id="302" r:id="rId5"/>
    <p:sldId id="301" r:id="rId6"/>
    <p:sldId id="307" r:id="rId7"/>
    <p:sldId id="297" r:id="rId8"/>
    <p:sldId id="308" r:id="rId9"/>
    <p:sldId id="298" r:id="rId10"/>
    <p:sldId id="286" r:id="rId11"/>
    <p:sldId id="284" r:id="rId12"/>
    <p:sldId id="303" r:id="rId13"/>
    <p:sldId id="290" r:id="rId14"/>
    <p:sldId id="274" r:id="rId15"/>
    <p:sldId id="300" r:id="rId16"/>
    <p:sldId id="296" r:id="rId17"/>
    <p:sldId id="29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  <p14:sldId id="259"/>
            <p14:sldId id="302"/>
            <p14:sldId id="301"/>
            <p14:sldId id="307"/>
            <p14:sldId id="297"/>
            <p14:sldId id="308"/>
            <p14:sldId id="298"/>
            <p14:sldId id="286"/>
            <p14:sldId id="284"/>
            <p14:sldId id="303"/>
            <p14:sldId id="290"/>
            <p14:sldId id="274"/>
            <p14:sldId id="300"/>
            <p14:sldId id="296"/>
            <p14:sldId id="29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DFFD"/>
    <a:srgbClr val="EBED77"/>
    <a:srgbClr val="C0F5FF"/>
    <a:srgbClr val="8ECEFA"/>
    <a:srgbClr val="92C6E6"/>
    <a:srgbClr val="80D2F7"/>
    <a:srgbClr val="7ED1F7"/>
    <a:srgbClr val="3C96FA"/>
    <a:srgbClr val="BD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369DC-3D93-83EA-9A06-AEFBAA00CC65}" v="528" dt="2025-10-27T06:16:31.038"/>
    <p1510:client id="{68137DF4-1375-8837-1EB6-F78C290DFD9C}" v="517" dt="2025-10-27T10:17:34.259"/>
    <p1510:client id="{A7A2AF89-FE01-D08C-E534-4271FDB92750}" v="271" dt="2025-10-27T08:56:26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0036-D7DD-42C8-B5AA-1A1F3B29326C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233B-7A79-4043-88EA-ECED45D3F6EF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5656-A676-4972-ADDE-468CB1EDD68C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BE2-6702-4930-A56D-B5476ACA0DF0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475-D91E-4E33-BF8F-90378BE577F9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E26-A48B-4DE6-94E7-B322713FCCC0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A3D-964C-4047-935E-BF23384B028C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5ED4-4AEA-4BEE-9543-97F42F3A9DF7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2E45-CF5C-48EE-9BF1-31EB6A888072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8120-3341-455E-87F6-3553B5B3458C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507-0DDD-4F0A-9398-E897CDBED1CB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872-E966-4E82-A983-56302FF6F23D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C440-4EA5-4D0A-B191-1DC4B1D8ACAD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5C8B-BD3D-4C3C-97C3-5C69D979E78D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1AAB-076A-4A0E-8268-D589047ED16D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8C58-2FD7-4CE4-B4DC-DEF691109F84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F5F-6746-45B9-A9FE-BBDE38F21A62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A9E8-7F5B-48DD-918E-3D5CE3382CAC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5290-9E56-44C7-B8BB-35B380DF0EFC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F0FC-57EE-4F63-A5B2-1419F641B3FB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4EF9-9D62-4E5B-A559-3AD64F589666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FDC8-E43A-43A1-931C-3C6B81D788BC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6C39C-11C9-4478-AACD-4B99CE86271F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C1E37-113B-4587-99CC-1F6CD3314CBE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mart.com/proddetail/rotor-brakes-high-speed-shaft-active-hydraulic-6791972148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045" y="1748938"/>
            <a:ext cx="9144000" cy="912598"/>
          </a:xfrm>
        </p:spPr>
        <p:txBody>
          <a:bodyPr>
            <a:noAutofit/>
          </a:bodyPr>
          <a:lstStyle/>
          <a:p>
            <a:r>
              <a:rPr lang="it-IT" sz="3600" dirty="0">
                <a:latin typeface="Times New Roman"/>
                <a:cs typeface="Times New Roman"/>
              </a:rPr>
              <a:t>Weekly report: Team </a:t>
            </a:r>
            <a:r>
              <a:rPr lang="it-IT" sz="3600" dirty="0" err="1">
                <a:latin typeface="Times New Roman"/>
                <a:cs typeface="Times New Roman"/>
              </a:rPr>
              <a:t>Gearbox</a:t>
            </a:r>
            <a:r>
              <a:rPr lang="it-IT" sz="3600" dirty="0">
                <a:latin typeface="Times New Roman"/>
                <a:cs typeface="Times New Roman"/>
              </a:rPr>
              <a:t>, </a:t>
            </a:r>
            <a:r>
              <a:rPr lang="it-IT" sz="3600" dirty="0" err="1">
                <a:latin typeface="Times New Roman"/>
                <a:cs typeface="Times New Roman"/>
              </a:rPr>
              <a:t>Brake</a:t>
            </a:r>
            <a:r>
              <a:rPr lang="it-IT" sz="3600" dirty="0">
                <a:latin typeface="Times New Roman"/>
                <a:cs typeface="Times New Roman"/>
              </a:rPr>
              <a:t>, </a:t>
            </a:r>
            <a:r>
              <a:rPr lang="it-IT" sz="3600" dirty="0" err="1">
                <a:latin typeface="Times New Roman"/>
                <a:cs typeface="Times New Roman"/>
              </a:rPr>
              <a:t>Coupling</a:t>
            </a:r>
            <a:r>
              <a:rPr lang="it-IT" sz="3600" dirty="0">
                <a:latin typeface="Times New Roman"/>
                <a:cs typeface="Times New Roman"/>
              </a:rPr>
              <a:t> </a:t>
            </a:r>
            <a:endParaRPr lang="en-GB" sz="36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6656" y="2650278"/>
            <a:ext cx="589905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latin typeface="Times New Roman"/>
                <a:cs typeface="Times New Roman"/>
              </a:rPr>
              <a:t>Week </a:t>
            </a:r>
            <a:r>
              <a:rPr lang="it-IT" sz="2000" dirty="0" err="1">
                <a:latin typeface="Times New Roman"/>
                <a:cs typeface="Times New Roman"/>
              </a:rPr>
              <a:t>number</a:t>
            </a:r>
            <a:r>
              <a:rPr lang="it-IT" sz="2000" dirty="0">
                <a:latin typeface="Times New Roman"/>
                <a:cs typeface="Times New Roman"/>
              </a:rPr>
              <a:t> : 05</a:t>
            </a:r>
          </a:p>
          <a:p>
            <a:r>
              <a:rPr lang="it-IT" sz="2000" dirty="0">
                <a:latin typeface="Times New Roman"/>
                <a:cs typeface="Times New Roman"/>
              </a:rPr>
              <a:t>Date: 28/10/2025</a:t>
            </a:r>
          </a:p>
          <a:p>
            <a:r>
              <a:rPr lang="it-IT" sz="2000" dirty="0">
                <a:latin typeface="Times New Roman"/>
                <a:cs typeface="Times New Roman"/>
              </a:rPr>
              <a:t>Supervisor: Prof. Peter </a:t>
            </a:r>
            <a:r>
              <a:rPr lang="it-IT" sz="2000" err="1">
                <a:latin typeface="Times New Roman"/>
                <a:cs typeface="Times New Roman"/>
              </a:rPr>
              <a:t>Quell</a:t>
            </a:r>
            <a:endParaRPr lang="en-GB" sz="2000" err="1">
              <a:latin typeface="Times New Roman"/>
              <a:cs typeface="Times New Roman"/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-299280" y="5942449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sz="11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845" y="6542724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1359" y="3992437"/>
            <a:ext cx="84957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Group Members :</a:t>
            </a:r>
            <a:r>
              <a:rPr lang="en-US" dirty="0" err="1">
                <a:latin typeface="Times New Roman"/>
                <a:cs typeface="Times New Roman"/>
              </a:rPr>
              <a:t>Nehang</a:t>
            </a:r>
            <a:r>
              <a:rPr lang="en-US" dirty="0">
                <a:latin typeface="Times New Roman"/>
                <a:cs typeface="Times New Roman"/>
              </a:rPr>
              <a:t> Jitendra </a:t>
            </a:r>
            <a:r>
              <a:rPr lang="en-US" dirty="0" err="1">
                <a:latin typeface="Times New Roman"/>
                <a:cs typeface="Times New Roman"/>
              </a:rPr>
              <a:t>Joshi,Santo</a:t>
            </a:r>
            <a:r>
              <a:rPr lang="en-US" dirty="0">
                <a:latin typeface="Times New Roman"/>
                <a:cs typeface="Times New Roman"/>
              </a:rPr>
              <a:t> Mazumder,</a:t>
            </a:r>
            <a:r>
              <a:rPr lang="fi-FI" dirty="0">
                <a:latin typeface="Times New Roman"/>
                <a:cs typeface="Times New Roman"/>
              </a:rPr>
              <a:t>Md </a:t>
            </a:r>
            <a:r>
              <a:rPr lang="fi-FI" dirty="0" err="1">
                <a:latin typeface="Times New Roman"/>
                <a:cs typeface="Times New Roman"/>
              </a:rPr>
              <a:t>Razaul</a:t>
            </a:r>
            <a:r>
              <a:rPr lang="fi-FI" dirty="0">
                <a:latin typeface="Times New Roman"/>
                <a:cs typeface="Times New Roman"/>
              </a:rPr>
              <a:t> Karim Rahat </a:t>
            </a:r>
            <a:endParaRPr lang="en-US"/>
          </a:p>
          <a:p>
            <a:r>
              <a:rPr lang="fi-FI" dirty="0">
                <a:latin typeface="Times New Roman"/>
                <a:cs typeface="Times New Roman"/>
              </a:rPr>
              <a:t>                              </a:t>
            </a:r>
            <a:endParaRPr lang="fi-FI" dirty="0" err="1">
              <a:latin typeface="Aptos"/>
              <a:cs typeface="Times New Roman"/>
            </a:endParaRPr>
          </a:p>
          <a:p>
            <a:r>
              <a:rPr lang="fi-FI" dirty="0">
                <a:latin typeface="Times New Roman"/>
                <a:cs typeface="Times New Roman"/>
              </a:rPr>
              <a:t>                                        </a:t>
            </a:r>
            <a:r>
              <a:rPr lang="en-GB">
                <a:latin typeface="Times New Roman"/>
                <a:ea typeface="+mn-lt"/>
                <a:cs typeface="+mn-lt"/>
              </a:rPr>
              <a:t>Presented by</a:t>
            </a:r>
            <a:r>
              <a:rPr lang="fi-FI">
                <a:latin typeface="Times New Roman"/>
                <a:cs typeface="Times New Roman"/>
              </a:rPr>
              <a:t> -</a:t>
            </a:r>
            <a:r>
              <a:rPr lang="en-US">
                <a:latin typeface="Times New Roman"/>
                <a:cs typeface="Times New Roman"/>
              </a:rPr>
              <a:t>Santo Mazumder</a:t>
            </a:r>
            <a:endParaRPr lang="fi-FI" dirty="0"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fi-FI">
              <a:latin typeface="Times New Roman"/>
              <a:cs typeface="Times New Roman"/>
            </a:endParaRP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98440240-F425-0B72-2058-EC45CD20C2C8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30319656-CF5E-28CD-1CFD-A3C3C62A9F22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E01A-DF06-CFD9-0673-644017443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2DA726A-5AC5-FF4A-B951-1056762A9845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2579D56-EC7D-EBEC-09B7-DF86F9A123C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B1153AD-69D4-E120-FBAD-DD9E18AEDFB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2F23F-7A1F-3C05-D0E1-E617769844E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72E76B-7898-3C11-5AD4-EB560343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10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A0717-2DB4-2447-336C-AA811B4069AC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198DC669-15C4-8AA5-6B1E-0DF6FB2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r>
              <a:rPr lang="en-US" sz="2800">
                <a:latin typeface="Times New Roman"/>
                <a:ea typeface="+mj-lt"/>
                <a:cs typeface="+mj-lt"/>
              </a:rPr>
              <a:t>Spur Gear Selection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EB78335E-1588-725D-63EC-AA2BAF4CB1E8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EAC0E086-874B-243F-6C1A-6EA594E0B6FB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07CA9E-A46A-1E98-140C-EBA565242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07820"/>
              </p:ext>
            </p:extLst>
          </p:nvPr>
        </p:nvGraphicFramePr>
        <p:xfrm>
          <a:off x="514439" y="1702461"/>
          <a:ext cx="11191875" cy="34818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8375">
                  <a:extLst>
                    <a:ext uri="{9D8B030D-6E8A-4147-A177-3AD203B41FA5}">
                      <a16:colId xmlns:a16="http://schemas.microsoft.com/office/drawing/2014/main" val="443065241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508457982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254764759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890746928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270088325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No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Options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Justification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767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 Profile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Involute / Cycloidal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Involute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Easy to Cut &amp; Pressure Angle remains Constant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932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 Angle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 / 20 / 25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Compromise between Cost &amp; Size of Entire Gearbox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63538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Tooth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Depth / Stub Tooth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Depth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 Transmission is Smooth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78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Cut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Comercially cut / Carefully cut / Precision cut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Cut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Avoid Pitting Failure &amp; Dynamic Loading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85819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System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/ Closed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Prevent Abrasive Wear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496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Gearing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Corrected / Non-Corrected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Non-Corrected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Easy to Design, Interchangeable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1558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 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Symmetric / Unsymmetric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Unsymmetric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Compact &amp; Low cost 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61941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09887B9-FCB7-4B9F-9B2C-B4777A5D5E1E}"/>
              </a:ext>
            </a:extLst>
          </p:cNvPr>
          <p:cNvSpPr/>
          <p:nvPr/>
        </p:nvSpPr>
        <p:spPr>
          <a:xfrm>
            <a:off x="423397" y="5986410"/>
            <a:ext cx="11023107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Times New Roman"/>
                <a:cs typeface="Times New Roman"/>
              </a:rPr>
              <a:t>Reference: https://dlscrib.com/download/psg-design-data-book-me6503-design-of-machine-elementspdf_5a8cf4d7e2b6f5c75a8c30ff_pdf accessed on 10-20-9 </a:t>
            </a:r>
          </a:p>
        </p:txBody>
      </p:sp>
    </p:spTree>
    <p:extLst>
      <p:ext uri="{BB962C8B-B14F-4D97-AF65-F5344CB8AC3E}">
        <p14:creationId xmlns:p14="http://schemas.microsoft.com/office/powerpoint/2010/main" val="260920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182B4-2EF0-B107-7CAD-BE01CED5C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D0FDB31D-0B16-4DC6-2022-7F802F2B7619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6803FF65-0063-5041-05A2-9694A8537AF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03B3A95-DCB4-215E-5FFA-13CA7FA9A368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EADAD95-D397-1AE9-83A5-8F1FE339AD4F}"/>
              </a:ext>
            </a:extLst>
          </p:cNvPr>
          <p:cNvSpPr/>
          <p:nvPr/>
        </p:nvSpPr>
        <p:spPr>
          <a:xfrm>
            <a:off x="-22124" y="6581315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F6A689-2245-A1A8-16A2-3E7FEE96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11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83FD95-8F75-D484-A5A5-91D26574B3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42ABA684-F179-FFAB-4E0E-3A0E6C6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51" y="-71887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r>
              <a:rPr lang="en-US" sz="2800">
                <a:latin typeface="Times New Roman"/>
                <a:ea typeface="+mj-lt"/>
                <a:cs typeface="+mj-lt"/>
              </a:rPr>
              <a:t>Formulas used for spur gear selection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B044A452-B724-C830-E81B-86EFD755C32A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70764A60-0932-9A86-06F0-678D041C9205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CB3BB7-6DDB-4E2C-98AE-FCAF410BB216}"/>
              </a:ext>
            </a:extLst>
          </p:cNvPr>
          <p:cNvSpPr>
            <a:spLocks noGrp="1"/>
          </p:cNvSpPr>
          <p:nvPr/>
        </p:nvSpPr>
        <p:spPr>
          <a:xfrm>
            <a:off x="452437" y="1685827"/>
            <a:ext cx="11287125" cy="462619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/>
                <a:cs typeface="Times New Roman"/>
              </a:rPr>
              <a:t>Step 1: Number of teeth and pinion gear</a:t>
            </a:r>
          </a:p>
          <a:p>
            <a:endParaRPr lang="en-IN" dirty="0"/>
          </a:p>
          <a:p>
            <a:endParaRPr lang="en-IN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Step 2: Calculation of </a:t>
            </a:r>
            <a:r>
              <a:rPr lang="en-IN" sz="2000" err="1">
                <a:latin typeface="Times New Roman"/>
                <a:cs typeface="Times New Roman"/>
              </a:rPr>
              <a:t>lewis</a:t>
            </a:r>
            <a:r>
              <a:rPr lang="en-IN" sz="2000" dirty="0">
                <a:latin typeface="Times New Roman"/>
                <a:cs typeface="Times New Roman"/>
              </a:rPr>
              <a:t> form factor </a:t>
            </a:r>
          </a:p>
          <a:p>
            <a:endParaRPr lang="en-IN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Step 3: Material selection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Step 4: Determination of the weaker member 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Step 5: Design of weaker member</a:t>
            </a:r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023615-0FB1-ED05-1F2D-50DED7901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44555"/>
              </p:ext>
            </p:extLst>
          </p:nvPr>
        </p:nvGraphicFramePr>
        <p:xfrm>
          <a:off x="575094" y="2142226"/>
          <a:ext cx="9924302" cy="8858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90352">
                  <a:extLst>
                    <a:ext uri="{9D8B030D-6E8A-4147-A177-3AD203B41FA5}">
                      <a16:colId xmlns:a16="http://schemas.microsoft.com/office/drawing/2014/main" val="3822022486"/>
                    </a:ext>
                  </a:extLst>
                </a:gridCol>
                <a:gridCol w="4933950">
                  <a:extLst>
                    <a:ext uri="{9D8B030D-6E8A-4147-A177-3AD203B41FA5}">
                      <a16:colId xmlns:a16="http://schemas.microsoft.com/office/drawing/2014/main" val="408416615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tooth in pinion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b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Z1 = 2f/sin^2 (Alpha)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b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44709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tooth on gear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b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 =Z1 / i 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b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6806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Spur gear ratio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b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N2/N1 = I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b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308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220981F-11A1-F12B-7353-7E06E9E67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35153"/>
              </p:ext>
            </p:extLst>
          </p:nvPr>
        </p:nvGraphicFramePr>
        <p:xfrm>
          <a:off x="589471" y="3651849"/>
          <a:ext cx="9784408" cy="342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58838">
                  <a:extLst>
                    <a:ext uri="{9D8B030D-6E8A-4147-A177-3AD203B41FA5}">
                      <a16:colId xmlns:a16="http://schemas.microsoft.com/office/drawing/2014/main" val="3447798374"/>
                    </a:ext>
                  </a:extLst>
                </a:gridCol>
                <a:gridCol w="4825570">
                  <a:extLst>
                    <a:ext uri="{9D8B030D-6E8A-4147-A177-3AD203B41FA5}">
                      <a16:colId xmlns:a16="http://schemas.microsoft.com/office/drawing/2014/main" val="76000967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Cal. of lewis form factor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Y1 = Pi (0.154 -(0.912 / z1))</a:t>
                      </a:r>
                      <a:endParaRPr lang="pl-PL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6555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9B92B1-26E7-B690-FA7E-0CABD5212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73492"/>
              </p:ext>
            </p:extLst>
          </p:nvPr>
        </p:nvGraphicFramePr>
        <p:xfrm>
          <a:off x="615441" y="4450870"/>
          <a:ext cx="9782175" cy="342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33950">
                  <a:extLst>
                    <a:ext uri="{9D8B030D-6E8A-4147-A177-3AD203B41FA5}">
                      <a16:colId xmlns:a16="http://schemas.microsoft.com/office/drawing/2014/main" val="3075243090"/>
                    </a:ext>
                  </a:extLst>
                </a:gridCol>
                <a:gridCol w="4848225">
                  <a:extLst>
                    <a:ext uri="{9D8B030D-6E8A-4147-A177-3AD203B41FA5}">
                      <a16:colId xmlns:a16="http://schemas.microsoft.com/office/drawing/2014/main" val="286559796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Pinion, Gear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Forged steel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8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1C95895-4703-C928-F7EB-D5A19356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87116"/>
              </p:ext>
            </p:extLst>
          </p:nvPr>
        </p:nvGraphicFramePr>
        <p:xfrm>
          <a:off x="591538" y="5256003"/>
          <a:ext cx="9801225" cy="342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2050">
                  <a:extLst>
                    <a:ext uri="{9D8B030D-6E8A-4147-A177-3AD203B41FA5}">
                      <a16:colId xmlns:a16="http://schemas.microsoft.com/office/drawing/2014/main" val="3149489244"/>
                    </a:ext>
                  </a:extLst>
                </a:gridCol>
                <a:gridCol w="4829175">
                  <a:extLst>
                    <a:ext uri="{9D8B030D-6E8A-4147-A177-3AD203B41FA5}">
                      <a16:colId xmlns:a16="http://schemas.microsoft.com/office/drawing/2014/main" val="417553637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Pinion &amp; Gear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 = Sigma b * Y1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64747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8FC1E7A-2D27-7880-17E6-7D0587F4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54502"/>
              </p:ext>
            </p:extLst>
          </p:nvPr>
        </p:nvGraphicFramePr>
        <p:xfrm>
          <a:off x="586686" y="5974871"/>
          <a:ext cx="9782175" cy="342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43475">
                  <a:extLst>
                    <a:ext uri="{9D8B030D-6E8A-4147-A177-3AD203B41FA5}">
                      <a16:colId xmlns:a16="http://schemas.microsoft.com/office/drawing/2014/main" val="4289457057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60753368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Design based on bending (m)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1.26 *{ [M_T]/(Y1 * Sigma b1 * 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ϕ_</a:t>
                      </a: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M * Z1)} ^(1/3)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2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46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261A-58A2-F1BF-223A-0A74A9E3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EF8B70C-6961-53CD-CA60-AAD55D77E3EE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90677126-9BFB-7396-A79B-DBF846569D2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08F7DF42-DDBD-376D-86D8-FC657F47A84B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611C47D-E31C-84E4-94BC-6B5A8860269C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D5C1F2-B259-27AF-94C8-F029DDF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12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FA57E2-9D1C-F0B4-6417-BB49662B1ED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01A4F4FF-9E49-9042-ADAA-4BF8C1E0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Times New Roman"/>
                <a:cs typeface="Times New Roman"/>
              </a:rPr>
              <a:t>Formulas used for spur gear selection</a:t>
            </a:r>
            <a:endParaRPr lang="en-US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8D9A1B1E-0AF8-9CAE-D22D-15CACC8D44DF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264058F2-663A-AFBD-8FE7-AE8BB904405D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B6923F-B498-49A5-973C-496A7D72E262}"/>
              </a:ext>
            </a:extLst>
          </p:cNvPr>
          <p:cNvSpPr>
            <a:spLocks noGrp="1"/>
          </p:cNvSpPr>
          <p:nvPr/>
        </p:nvSpPr>
        <p:spPr>
          <a:xfrm>
            <a:off x="709451" y="1205948"/>
            <a:ext cx="9985053" cy="4892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/>
                <a:cs typeface="Times New Roman"/>
              </a:rPr>
              <a:t>Step 6: Checking of the contact stresses</a:t>
            </a:r>
          </a:p>
          <a:p>
            <a:pPr marL="0" indent="0">
              <a:buNone/>
            </a:pP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Step 7: Checking of the dynamic load (Fs &gt; </a:t>
            </a:r>
            <a:r>
              <a:rPr lang="en-IN" sz="2000" err="1">
                <a:latin typeface="Times New Roman"/>
                <a:cs typeface="Times New Roman"/>
              </a:rPr>
              <a:t>Fd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Step 8: Checking of wear load (</a:t>
            </a:r>
            <a:r>
              <a:rPr lang="en-IN" sz="2000" err="1">
                <a:latin typeface="Times New Roman"/>
                <a:cs typeface="Times New Roman"/>
              </a:rPr>
              <a:t>Fw</a:t>
            </a:r>
            <a:r>
              <a:rPr lang="en-IN" sz="2000" dirty="0">
                <a:latin typeface="Times New Roman"/>
                <a:cs typeface="Times New Roman"/>
              </a:rPr>
              <a:t> &gt; </a:t>
            </a:r>
            <a:r>
              <a:rPr lang="en-IN" sz="2000" err="1">
                <a:latin typeface="Times New Roman"/>
                <a:cs typeface="Times New Roman"/>
              </a:rPr>
              <a:t>Fd</a:t>
            </a:r>
            <a:r>
              <a:rPr lang="en-IN" sz="2000" dirty="0">
                <a:latin typeface="Times New Roman"/>
                <a:cs typeface="Times New Roman"/>
              </a:rPr>
              <a:t>)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Step 9: Constructional details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715D56-3745-9D29-CD0B-8D1ECB299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51729"/>
              </p:ext>
            </p:extLst>
          </p:nvPr>
        </p:nvGraphicFramePr>
        <p:xfrm>
          <a:off x="725067" y="1715758"/>
          <a:ext cx="9591675" cy="781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35153820"/>
                    </a:ext>
                  </a:extLst>
                </a:gridCol>
                <a:gridCol w="4791075">
                  <a:extLst>
                    <a:ext uri="{9D8B030D-6E8A-4147-A177-3AD203B41FA5}">
                      <a16:colId xmlns:a16="http://schemas.microsoft.com/office/drawing/2014/main" val="321365107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73908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stress(sigma c)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 *((i+1)/a)*sqrt(((i+1)/(i*b))*E*[M_T])</a:t>
                      </a:r>
                      <a:endParaRPr lang="it-IT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74044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A29BBCA-CA1E-E5AE-0AA2-9240C3B34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98937"/>
              </p:ext>
            </p:extLst>
          </p:nvPr>
        </p:nvGraphicFramePr>
        <p:xfrm>
          <a:off x="710870" y="2994983"/>
          <a:ext cx="9648825" cy="666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7750">
                  <a:extLst>
                    <a:ext uri="{9D8B030D-6E8A-4147-A177-3AD203B41FA5}">
                      <a16:colId xmlns:a16="http://schemas.microsoft.com/office/drawing/2014/main" val="1745424610"/>
                    </a:ext>
                  </a:extLst>
                </a:gridCol>
                <a:gridCol w="4791075">
                  <a:extLst>
                    <a:ext uri="{9D8B030D-6E8A-4147-A177-3AD203B41FA5}">
                      <a16:colId xmlns:a16="http://schemas.microsoft.com/office/drawing/2014/main" val="16383351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 on the gear (Fs)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 b1 * b* Y1 *m</a:t>
                      </a:r>
                      <a:endParaRPr lang="es-E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9565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Dynamic Load acting on gear (Fd)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F_T * CV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1861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D041D68-37F1-19D2-F26B-1C7E988DF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86788"/>
              </p:ext>
            </p:extLst>
          </p:nvPr>
        </p:nvGraphicFramePr>
        <p:xfrm>
          <a:off x="686878" y="4340794"/>
          <a:ext cx="9639300" cy="3905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19650">
                  <a:extLst>
                    <a:ext uri="{9D8B030D-6E8A-4147-A177-3AD203B41FA5}">
                      <a16:colId xmlns:a16="http://schemas.microsoft.com/office/drawing/2014/main" val="1446896974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10422298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F_W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 * Q *b* k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532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F14E13-58A8-0AE8-F387-CCB93D42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48902"/>
              </p:ext>
            </p:extLst>
          </p:nvPr>
        </p:nvGraphicFramePr>
        <p:xfrm>
          <a:off x="710870" y="5425386"/>
          <a:ext cx="9648825" cy="8667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7750">
                  <a:extLst>
                    <a:ext uri="{9D8B030D-6E8A-4147-A177-3AD203B41FA5}">
                      <a16:colId xmlns:a16="http://schemas.microsoft.com/office/drawing/2014/main" val="3262080254"/>
                    </a:ext>
                  </a:extLst>
                </a:gridCol>
                <a:gridCol w="4791075">
                  <a:extLst>
                    <a:ext uri="{9D8B030D-6E8A-4147-A177-3AD203B41FA5}">
                      <a16:colId xmlns:a16="http://schemas.microsoft.com/office/drawing/2014/main" val="149423828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 Pitch (Pc)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* m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3531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Pinion (n1)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 * (Pc * Z1*Z1)^(1/4)</a:t>
                      </a:r>
                      <a:endParaRPr lang="pl-PL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2567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(n2)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 * (Pc * Z2*Z2)^(1/4)</a:t>
                      </a:r>
                      <a:endParaRPr lang="pl-PL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26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76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FEE8-55D0-4FA2-9D28-A96B7A4A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626799"/>
            <a:ext cx="10515600" cy="755471"/>
          </a:xfrm>
        </p:spPr>
        <p:txBody>
          <a:bodyPr anchor="ctr">
            <a:normAutofit/>
          </a:bodyPr>
          <a:lstStyle/>
          <a:p>
            <a:r>
              <a:rPr lang="en-US" sz="3100" dirty="0">
                <a:latin typeface="Times New Roman"/>
                <a:cs typeface="Times New Roman"/>
              </a:rPr>
              <a:t>Verification of Pin for Elastomeric Bearing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0DB8-8163-4068-BD11-0FE67DD4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743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D7EA6D-9273-4687-9C0E-9AE9D3539F52}" type="datetime1">
              <a:rPr lang="en-GB" smtClean="0"/>
              <a:pPr>
                <a:spcAft>
                  <a:spcPts val="600"/>
                </a:spcAft>
              </a:pPr>
              <a:t>27/10/2025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34A97-1D7F-4329-8626-B2A4DC2DB638}"/>
              </a:ext>
            </a:extLst>
          </p:cNvPr>
          <p:cNvSpPr txBox="1"/>
          <p:nvPr/>
        </p:nvSpPr>
        <p:spPr>
          <a:xfrm>
            <a:off x="186906" y="5661530"/>
            <a:ext cx="5382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Source:</a:t>
            </a:r>
            <a:r>
              <a:rPr lang="en-IN" dirty="0"/>
              <a:t> </a:t>
            </a:r>
            <a:r>
              <a:rPr lang="en-IN" dirty="0">
                <a:hlinkClick r:id="rId2" action="ppaction://hlinksldjump"/>
              </a:rPr>
              <a:t>http://dx.doi.org/10.7735/ksmte.2017.26.2.199 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AA59E-F89C-49AC-A396-959A81F0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67" y="1545848"/>
            <a:ext cx="3834183" cy="1796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506443-8F74-4F87-A770-0C741F2C7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0" r="2872"/>
          <a:stretch/>
        </p:blipFill>
        <p:spPr>
          <a:xfrm>
            <a:off x="5561038" y="3867784"/>
            <a:ext cx="4115425" cy="197014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EC7719-2524-4102-8BFC-E63C9498AAF0}"/>
              </a:ext>
            </a:extLst>
          </p:cNvPr>
          <p:cNvCxnSpPr>
            <a:cxnSpLocks/>
          </p:cNvCxnSpPr>
          <p:nvPr/>
        </p:nvCxnSpPr>
        <p:spPr>
          <a:xfrm flipH="1">
            <a:off x="8253823" y="2322154"/>
            <a:ext cx="250054" cy="122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75B135-9EE5-4E15-805C-287CF78BC3C0}"/>
              </a:ext>
            </a:extLst>
          </p:cNvPr>
          <p:cNvSpPr txBox="1"/>
          <p:nvPr/>
        </p:nvSpPr>
        <p:spPr>
          <a:xfrm>
            <a:off x="8477614" y="2091262"/>
            <a:ext cx="51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Pin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61FD5B-D999-4992-8501-C5B44CDCC5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61"/>
          <a:stretch/>
        </p:blipFill>
        <p:spPr>
          <a:xfrm>
            <a:off x="407288" y="2444267"/>
            <a:ext cx="4909769" cy="264063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07DC2C7-60C7-4A24-AE73-FEB014A60372}"/>
              </a:ext>
            </a:extLst>
          </p:cNvPr>
          <p:cNvSpPr txBox="1"/>
          <p:nvPr/>
        </p:nvSpPr>
        <p:spPr>
          <a:xfrm>
            <a:off x="1634971" y="5197278"/>
            <a:ext cx="27432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Gearbox with Torque arm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DC61AE-D244-4795-B39E-5C138B76D0F8}"/>
              </a:ext>
            </a:extLst>
          </p:cNvPr>
          <p:cNvSpPr txBox="1"/>
          <p:nvPr/>
        </p:nvSpPr>
        <p:spPr>
          <a:xfrm>
            <a:off x="838200" y="1367468"/>
            <a:ext cx="565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Pin : Functions and Geometry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E9EBE5-405B-4380-A1B1-60D37B5B1841}"/>
              </a:ext>
            </a:extLst>
          </p:cNvPr>
          <p:cNvSpPr txBox="1"/>
          <p:nvPr/>
        </p:nvSpPr>
        <p:spPr>
          <a:xfrm>
            <a:off x="5893704" y="33813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Pin mounted in Torque arm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E2A477-EE3D-433F-8F77-FCF45BF26301}"/>
              </a:ext>
            </a:extLst>
          </p:cNvPr>
          <p:cNvSpPr txBox="1"/>
          <p:nvPr/>
        </p:nvSpPr>
        <p:spPr>
          <a:xfrm>
            <a:off x="6353764" y="581972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Detailed view of Pin</a:t>
            </a:r>
          </a:p>
        </p:txBody>
      </p:sp>
      <p:sp>
        <p:nvSpPr>
          <p:cNvPr id="6" name="Free-form: Shape 13">
            <a:extLst>
              <a:ext uri="{FF2B5EF4-FFF2-40B4-BE49-F238E27FC236}">
                <a16:creationId xmlns:a16="http://schemas.microsoft.com/office/drawing/2014/main" id="{CDEA084F-6945-F5C5-90E2-30BC84AB0C40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7">
            <a:extLst>
              <a:ext uri="{FF2B5EF4-FFF2-40B4-BE49-F238E27FC236}">
                <a16:creationId xmlns:a16="http://schemas.microsoft.com/office/drawing/2014/main" id="{C3CE6BD1-3C26-D4D1-8FC3-5A261447214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7">
            <a:extLst>
              <a:ext uri="{FF2B5EF4-FFF2-40B4-BE49-F238E27FC236}">
                <a16:creationId xmlns:a16="http://schemas.microsoft.com/office/drawing/2014/main" id="{9FB3B734-39B9-67F9-6EB5-54699C3B97F8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1D9DEB27-DA1E-3E93-1055-6B7D91CA1B10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</p:spTree>
    <p:extLst>
      <p:ext uri="{BB962C8B-B14F-4D97-AF65-F5344CB8AC3E}">
        <p14:creationId xmlns:p14="http://schemas.microsoft.com/office/powerpoint/2010/main" val="403837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5A4DB-BAE6-6D84-1D70-981F3167F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0716C772-B50C-B02A-FCFC-778C54C16D7A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E8DD506-A336-CD8D-AA3F-64EAEAD8AB6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D13AE45-D8B2-E41B-248B-0196B8F607E0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5AADEF2-BB08-CA77-4C34-00400045630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4CA64D-F6E5-F3DB-D51E-FF4452B5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14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6327DD-9AC0-E204-311F-7E311DD2647B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42C3AA34-7288-AF31-1C93-A0B7B1BE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Brake system</a:t>
            </a:r>
            <a:endParaRPr lang="en-US" sz="2800"/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EC51F1BA-A8FC-B138-2B63-85AE4161A555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DB8BFE7E-7BE9-B786-C880-FA7AA420659C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pic>
        <p:nvPicPr>
          <p:cNvPr id="3" name="Picture 2" descr="A close-up of a machine&#10;&#10;AI-generated content may be incorrect.">
            <a:extLst>
              <a:ext uri="{FF2B5EF4-FFF2-40B4-BE49-F238E27FC236}">
                <a16:creationId xmlns:a16="http://schemas.microsoft.com/office/drawing/2014/main" id="{82F5A542-6517-A6C6-5B36-C59F7B3B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2" y="2052638"/>
            <a:ext cx="3848100" cy="2752725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770C83E2-F0A3-4C0F-B737-6F46D1E4C1AC}"/>
              </a:ext>
            </a:extLst>
          </p:cNvPr>
          <p:cNvSpPr txBox="1"/>
          <p:nvPr/>
        </p:nvSpPr>
        <p:spPr>
          <a:xfrm>
            <a:off x="109114" y="1529743"/>
            <a:ext cx="612396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 Speed Shaft (Active Hydraulic)</a:t>
            </a: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12CE4F0-9510-412A-A965-12B7A28C11FC}"/>
              </a:ext>
            </a:extLst>
          </p:cNvPr>
          <p:cNvSpPr>
            <a:spLocks noGrp="1"/>
          </p:cNvSpPr>
          <p:nvPr/>
        </p:nvSpPr>
        <p:spPr>
          <a:xfrm>
            <a:off x="4189853" y="1316016"/>
            <a:ext cx="6442745" cy="3254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• Few moving parts, resulting in easy maintenance and reduced costs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• Small air gap combined with few moving parts, which mean short response time and fast braking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• Different types of spring packages available, reducing loss of force and providing higher levels of safety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• Drain ports for hydraulic oil leakage, preventing the presence of oil on brake discs and further increasing safety levels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• Tested down to -40°C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3DAB9542-1F61-4237-95C1-B5821A7B02FD}"/>
              </a:ext>
            </a:extLst>
          </p:cNvPr>
          <p:cNvSpPr txBox="1"/>
          <p:nvPr/>
        </p:nvSpPr>
        <p:spPr>
          <a:xfrm>
            <a:off x="235621" y="5072969"/>
            <a:ext cx="612396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Disc Brake: BSAK 300 DUAL-ACTION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151123CD-D09D-494A-A5CD-A0174C1C8EE9}"/>
              </a:ext>
            </a:extLst>
          </p:cNvPr>
          <p:cNvSpPr txBox="1"/>
          <p:nvPr/>
        </p:nvSpPr>
        <p:spPr>
          <a:xfrm>
            <a:off x="239031" y="5856605"/>
            <a:ext cx="482297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Times New Roman"/>
                <a:cs typeface="Times New Roman"/>
              </a:rPr>
              <a:t>Source :</a:t>
            </a:r>
            <a:r>
              <a:rPr lang="en-IN" sz="160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IN" sz="1600" u="sng" dirty="0">
                <a:solidFill>
                  <a:schemeClr val="accent1"/>
                </a:solidFill>
                <a:latin typeface="Times New Roman"/>
                <a:cs typeface="Times New Roman"/>
              </a:rPr>
              <a:t>https://www.svendborg-brakes.com/media/136327/data_sheets_catalogue.pdf </a:t>
            </a:r>
          </a:p>
        </p:txBody>
      </p:sp>
    </p:spTree>
    <p:extLst>
      <p:ext uri="{BB962C8B-B14F-4D97-AF65-F5344CB8AC3E}">
        <p14:creationId xmlns:p14="http://schemas.microsoft.com/office/powerpoint/2010/main" val="177761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6E29F-FDFC-D99C-49B5-28585AAE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B736C1A3-F951-C6F8-398C-53F611C2C742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C20720D1-89F5-AB43-8143-CCBB9873D72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4BFAE31B-E153-969E-AAC2-16F8A157871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A5293FB-EC39-3100-F6C5-62F32A16A33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580189-2833-5B9B-BCF9-82E4AF4E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15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EDCAFE1-718A-3D80-D05F-DD9CD1E9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84" y="-143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BSAK-300 Dual Action</a:t>
            </a:r>
          </a:p>
        </p:txBody>
      </p:sp>
      <p:sp>
        <p:nvSpPr>
          <p:cNvPr id="2" name="Rechteck 17">
            <a:extLst>
              <a:ext uri="{FF2B5EF4-FFF2-40B4-BE49-F238E27FC236}">
                <a16:creationId xmlns:a16="http://schemas.microsoft.com/office/drawing/2014/main" id="{03E4603B-BAA1-C941-AD2D-CA56D935803B}"/>
              </a:ext>
            </a:extLst>
          </p:cNvPr>
          <p:cNvSpPr/>
          <p:nvPr/>
        </p:nvSpPr>
        <p:spPr>
          <a:xfrm>
            <a:off x="8224729" y="6532432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1C60BBEC-BE5C-BBF0-37FB-DB373BB97A49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5E0F6-5C86-5BED-D1EB-B0E3E0E1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11" y="899214"/>
            <a:ext cx="7351503" cy="56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4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16E0-B9F6-805B-A77E-7B045906B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828C4F0-330D-DB85-E4CD-A9812CB3AFE1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22A133A-404F-F460-76F0-A7D5ABEB5A0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BC384A90-FBB8-28D4-3569-E08E5BD3389D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F2F87D-DCB6-7733-4198-9DBF2FE23073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2EDA8D-91CF-896B-1333-55682097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16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C6195-DED2-7F7E-3E73-1804DE6446B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0E71551B-F244-2A65-996B-B362E21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r>
              <a:rPr lang="en-US" sz="2900" dirty="0">
                <a:latin typeface="Times New Roman"/>
                <a:cs typeface="Times New Roman"/>
              </a:rPr>
              <a:t>BSAK-300 Dual Action</a:t>
            </a: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12583DAD-CB0B-86C8-64DF-3060E666AE44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935A7D6B-FEC7-C6E4-8901-03D0695127D0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pic>
        <p:nvPicPr>
          <p:cNvPr id="2" name="Picture 1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858753E7-074D-0D15-C791-28DE9644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7" y="1328827"/>
            <a:ext cx="10358167" cy="48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5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73320" y="1376739"/>
            <a:ext cx="1121898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Gearbox</a:t>
            </a:r>
          </a:p>
          <a:p>
            <a:r>
              <a:rPr lang="en-US" dirty="0">
                <a:latin typeface="Times New Roman"/>
                <a:cs typeface="Times New Roman"/>
              </a:rPr>
              <a:t>(1) Previous year Optimus projects 26-10-2025</a:t>
            </a:r>
          </a:p>
          <a:p>
            <a:r>
              <a:rPr lang="en-US" dirty="0">
                <a:latin typeface="Times New Roman"/>
                <a:cs typeface="Times New Roman"/>
              </a:rPr>
              <a:t>(2) IEC-61400-4  and DNV-GL 26-10-2025</a:t>
            </a:r>
          </a:p>
          <a:p>
            <a:r>
              <a:rPr lang="en-US" dirty="0">
                <a:latin typeface="Times New Roman"/>
                <a:cs typeface="Times New Roman"/>
              </a:rPr>
              <a:t>(3) Lecture notes – Mechanical drive train by Prof.Peter Quell.25-10-2025</a:t>
            </a:r>
          </a:p>
          <a:p>
            <a:r>
              <a:rPr lang="en-US" dirty="0">
                <a:latin typeface="Times New Roman"/>
                <a:cs typeface="Times New Roman"/>
              </a:rPr>
              <a:t>(4)ZF Wind  and </a:t>
            </a:r>
            <a:r>
              <a:rPr lang="en-US" dirty="0" err="1">
                <a:latin typeface="Times New Roman"/>
                <a:cs typeface="Times New Roman"/>
              </a:rPr>
              <a:t>Winergy</a:t>
            </a:r>
            <a:r>
              <a:rPr lang="en-US" dirty="0">
                <a:latin typeface="Times New Roman"/>
                <a:cs typeface="Times New Roman"/>
              </a:rPr>
              <a:t> website 24-10-2025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Brake</a:t>
            </a:r>
          </a:p>
          <a:p>
            <a:r>
              <a:rPr lang="en-IN" dirty="0">
                <a:latin typeface="Times New Roman"/>
                <a:ea typeface="Calibri"/>
                <a:cs typeface="Calibri"/>
              </a:rPr>
              <a:t>(1)Lecture Notes Mechanical Drivetrain 27-10-2025</a:t>
            </a:r>
            <a:endParaRPr lang="en-US" dirty="0">
              <a:latin typeface="Times New Roman"/>
            </a:endParaRPr>
          </a:p>
          <a:p>
            <a:r>
              <a:rPr lang="en-US" dirty="0">
                <a:latin typeface="Times New Roman"/>
                <a:ea typeface="Calibri"/>
                <a:cs typeface="Calibri"/>
              </a:rPr>
              <a:t>(2)Svendborg Brake Manual 25-10-2025 </a:t>
            </a:r>
            <a:endParaRPr lang="en-IN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(3)Previous year Optimus projects 26-10-2025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Times New Roman"/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2540" y="145123"/>
            <a:ext cx="10515600" cy="1325563"/>
          </a:xfrm>
        </p:spPr>
        <p:txBody>
          <a:bodyPr/>
          <a:lstStyle/>
          <a:p>
            <a:r>
              <a:rPr lang="en-US" sz="2400">
                <a:latin typeface="Times New Roman"/>
                <a:cs typeface="Times New Roman"/>
              </a:rPr>
              <a:t>Bibliography</a:t>
            </a:r>
            <a:r>
              <a:rPr lang="en-US" sz="2400"/>
              <a:t>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0345E6-CF06-28DF-4FC1-25E3760C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1751" y="6542723"/>
            <a:ext cx="560384" cy="32199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17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8" name="Rechteck 17">
            <a:extLst>
              <a:ext uri="{FF2B5EF4-FFF2-40B4-BE49-F238E27FC236}">
                <a16:creationId xmlns:a16="http://schemas.microsoft.com/office/drawing/2014/main" id="{A123406F-280E-0AE2-1CA5-076787BBFD2B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A10A1338-E7A7-5577-14B1-2D44C353F0BE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</p:spTree>
    <p:extLst>
      <p:ext uri="{BB962C8B-B14F-4D97-AF65-F5344CB8AC3E}">
        <p14:creationId xmlns:p14="http://schemas.microsoft.com/office/powerpoint/2010/main" val="153393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2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7583" y="445344"/>
            <a:ext cx="4340796" cy="7989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de-DE" sz="3600" dirty="0">
                <a:latin typeface="Times New Roman"/>
                <a:cs typeface="Times New Roman"/>
              </a:rPr>
              <a:t>List of Content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49" y="1176770"/>
            <a:ext cx="4908022" cy="6760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Overview of technical terms</a:t>
            </a:r>
            <a:endParaRPr lang="en-US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Gearbox configuration</a:t>
            </a:r>
            <a:endParaRPr lang="en-US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Dimension of the gearbox 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GB" sz="2000" dirty="0">
                <a:latin typeface="Times New Roman"/>
                <a:cs typeface="Times New Roman"/>
              </a:rPr>
              <a:t>Geometric definitions/parameters for gears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IN" sz="2000" dirty="0">
                <a:latin typeface="Times New Roman"/>
                <a:cs typeface="Times New Roman"/>
              </a:rPr>
              <a:t>Formula for planetary gears and spur </a:t>
            </a:r>
            <a:endParaRPr lang="en-US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Elastomeric Bearing concept</a:t>
            </a: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latin typeface="Times New Roman"/>
                <a:cs typeface="Times New Roman"/>
              </a:rPr>
              <a:t>Brake system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Aptos"/>
              <a:cs typeface="Times New Roman"/>
            </a:endParaRPr>
          </a:p>
        </p:txBody>
      </p:sp>
      <p:sp>
        <p:nvSpPr>
          <p:cNvPr id="8" name="Rechteck 17">
            <a:extLst>
              <a:ext uri="{FF2B5EF4-FFF2-40B4-BE49-F238E27FC236}">
                <a16:creationId xmlns:a16="http://schemas.microsoft.com/office/drawing/2014/main" id="{63B77199-F2F5-F9F9-06EC-BD0AB57A03FC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9023AAA1-8831-C3DD-47D8-1F8FC9C754DC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D7C08-10BE-C267-FEF7-6438A635F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D63ABBC-61EC-22E2-599B-7A0A1BEADA6A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E4E76A3-40F3-690B-A78E-C7E53E098FB5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8591FFB-2917-83C1-FFED-49481C687F8A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8F074B-9A63-58CE-E847-291AA3858E0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EA2A17-BE9A-2B8B-3CA6-46413464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BB8F00-0DE7-C33E-DA41-ECEAAFF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sz="2400" dirty="0" err="1">
                <a:latin typeface="Times New Roman"/>
                <a:cs typeface="Times New Roman"/>
              </a:rPr>
              <a:t>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0EAECA-3498-DE86-2F72-EE921438C726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7">
            <a:extLst>
              <a:ext uri="{FF2B5EF4-FFF2-40B4-BE49-F238E27FC236}">
                <a16:creationId xmlns:a16="http://schemas.microsoft.com/office/drawing/2014/main" id="{ABEC0305-8FDE-9216-F242-6B7F3B4BD2B8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83BAD6A7-B7D7-E7B6-B5F6-073901D6150C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B9A5-EB0B-46BF-AE8E-F29221CCD0C9}"/>
              </a:ext>
            </a:extLst>
          </p:cNvPr>
          <p:cNvSpPr>
            <a:spLocks noGrp="1"/>
          </p:cNvSpPr>
          <p:nvPr/>
        </p:nvSpPr>
        <p:spPr>
          <a:xfrm>
            <a:off x="838200" y="1388226"/>
            <a:ext cx="10515600" cy="4911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/>
                <a:cs typeface="Times New Roman"/>
              </a:rPr>
              <a:t>Drivetrain</a:t>
            </a:r>
            <a:br>
              <a:rPr lang="en-GB" dirty="0">
                <a:latin typeface="Times New Roman"/>
              </a:rPr>
            </a:br>
            <a:r>
              <a:rPr lang="en-GB" sz="1800" dirty="0">
                <a:latin typeface="Times New Roman"/>
                <a:cs typeface="Times New Roman"/>
              </a:rPr>
              <a:t>According to site conditions, CAPEX and OPEX we found the best solution that is “3-point Suspension System”</a:t>
            </a:r>
          </a:p>
          <a:p>
            <a:r>
              <a:rPr lang="en-GB" dirty="0">
                <a:latin typeface="Times New Roman"/>
                <a:cs typeface="Times New Roman"/>
              </a:rPr>
              <a:t>Gearbox</a:t>
            </a:r>
            <a:br>
              <a:rPr lang="en-GB" dirty="0">
                <a:latin typeface="Times New Roman"/>
              </a:rPr>
            </a:br>
            <a:r>
              <a:rPr lang="en-GB" sz="1800" dirty="0">
                <a:latin typeface="Times New Roman"/>
                <a:cs typeface="Times New Roman"/>
              </a:rPr>
              <a:t>3 stages of the gearbox : 2 planetary and 1 spur gear stages</a:t>
            </a:r>
          </a:p>
          <a:p>
            <a:r>
              <a:rPr lang="en-GB" dirty="0">
                <a:latin typeface="Times New Roman"/>
                <a:cs typeface="Times New Roman"/>
              </a:rPr>
              <a:t>Brake</a:t>
            </a:r>
            <a:br>
              <a:rPr lang="en-GB" dirty="0">
                <a:latin typeface="Times New Roman"/>
              </a:rPr>
            </a:br>
            <a:r>
              <a:rPr lang="en-GB" sz="2000" dirty="0">
                <a:latin typeface="Times New Roman"/>
                <a:cs typeface="Times New Roman"/>
              </a:rPr>
              <a:t>Hydraulic brake-Svendborg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BSAK 300 DUAL-ACTION</a:t>
            </a:r>
            <a:endParaRPr lang="en-GB" sz="20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r>
              <a:rPr lang="en-GB">
                <a:latin typeface="Times New Roman"/>
                <a:cs typeface="Times New Roman"/>
              </a:rPr>
              <a:t>Coupling</a:t>
            </a:r>
          </a:p>
          <a:p>
            <a:pPr marL="0" indent="0">
              <a:buNone/>
            </a:pPr>
            <a:r>
              <a:rPr lang="en-GB" sz="1600" dirty="0">
                <a:latin typeface="Times New Roman"/>
                <a:cs typeface="Times New Roman"/>
              </a:rPr>
              <a:t> </a:t>
            </a:r>
            <a:r>
              <a:rPr lang="en-GB" sz="1900" dirty="0">
                <a:latin typeface="Times New Roman"/>
                <a:cs typeface="Times New Roman"/>
              </a:rPr>
              <a:t>    Bolted flange connection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70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A2C1E-B625-DCFF-E7F7-B8C0BA80E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587B84FB-0A34-7667-1731-06CFAFF79C6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C7788862-78B7-D688-200E-9285088F3CE8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4468A163-248C-8A69-7B7E-668A952763B9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3C6FDE-571C-D052-F212-54036C1669E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817B3B-65B2-EDE5-9637-96DA5BF2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4185F3-AB41-B625-8B2B-6C3B87A8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latin typeface="Times New Roman"/>
                <a:cs typeface="Times New Roman"/>
              </a:rPr>
              <a:t>Gear box </a:t>
            </a:r>
            <a:r>
              <a:rPr lang="de-DE" sz="2400" dirty="0" err="1">
                <a:latin typeface="Times New Roman"/>
                <a:cs typeface="Times New Roman"/>
              </a:rPr>
              <a:t>configuration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68ADF-9DCA-4341-6D79-6144ADCA7AA4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7">
            <a:extLst>
              <a:ext uri="{FF2B5EF4-FFF2-40B4-BE49-F238E27FC236}">
                <a16:creationId xmlns:a16="http://schemas.microsoft.com/office/drawing/2014/main" id="{56A41E03-8AFC-D569-D111-3873DE828892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9F31DD3C-22E5-8B94-ECF3-B38AD8B48ABA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D0F9E-CC89-4A7B-9B0A-5B28CAB7153F}"/>
              </a:ext>
            </a:extLst>
          </p:cNvPr>
          <p:cNvSpPr>
            <a:spLocks noGrp="1"/>
          </p:cNvSpPr>
          <p:nvPr/>
        </p:nvSpPr>
        <p:spPr>
          <a:xfrm>
            <a:off x="838200" y="1391478"/>
            <a:ext cx="10515600" cy="4785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IN" sz="2000" b="1" dirty="0">
                <a:latin typeface="Times New Roman"/>
                <a:ea typeface="Calibri"/>
                <a:cs typeface="Times New Roman"/>
              </a:rPr>
              <a:t>Gearbox:</a:t>
            </a:r>
            <a:endParaRPr lang="en-IN" sz="20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defRPr/>
            </a:pPr>
            <a:r>
              <a:rPr lang="en-IN" sz="2000" dirty="0">
                <a:latin typeface="Times New Roman"/>
                <a:ea typeface="Calibri"/>
                <a:cs typeface="Times New Roman"/>
              </a:rPr>
              <a:t>Bonfiglioli Transmissions  for Pitch Gearbox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IN" sz="2000" dirty="0">
                <a:latin typeface="Times New Roman"/>
                <a:ea typeface="Calibri"/>
                <a:cs typeface="Times New Roman"/>
              </a:rPr>
              <a:t> Model/Name: 705T3N (gearbox ratio = 176.5:1)</a:t>
            </a:r>
          </a:p>
          <a:p>
            <a:pPr>
              <a:lnSpc>
                <a:spcPct val="106000"/>
              </a:lnSpc>
              <a:spcAft>
                <a:spcPts val="800"/>
              </a:spcAft>
              <a:defRPr/>
            </a:pPr>
            <a:r>
              <a:rPr lang="en-IN" sz="2000" err="1">
                <a:latin typeface="Times New Roman"/>
                <a:ea typeface="Calibri"/>
                <a:cs typeface="Times New Roman"/>
              </a:rPr>
              <a:t>Winenergy</a:t>
            </a:r>
            <a:r>
              <a:rPr lang="en-IN" sz="2000" dirty="0">
                <a:latin typeface="Times New Roman"/>
                <a:ea typeface="Calibri"/>
                <a:cs typeface="Times New Roman"/>
              </a:rPr>
              <a:t> AG  for Main Gearbox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  <a:defRPr/>
            </a:pPr>
            <a:r>
              <a:rPr lang="en-IN" sz="2000" dirty="0">
                <a:latin typeface="Times New Roman"/>
                <a:ea typeface="Calibri"/>
                <a:cs typeface="Times New Roman"/>
              </a:rPr>
              <a:t> Model/Name: PEAB 4320 (2- Planetary &amp; 1- spur)</a:t>
            </a:r>
          </a:p>
          <a:p>
            <a:pPr marL="0" indent="0" fontAlgn="auto">
              <a:lnSpc>
                <a:spcPct val="106000"/>
              </a:lnSpc>
              <a:spcAft>
                <a:spcPts val="800"/>
              </a:spcAft>
              <a:buNone/>
              <a:defRPr/>
            </a:pPr>
            <a:endParaRPr lang="en-IN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3" name="Picture 2" descr="A large blue machine in a room&#10;&#10;AI-generated content may be incorrect.">
            <a:extLst>
              <a:ext uri="{FF2B5EF4-FFF2-40B4-BE49-F238E27FC236}">
                <a16:creationId xmlns:a16="http://schemas.microsoft.com/office/drawing/2014/main" id="{F79AB098-9F47-0B2B-86A8-2F8884DA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20" y="1496054"/>
            <a:ext cx="4830793" cy="3218911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3FC868AF-46AC-F5EF-034A-13AEE0895D76}"/>
              </a:ext>
            </a:extLst>
          </p:cNvPr>
          <p:cNvSpPr txBox="1"/>
          <p:nvPr/>
        </p:nvSpPr>
        <p:spPr>
          <a:xfrm>
            <a:off x="345241" y="5949098"/>
            <a:ext cx="685176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/>
                <a:cs typeface="Times New Roman"/>
              </a:rPr>
              <a:t>Source: </a:t>
            </a:r>
            <a:r>
              <a:rPr lang="en-IN" dirty="0">
                <a:ea typeface="+mn-lt"/>
                <a:cs typeface="+mn-lt"/>
              </a:rPr>
              <a:t>https://www.sparesinmotion.com/</a:t>
            </a:r>
            <a:endParaRPr lang="en-IN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224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B4C02-4CBF-2885-0BE3-420FFC2B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37B6CE5-7656-A62E-E1AA-625BE3848DA4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14EDD1AF-D47E-F8A6-2CEE-354AE2395595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61D77B04-29D5-D887-D7C8-0BCF8550ED29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793FA30-5706-8FCB-F234-01EC63B525E8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45C645-D5CE-6681-107D-FB526F22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CC4847-52A4-D8AC-2410-314C9D83F5FC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EEA1EC33-2618-AAE7-A004-513C8BE9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endParaRPr lang="en-US" sz="2900">
              <a:latin typeface="Times New Roman"/>
              <a:cs typeface="Times New Roman"/>
            </a:endParaRP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AFF00F1E-C9CE-9F22-F135-71156E035B39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036E5216-CFAD-874B-583C-E1B4179CEF45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pic>
        <p:nvPicPr>
          <p:cNvPr id="2" name="Picture 1" descr="A drawing of a circle and a circle with lines and a circle&#10;&#10;AI-generated content may be incorrect.">
            <a:extLst>
              <a:ext uri="{FF2B5EF4-FFF2-40B4-BE49-F238E27FC236}">
                <a16:creationId xmlns:a16="http://schemas.microsoft.com/office/drawing/2014/main" id="{A876455E-2478-FD59-4E81-58232817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8" t="10372" r="14115" b="17797"/>
          <a:stretch>
            <a:fillRect/>
          </a:stretch>
        </p:blipFill>
        <p:spPr>
          <a:xfrm>
            <a:off x="1873121" y="1189235"/>
            <a:ext cx="8142734" cy="5194313"/>
          </a:xfrm>
          <a:prstGeom prst="rect">
            <a:avLst/>
          </a:prstGeom>
        </p:spPr>
      </p:pic>
      <p:sp>
        <p:nvSpPr>
          <p:cNvPr id="4" name="Title 11">
            <a:extLst>
              <a:ext uri="{FF2B5EF4-FFF2-40B4-BE49-F238E27FC236}">
                <a16:creationId xmlns:a16="http://schemas.microsoft.com/office/drawing/2014/main" id="{F2F86F0F-1B7F-4FE2-AF63-1398C6093BA8}"/>
              </a:ext>
            </a:extLst>
          </p:cNvPr>
          <p:cNvSpPr txBox="1">
            <a:spLocks/>
          </p:cNvSpPr>
          <p:nvPr/>
        </p:nvSpPr>
        <p:spPr>
          <a:xfrm>
            <a:off x="693697" y="517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Times New Roman"/>
                <a:ea typeface="Calibri Light"/>
                <a:cs typeface="Calibri Light"/>
              </a:rPr>
              <a:t>Dimension overview of the gearbox</a:t>
            </a:r>
          </a:p>
          <a:p>
            <a:pPr algn="ctr"/>
            <a:br>
              <a:rPr lang="en-IN" sz="2800" u="sng" dirty="0">
                <a:latin typeface="Times New Roman"/>
                <a:cs typeface="Times New Roman"/>
              </a:rPr>
            </a:br>
            <a:endParaRPr lang="en-GB" sz="1800">
              <a:latin typeface="Times New Roman"/>
              <a:cs typeface="Times New Roman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883E022A-699B-1F41-F142-2D1D35F2B3FD}"/>
              </a:ext>
            </a:extLst>
          </p:cNvPr>
          <p:cNvSpPr txBox="1"/>
          <p:nvPr/>
        </p:nvSpPr>
        <p:spPr>
          <a:xfrm>
            <a:off x="345241" y="5949098"/>
            <a:ext cx="685176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/>
                <a:cs typeface="Times New Roman"/>
              </a:rPr>
              <a:t>Source: Own sketch</a:t>
            </a:r>
          </a:p>
        </p:txBody>
      </p:sp>
    </p:spTree>
    <p:extLst>
      <p:ext uri="{BB962C8B-B14F-4D97-AF65-F5344CB8AC3E}">
        <p14:creationId xmlns:p14="http://schemas.microsoft.com/office/powerpoint/2010/main" val="272673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2E3B5-15EB-7F7A-A010-9A1F9200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20A3153-B6DD-465D-BC94-B1589B24868C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7DDC268-FBE5-D136-A877-4E4CEB533AEE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B9EB3172-3FEC-3D33-7E84-5EB2EE1BD10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49320BF-5CAE-42C6-EC1B-8D8F4680F4F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26EA66-EE03-26CF-8B20-D780E51C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4D7ECE-B796-1D3D-4DBB-E44A4427659B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51EDED66-DB9A-90BB-446B-37EA0730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Times New Roman"/>
                <a:cs typeface="Times New Roman"/>
              </a:rPr>
              <a:t> </a:t>
            </a:r>
            <a:r>
              <a:rPr lang="en-GB" sz="2800">
                <a:latin typeface="Times New Roman"/>
                <a:ea typeface="Calibri"/>
                <a:cs typeface="Calibri"/>
              </a:rPr>
              <a:t>Geometric definitions/parameters</a:t>
            </a:r>
            <a:br>
              <a:rPr lang="en-IN" sz="2800" u="sng" dirty="0">
                <a:latin typeface="Times New Roman"/>
                <a:cs typeface="Times New Roman"/>
              </a:rPr>
            </a:br>
            <a:endParaRPr lang="en-GB" sz="1800">
              <a:latin typeface="Times New Roman"/>
              <a:cs typeface="Times New Roman"/>
            </a:endParaRPr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90DBF6A9-B06D-2594-BDC7-081761A9F821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BBD22BB6-C526-D7F0-7433-B36628FCE5A6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pic>
        <p:nvPicPr>
          <p:cNvPr id="2" name="Picture 1" descr="A drawing of a gear with text&#10;&#10;AI-generated content may be incorrect.">
            <a:extLst>
              <a:ext uri="{FF2B5EF4-FFF2-40B4-BE49-F238E27FC236}">
                <a16:creationId xmlns:a16="http://schemas.microsoft.com/office/drawing/2014/main" id="{70802663-DF6D-E51F-82E0-41AC5924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90" y="1522203"/>
            <a:ext cx="82581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1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B6AA-27D8-DA8E-BA42-A4FF3A0AF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C324BA2F-BA64-D8B6-D2BD-7B0E4C6B57DD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68113E0C-2351-ABF9-B3FB-4517F0CCC8D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EF2FF450-66BA-8D5B-10EB-1C0F21C472C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770B4BD-065B-693C-5DAC-61C97DC243C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1175CB-ECBA-1258-8429-661DE2C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B15072-B7CF-4A73-2C8B-EF1E3BEFCF47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3908B73-C3F2-6B26-FA51-F3D09D0A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endParaRPr lang="en-US" sz="2900">
              <a:latin typeface="Times New Roman"/>
              <a:cs typeface="Times New Roman"/>
            </a:endParaRP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C217F267-27EB-8CE2-14DD-3B13A2FDAEFF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2F524907-C2FF-6C67-2ECA-6727973B3ADB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pic>
        <p:nvPicPr>
          <p:cNvPr id="8" name="Picture 7" descr="A diagram of teething gear&#10;&#10;AI-generated content may be incorrect.">
            <a:extLst>
              <a:ext uri="{FF2B5EF4-FFF2-40B4-BE49-F238E27FC236}">
                <a16:creationId xmlns:a16="http://schemas.microsoft.com/office/drawing/2014/main" id="{5AE7FE9B-12D4-CE1D-C671-AFBDC6DB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5" y="1101038"/>
            <a:ext cx="7878792" cy="4339625"/>
          </a:xfrm>
          <a:prstGeom prst="rect">
            <a:avLst/>
          </a:prstGeom>
        </p:spPr>
      </p:pic>
      <p:pic>
        <p:nvPicPr>
          <p:cNvPr id="14" name="Picture 13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D7CB37DF-1DA0-E52F-078B-9EE07CEA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87" y="5431766"/>
            <a:ext cx="8315685" cy="1112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C7147-AFEA-4E51-1C04-B7A129AC1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558" y="6209760"/>
            <a:ext cx="2583791" cy="3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0D531-A1A2-3B41-AE05-FA4376E7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A3DFEB93-CA93-C98A-AAA3-458D06971E30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2DD40C7-805C-53BF-AA03-9213F4866063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9F4BA23-A936-DD66-6505-BE3CE41A74E4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A3F7AC6-8702-BA4E-AD47-C45437BEBAE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E94235-AC81-7E6D-BBCA-39766855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8FA46A-97D2-754C-60D9-8FCD882B512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8386078-7B6D-8DA0-CCA2-AB019E8A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endParaRPr lang="en-US" sz="2900">
              <a:latin typeface="Times New Roman"/>
              <a:cs typeface="Times New Roman"/>
            </a:endParaRP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FFF86F1C-CAA7-3CD5-3DD4-F905BA05FAB6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5B712523-7DE6-50CE-A420-710060A663A5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pic>
        <p:nvPicPr>
          <p:cNvPr id="2" name="Picture 1" descr="A diagram of a pressure angle and angle&#10;&#10;AI-generated content may be incorrect.">
            <a:extLst>
              <a:ext uri="{FF2B5EF4-FFF2-40B4-BE49-F238E27FC236}">
                <a16:creationId xmlns:a16="http://schemas.microsoft.com/office/drawing/2014/main" id="{BAA43A16-8BC1-908C-FD4B-634214C8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2" y="1521843"/>
            <a:ext cx="5105400" cy="4648200"/>
          </a:xfrm>
          <a:prstGeom prst="rect">
            <a:avLst/>
          </a:prstGeom>
        </p:spPr>
      </p:pic>
      <p:sp>
        <p:nvSpPr>
          <p:cNvPr id="3" name="Google Shape;165;p4">
            <a:extLst>
              <a:ext uri="{FF2B5EF4-FFF2-40B4-BE49-F238E27FC236}">
                <a16:creationId xmlns:a16="http://schemas.microsoft.com/office/drawing/2014/main" id="{04F337B0-E3FD-F107-5729-C43C9217D975}"/>
              </a:ext>
            </a:extLst>
          </p:cNvPr>
          <p:cNvSpPr txBox="1"/>
          <p:nvPr/>
        </p:nvSpPr>
        <p:spPr>
          <a:xfrm>
            <a:off x="5512990" y="1326367"/>
            <a:ext cx="5083080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GB" sz="2000" b="0" i="0" u="none" strike="noStrike" cap="none">
                <a:solidFill>
                  <a:schemeClr val="tx1"/>
                </a:solidFill>
                <a:latin typeface="Times New Roman"/>
                <a:ea typeface="Arial"/>
                <a:cs typeface="Arial"/>
                <a:sym typeface="Arial"/>
              </a:rPr>
              <a:t>pressure  angle!</a:t>
            </a:r>
            <a:endParaRPr lang="en-US" sz="2000" b="0" i="0" u="none" strike="noStrike" cap="none">
              <a:solidFill>
                <a:schemeClr val="tx1"/>
              </a:solidFill>
              <a:latin typeface="Times New Roman"/>
              <a:ea typeface="Arial"/>
              <a:cs typeface="Arial"/>
            </a:endParaRPr>
          </a:p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000" b="0" i="0" u="none" strike="noStrike" cap="none" dirty="0">
              <a:solidFill>
                <a:schemeClr val="tx1"/>
              </a:solidFill>
              <a:latin typeface="Times New Roman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tx1"/>
                </a:solidFill>
                <a:latin typeface="Times New Roman"/>
                <a:ea typeface="Arial"/>
                <a:cs typeface="Arial"/>
                <a:sym typeface="Arial"/>
              </a:rPr>
              <a:t>          is the angle at which the pressure from the tooth of one gear is passed on to the tooth of another gear.</a:t>
            </a:r>
            <a:endParaRPr sz="2000" b="0" i="0" u="none" strike="noStrike" cap="none">
              <a:solidFill>
                <a:schemeClr val="tx1"/>
              </a:solidFill>
              <a:latin typeface="Times New Roman"/>
              <a:ea typeface="Arial"/>
              <a:cs typeface="Arial"/>
              <a:sym typeface="Arial"/>
            </a:endParaRPr>
          </a:p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6;p4">
            <a:extLst>
              <a:ext uri="{FF2B5EF4-FFF2-40B4-BE49-F238E27FC236}">
                <a16:creationId xmlns:a16="http://schemas.microsoft.com/office/drawing/2014/main" id="{877E2674-5D1D-F190-52B7-57C7D14C2EB7}"/>
              </a:ext>
            </a:extLst>
          </p:cNvPr>
          <p:cNvSpPr txBox="1"/>
          <p:nvPr/>
        </p:nvSpPr>
        <p:spPr>
          <a:xfrm>
            <a:off x="5762358" y="3634823"/>
            <a:ext cx="543181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GB" sz="2000" b="0" i="0" u="none" strike="noStrike" cap="none">
                <a:solidFill>
                  <a:srgbClr val="000000"/>
                </a:solidFill>
                <a:latin typeface="Times New Roman"/>
                <a:ea typeface="Arial"/>
                <a:cs typeface="Arial"/>
                <a:sym typeface="Arial"/>
              </a:rPr>
              <a:t>Normal pressure angles in use today are </a:t>
            </a:r>
            <a:r>
              <a:rPr lang="en-GB" sz="2000" i="0" u="none" strike="noStrike" cap="none">
                <a:solidFill>
                  <a:srgbClr val="000000"/>
                </a:solidFill>
                <a:latin typeface="Times New Roman"/>
                <a:ea typeface="Arial"/>
                <a:cs typeface="Arial"/>
                <a:sym typeface="Arial"/>
              </a:rPr>
              <a:t>between 17.5° and 22.5°</a:t>
            </a:r>
            <a:endParaRPr lang="en-US" sz="2000" i="0" u="none" strike="noStrike" cap="none">
              <a:solidFill>
                <a:srgbClr val="000000"/>
              </a:solidFill>
              <a:latin typeface="Times New Roman"/>
              <a:ea typeface="Arial"/>
              <a:cs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i="0" u="none" strike="noStrike" cap="none" dirty="0">
              <a:solidFill>
                <a:srgbClr val="000000"/>
              </a:solidFill>
              <a:latin typeface="Times New Roman"/>
              <a:ea typeface="Arial"/>
              <a:cs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GB" sz="2400" b="0" i="0" u="none" strike="noStrike" cap="none">
                <a:solidFill>
                  <a:srgbClr val="000000"/>
                </a:solidFill>
                <a:latin typeface="Times New Roman"/>
                <a:ea typeface="Cambria Math"/>
                <a:cs typeface="Cambria Math"/>
                <a:sym typeface="Cambria Math"/>
              </a:rPr>
              <a:t>𝛼 = 20</a:t>
            </a:r>
            <a:r>
              <a:rPr lang="en-GB" sz="2000" b="0" i="0" u="none" strike="noStrike" cap="none">
                <a:solidFill>
                  <a:srgbClr val="000000"/>
                </a:solidFill>
                <a:latin typeface="Times New Roman"/>
                <a:ea typeface="Cambria Math"/>
                <a:cs typeface="Cambria Math"/>
                <a:sym typeface="Cambria Math"/>
              </a:rPr>
              <a:t>°.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17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7B298-2227-C934-41C1-5F11AA14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E0EC2E18-1B20-D0F3-723E-B5B4175CF414}"/>
              </a:ext>
            </a:extLst>
          </p:cNvPr>
          <p:cNvSpPr/>
          <p:nvPr/>
        </p:nvSpPr>
        <p:spPr>
          <a:xfrm rot="10800000">
            <a:off x="-20791" y="407341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94322735-02B7-7E2B-72A2-A32DD6D30A9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DEAEFAC5-C70D-D3AA-2E24-E385A7B1902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BB6A10-2B01-A654-2C92-00A665DA2BF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73B2-1CF6-31B7-EFE3-3E86AFD3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142635-10E6-AA78-A80A-017ACFB03E0F}"/>
              </a:ext>
            </a:extLst>
          </p:cNvPr>
          <p:cNvCxnSpPr/>
          <p:nvPr/>
        </p:nvCxnSpPr>
        <p:spPr>
          <a:xfrm>
            <a:off x="484418" y="138753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20818F3-2E31-BD59-DCB5-5E70D634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1" y="6469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Times New Roman"/>
                <a:cs typeface="Times New Roman"/>
              </a:rPr>
              <a:t> </a:t>
            </a:r>
            <a:r>
              <a:rPr lang="en-IN" sz="3600" dirty="0">
                <a:latin typeface="Times New Roman"/>
                <a:ea typeface="Calibri Light"/>
                <a:cs typeface="Calibri Light"/>
              </a:rPr>
              <a:t>Formulas for Planetary gear</a:t>
            </a:r>
            <a:endParaRPr lang="en-GB" dirty="0">
              <a:latin typeface="Times New Roman"/>
              <a:ea typeface="Calibri Light"/>
              <a:cs typeface="Calibri Light"/>
            </a:endParaRPr>
          </a:p>
          <a:p>
            <a:pPr algn="ctr"/>
            <a:br>
              <a:rPr lang="en-IN" sz="2800" u="sng" dirty="0">
                <a:latin typeface="Times New Roman"/>
                <a:cs typeface="Times New Roman"/>
              </a:rPr>
            </a:br>
            <a:endParaRPr lang="en-GB" sz="1800">
              <a:latin typeface="Times New Roman"/>
              <a:cs typeface="Times New Roman"/>
            </a:endParaRPr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6283D84C-5BBC-D3E3-28A8-FD6CA0FD495F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64E3051-FB31-BD60-0BE3-C1B08A95D507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28-10-2025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D16BC43-31DF-4D7C-B0CD-0111499A0AD3}"/>
              </a:ext>
            </a:extLst>
          </p:cNvPr>
          <p:cNvSpPr txBox="1"/>
          <p:nvPr/>
        </p:nvSpPr>
        <p:spPr>
          <a:xfrm>
            <a:off x="7210251" y="5411476"/>
            <a:ext cx="307617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z  = No. of Teeth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IN" sz="1600" dirty="0"/>
              <a:t>n = RPM</a:t>
            </a:r>
            <a:endParaRPr lang="en-IN" sz="1600" b="1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/>
            </a:endParaRPr>
          </a:p>
          <a:p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 = Pitch Circle Diameter</a:t>
            </a:r>
          </a:p>
          <a:p>
            <a:r>
              <a:rPr lang="en-IN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= Gear Ratio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9B63C686-E132-4051-AF77-AE752F248D97}"/>
              </a:ext>
            </a:extLst>
          </p:cNvPr>
          <p:cNvSpPr txBox="1"/>
          <p:nvPr/>
        </p:nvSpPr>
        <p:spPr>
          <a:xfrm>
            <a:off x="345241" y="5949098"/>
            <a:ext cx="685176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latin typeface="Times New Roman"/>
                <a:cs typeface="Times New Roman"/>
              </a:rPr>
              <a:t>Reference: Lecture Notes by Prof. Peter Quell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E3E61B-05F3-B606-8690-A13190125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8112"/>
              </p:ext>
            </p:extLst>
          </p:nvPr>
        </p:nvGraphicFramePr>
        <p:xfrm>
          <a:off x="790575" y="1713871"/>
          <a:ext cx="4514850" cy="32289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1926600920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445251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z_Ring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16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z_Sun +( 2 x z_Planet)</a:t>
                      </a:r>
                      <a:endParaRPr lang="pl-PL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16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0707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z_Planet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16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z_Sun + z_Ring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16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8210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Planets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2277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D_Sun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z_Sun x Module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2530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D_Planets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(D_Ring /2) – (D_Sun/2)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7281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D_Ring 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z_Ring x Module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9573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(D_Sun + D_Planets) * Pi / (No. of Planets) - D_Planets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38154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4D3348-8AE7-245F-A73B-E302A5F24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65575"/>
              </p:ext>
            </p:extLst>
          </p:nvPr>
        </p:nvGraphicFramePr>
        <p:xfrm>
          <a:off x="5947733" y="1622934"/>
          <a:ext cx="4667250" cy="33232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3625">
                  <a:extLst>
                    <a:ext uri="{9D8B030D-6E8A-4147-A177-3AD203B41FA5}">
                      <a16:colId xmlns:a16="http://schemas.microsoft.com/office/drawing/2014/main" val="49009956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1234642766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Face Width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10 x Module</a:t>
                      </a:r>
                      <a:endParaRPr lang="en-IN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193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59131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Tooth Depth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2.25 x Module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193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61062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n_Ring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0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27974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n_Planet Carrier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15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52754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n_Sun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(1-i_1) x n_Planet Carrier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82744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i_Sun,Planet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z_Planet / z_Sun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9220"/>
                  </a:ext>
                </a:extLst>
              </a:tr>
              <a:tr h="52294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n_Planet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rgan Light"/>
                        </a:rPr>
                        <a:t>n_Sun / i_Sun,Planet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anchor="ctr"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09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0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Weekly report: Team Gearbox, Brake, Coupling </vt:lpstr>
      <vt:lpstr>List of Content</vt:lpstr>
      <vt:lpstr>Overview</vt:lpstr>
      <vt:lpstr>Gear box configuration</vt:lpstr>
      <vt:lpstr> </vt:lpstr>
      <vt:lpstr> Geometric definitions/parameters </vt:lpstr>
      <vt:lpstr> </vt:lpstr>
      <vt:lpstr> </vt:lpstr>
      <vt:lpstr> Formulas for Planetary gear  </vt:lpstr>
      <vt:lpstr> Spur Gear Selection</vt:lpstr>
      <vt:lpstr> Formulas used for spur gear selection</vt:lpstr>
      <vt:lpstr>Formulas used for spur gear selection</vt:lpstr>
      <vt:lpstr>Verification of Pin for Elastomeric Bearing</vt:lpstr>
      <vt:lpstr> Brake system</vt:lpstr>
      <vt:lpstr>BSAK-300 Dual Action</vt:lpstr>
      <vt:lpstr> BSAK-300 Dual Action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revision>932</cp:revision>
  <dcterms:created xsi:type="dcterms:W3CDTF">2025-07-21T13:11:31Z</dcterms:created>
  <dcterms:modified xsi:type="dcterms:W3CDTF">2025-10-27T10:20:12Z</dcterms:modified>
</cp:coreProperties>
</file>