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3"/>
  </p:notesMasterIdLst>
  <p:sldIdLst>
    <p:sldId id="256" r:id="rId3"/>
    <p:sldId id="259" r:id="rId4"/>
    <p:sldId id="269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  <p14:sldId id="269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  <p14:section name="graph slide" id="{B26F6679-C236-4D3D-BC2F-CAE5ED400718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537BE-B356-41C9-A0B5-91FC8764494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2C9686-38B4-4F6D-BF23-15E7D0556F08}">
      <dgm:prSet custT="1"/>
      <dgm:spPr/>
      <dgm:t>
        <a:bodyPr/>
        <a:lstStyle/>
        <a:p>
          <a:pPr algn="ctr"/>
          <a:r>
            <a:rPr lang="en-GB" sz="2000" dirty="0">
              <a:latin typeface="Univers Condensed Light" panose="020B0306020202040204" pitchFamily="34" charset="0"/>
            </a:rPr>
            <a:t>Setup</a:t>
          </a:r>
          <a:endParaRPr lang="en-US" sz="2000" dirty="0">
            <a:latin typeface="Univers Condensed Light" panose="020B0306020202040204" pitchFamily="34" charset="0"/>
          </a:endParaRPr>
        </a:p>
      </dgm:t>
    </dgm:pt>
    <dgm:pt modelId="{85AF3361-648D-4568-959E-BF0481582B45}" type="parTrans" cxnId="{862BF606-E652-4DF6-AB74-DFB6EA3493E6}">
      <dgm:prSet/>
      <dgm:spPr/>
      <dgm:t>
        <a:bodyPr/>
        <a:lstStyle/>
        <a:p>
          <a:pPr algn="ctr"/>
          <a:endParaRPr lang="en-US"/>
        </a:p>
      </dgm:t>
    </dgm:pt>
    <dgm:pt modelId="{FDAE9734-613D-4388-BBDA-3EA825C313C1}" type="sibTrans" cxnId="{862BF606-E652-4DF6-AB74-DFB6EA3493E6}">
      <dgm:prSet phldrT="1" phldr="0"/>
      <dgm:spPr/>
      <dgm:t>
        <a:bodyPr/>
        <a:lstStyle/>
        <a:p>
          <a:pPr algn="ctr"/>
          <a:r>
            <a:rPr lang="en-US"/>
            <a:t>1</a:t>
          </a:r>
        </a:p>
      </dgm:t>
    </dgm:pt>
    <dgm:pt modelId="{C8137474-9D59-445A-BEC3-0757E0F628FF}">
      <dgm:prSet custT="1"/>
      <dgm:spPr/>
      <dgm:t>
        <a:bodyPr/>
        <a:lstStyle/>
        <a:p>
          <a:pPr algn="ctr"/>
          <a:r>
            <a:rPr lang="en-GB" sz="2000" dirty="0">
              <a:latin typeface="Univers Condensed Light" panose="020B0306020202040204" pitchFamily="34" charset="0"/>
            </a:rPr>
            <a:t>Literature Review</a:t>
          </a:r>
          <a:endParaRPr lang="en-US" sz="2000" dirty="0">
            <a:latin typeface="Univers Condensed Light" panose="020B0306020202040204" pitchFamily="34" charset="0"/>
          </a:endParaRPr>
        </a:p>
      </dgm:t>
    </dgm:pt>
    <dgm:pt modelId="{37F4C149-E96F-4120-8483-AF41F1BDD387}" type="parTrans" cxnId="{795E28CB-E8A6-4DB9-9B8E-BAA752C90045}">
      <dgm:prSet/>
      <dgm:spPr/>
      <dgm:t>
        <a:bodyPr/>
        <a:lstStyle/>
        <a:p>
          <a:pPr algn="ctr"/>
          <a:endParaRPr lang="en-US"/>
        </a:p>
      </dgm:t>
    </dgm:pt>
    <dgm:pt modelId="{38F2EEFE-6378-4051-89DF-D3474830A56A}" type="sibTrans" cxnId="{795E28CB-E8A6-4DB9-9B8E-BAA752C90045}">
      <dgm:prSet phldrT="2" phldr="0"/>
      <dgm:spPr/>
      <dgm:t>
        <a:bodyPr/>
        <a:lstStyle/>
        <a:p>
          <a:pPr algn="ctr"/>
          <a:r>
            <a:rPr lang="en-US"/>
            <a:t>2</a:t>
          </a:r>
        </a:p>
      </dgm:t>
    </dgm:pt>
    <dgm:pt modelId="{6D38E01C-53C1-4EAF-9795-7C7763383778}">
      <dgm:prSet custT="1"/>
      <dgm:spPr/>
      <dgm:t>
        <a:bodyPr/>
        <a:lstStyle/>
        <a:p>
          <a:pPr algn="ctr"/>
          <a:r>
            <a:rPr lang="en-GB" sz="2000" dirty="0">
              <a:latin typeface="Univers Condensed Light" panose="020B0306020202040204" pitchFamily="34" charset="0"/>
            </a:rPr>
            <a:t>Concept</a:t>
          </a:r>
          <a:r>
            <a:rPr lang="en-GB" sz="2000" baseline="0" dirty="0">
              <a:latin typeface="Univers Condensed Light" panose="020B0306020202040204" pitchFamily="34" charset="0"/>
            </a:rPr>
            <a:t> Benchmarking</a:t>
          </a:r>
          <a:endParaRPr lang="en-US" sz="2000" dirty="0">
            <a:latin typeface="Univers Condensed Light" panose="020B0306020202040204" pitchFamily="34" charset="0"/>
          </a:endParaRPr>
        </a:p>
      </dgm:t>
    </dgm:pt>
    <dgm:pt modelId="{B9C8529D-68E2-4ED8-B08D-571730F31668}" type="parTrans" cxnId="{2156B552-A1C3-4C92-B24D-B5F6B7A8DC92}">
      <dgm:prSet/>
      <dgm:spPr/>
      <dgm:t>
        <a:bodyPr/>
        <a:lstStyle/>
        <a:p>
          <a:pPr algn="ctr"/>
          <a:endParaRPr lang="en-US"/>
        </a:p>
      </dgm:t>
    </dgm:pt>
    <dgm:pt modelId="{DF3EE870-388F-4848-82CB-7B69E5490C06}" type="sibTrans" cxnId="{2156B552-A1C3-4C92-B24D-B5F6B7A8DC92}">
      <dgm:prSet phldrT="3" phldr="0"/>
      <dgm:spPr/>
      <dgm:t>
        <a:bodyPr/>
        <a:lstStyle/>
        <a:p>
          <a:pPr algn="ctr"/>
          <a:r>
            <a:rPr lang="en-US"/>
            <a:t>3</a:t>
          </a:r>
        </a:p>
      </dgm:t>
    </dgm:pt>
    <dgm:pt modelId="{FB5842D0-346C-45E0-8B6C-80CFD5618ED6}">
      <dgm:prSet custT="1"/>
      <dgm:spPr/>
      <dgm:t>
        <a:bodyPr/>
        <a:lstStyle/>
        <a:p>
          <a:pPr algn="ctr"/>
          <a:r>
            <a:rPr lang="en-US" sz="2000" dirty="0">
              <a:latin typeface="Univers Condensed Light" panose="020B0306020202040204" pitchFamily="34" charset="0"/>
            </a:rPr>
            <a:t>Context Research</a:t>
          </a:r>
        </a:p>
      </dgm:t>
    </dgm:pt>
    <dgm:pt modelId="{3B039365-9C8E-4090-8F80-4B1748354DB9}" type="parTrans" cxnId="{2167388F-2A20-4AA4-8AE1-F46CCF11BFF7}">
      <dgm:prSet/>
      <dgm:spPr/>
      <dgm:t>
        <a:bodyPr/>
        <a:lstStyle/>
        <a:p>
          <a:pPr algn="ctr"/>
          <a:endParaRPr lang="en-US"/>
        </a:p>
      </dgm:t>
    </dgm:pt>
    <dgm:pt modelId="{29C77630-331E-4CB2-9457-55B392F5B0CD}" type="sibTrans" cxnId="{2167388F-2A20-4AA4-8AE1-F46CCF11BFF7}">
      <dgm:prSet phldrT="4" phldr="0"/>
      <dgm:spPr/>
      <dgm:t>
        <a:bodyPr/>
        <a:lstStyle/>
        <a:p>
          <a:pPr algn="ctr"/>
          <a:r>
            <a:rPr lang="en-US"/>
            <a:t>4</a:t>
          </a:r>
        </a:p>
      </dgm:t>
    </dgm:pt>
    <dgm:pt modelId="{07F9931F-0A89-494D-9339-99B33560FDE8}" type="pres">
      <dgm:prSet presAssocID="{281537BE-B356-41C9-A0B5-91FC87644946}" presName="Name0" presStyleCnt="0">
        <dgm:presLayoutVars>
          <dgm:animLvl val="lvl"/>
          <dgm:resizeHandles val="exact"/>
        </dgm:presLayoutVars>
      </dgm:prSet>
      <dgm:spPr/>
    </dgm:pt>
    <dgm:pt modelId="{7B574924-CABA-4369-A037-573AD6A1A030}" type="pres">
      <dgm:prSet presAssocID="{582C9686-38B4-4F6D-BF23-15E7D0556F08}" presName="compositeNode" presStyleCnt="0">
        <dgm:presLayoutVars>
          <dgm:bulletEnabled val="1"/>
        </dgm:presLayoutVars>
      </dgm:prSet>
      <dgm:spPr/>
    </dgm:pt>
    <dgm:pt modelId="{F3B9B166-BACF-49D9-B389-5CDA4D5D93CC}" type="pres">
      <dgm:prSet presAssocID="{582C9686-38B4-4F6D-BF23-15E7D0556F08}" presName="bgRect" presStyleLbl="bgAccFollowNode1" presStyleIdx="0" presStyleCnt="4"/>
      <dgm:spPr/>
    </dgm:pt>
    <dgm:pt modelId="{2B69F8BB-0B99-4BBC-8272-C7FFF49F5FD4}" type="pres">
      <dgm:prSet presAssocID="{FDAE9734-613D-4388-BBDA-3EA825C313C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07076F1-8D97-4991-B582-51ACE93FE2A4}" type="pres">
      <dgm:prSet presAssocID="{582C9686-38B4-4F6D-BF23-15E7D0556F08}" presName="bottomLine" presStyleLbl="alignNode1" presStyleIdx="1" presStyleCnt="8">
        <dgm:presLayoutVars/>
      </dgm:prSet>
      <dgm:spPr/>
    </dgm:pt>
    <dgm:pt modelId="{7D056931-652B-4726-AB79-A24F25C24EB8}" type="pres">
      <dgm:prSet presAssocID="{582C9686-38B4-4F6D-BF23-15E7D0556F08}" presName="nodeText" presStyleLbl="bgAccFollowNode1" presStyleIdx="0" presStyleCnt="4">
        <dgm:presLayoutVars>
          <dgm:bulletEnabled val="1"/>
        </dgm:presLayoutVars>
      </dgm:prSet>
      <dgm:spPr/>
    </dgm:pt>
    <dgm:pt modelId="{C530DF5C-09FA-4282-B0FA-5DD99D847033}" type="pres">
      <dgm:prSet presAssocID="{FDAE9734-613D-4388-BBDA-3EA825C313C1}" presName="sibTrans" presStyleCnt="0"/>
      <dgm:spPr/>
    </dgm:pt>
    <dgm:pt modelId="{C54A30C6-3783-4620-856F-B6460D4A5CBB}" type="pres">
      <dgm:prSet presAssocID="{C8137474-9D59-445A-BEC3-0757E0F628FF}" presName="compositeNode" presStyleCnt="0">
        <dgm:presLayoutVars>
          <dgm:bulletEnabled val="1"/>
        </dgm:presLayoutVars>
      </dgm:prSet>
      <dgm:spPr/>
    </dgm:pt>
    <dgm:pt modelId="{41FA03AA-F542-4F77-B045-D71A6F3C1D60}" type="pres">
      <dgm:prSet presAssocID="{C8137474-9D59-445A-BEC3-0757E0F628FF}" presName="bgRect" presStyleLbl="bgAccFollowNode1" presStyleIdx="1" presStyleCnt="4" custScaleX="111369"/>
      <dgm:spPr/>
    </dgm:pt>
    <dgm:pt modelId="{AB2664B3-D953-4D15-BB20-5149D01D719D}" type="pres">
      <dgm:prSet presAssocID="{38F2EEFE-6378-4051-89DF-D3474830A56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1EBB2B1-52A8-4961-B255-E4F2BAA62D93}" type="pres">
      <dgm:prSet presAssocID="{C8137474-9D59-445A-BEC3-0757E0F628FF}" presName="bottomLine" presStyleLbl="alignNode1" presStyleIdx="3" presStyleCnt="8">
        <dgm:presLayoutVars/>
      </dgm:prSet>
      <dgm:spPr/>
    </dgm:pt>
    <dgm:pt modelId="{DFBDAD66-8B48-4336-81DD-92D4C1D229B6}" type="pres">
      <dgm:prSet presAssocID="{C8137474-9D59-445A-BEC3-0757E0F628FF}" presName="nodeText" presStyleLbl="bgAccFollowNode1" presStyleIdx="1" presStyleCnt="4">
        <dgm:presLayoutVars>
          <dgm:bulletEnabled val="1"/>
        </dgm:presLayoutVars>
      </dgm:prSet>
      <dgm:spPr/>
    </dgm:pt>
    <dgm:pt modelId="{0F828DBB-425A-4DB8-AC5C-CE27F3BBF5A2}" type="pres">
      <dgm:prSet presAssocID="{38F2EEFE-6378-4051-89DF-D3474830A56A}" presName="sibTrans" presStyleCnt="0"/>
      <dgm:spPr/>
    </dgm:pt>
    <dgm:pt modelId="{EC7676C7-86A9-4A9C-93EA-6BAF973F6626}" type="pres">
      <dgm:prSet presAssocID="{6D38E01C-53C1-4EAF-9795-7C7763383778}" presName="compositeNode" presStyleCnt="0">
        <dgm:presLayoutVars>
          <dgm:bulletEnabled val="1"/>
        </dgm:presLayoutVars>
      </dgm:prSet>
      <dgm:spPr/>
    </dgm:pt>
    <dgm:pt modelId="{83DAE69A-70D5-4E51-B417-0C435FFE5DFD}" type="pres">
      <dgm:prSet presAssocID="{6D38E01C-53C1-4EAF-9795-7C7763383778}" presName="bgRect" presStyleLbl="bgAccFollowNode1" presStyleIdx="2" presStyleCnt="4"/>
      <dgm:spPr/>
    </dgm:pt>
    <dgm:pt modelId="{53754DC2-9F0B-4447-A4BB-3EA7F6CF88A3}" type="pres">
      <dgm:prSet presAssocID="{DF3EE870-388F-4848-82CB-7B69E5490C0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B0FB0A2-39CB-4BA6-BA43-DD73448D681B}" type="pres">
      <dgm:prSet presAssocID="{6D38E01C-53C1-4EAF-9795-7C7763383778}" presName="bottomLine" presStyleLbl="alignNode1" presStyleIdx="5" presStyleCnt="8">
        <dgm:presLayoutVars/>
      </dgm:prSet>
      <dgm:spPr/>
    </dgm:pt>
    <dgm:pt modelId="{8CAC26BC-B611-4830-9D72-EDE49AB2C533}" type="pres">
      <dgm:prSet presAssocID="{6D38E01C-53C1-4EAF-9795-7C7763383778}" presName="nodeText" presStyleLbl="bgAccFollowNode1" presStyleIdx="2" presStyleCnt="4">
        <dgm:presLayoutVars>
          <dgm:bulletEnabled val="1"/>
        </dgm:presLayoutVars>
      </dgm:prSet>
      <dgm:spPr/>
    </dgm:pt>
    <dgm:pt modelId="{D2BDEE2C-1B7C-41D2-B54B-97244DE05A9B}" type="pres">
      <dgm:prSet presAssocID="{DF3EE870-388F-4848-82CB-7B69E5490C06}" presName="sibTrans" presStyleCnt="0"/>
      <dgm:spPr/>
    </dgm:pt>
    <dgm:pt modelId="{2569A3C7-44B6-4FE3-A0C2-E987C64F08E3}" type="pres">
      <dgm:prSet presAssocID="{FB5842D0-346C-45E0-8B6C-80CFD5618ED6}" presName="compositeNode" presStyleCnt="0">
        <dgm:presLayoutVars>
          <dgm:bulletEnabled val="1"/>
        </dgm:presLayoutVars>
      </dgm:prSet>
      <dgm:spPr/>
    </dgm:pt>
    <dgm:pt modelId="{CDDB3E62-AED0-4842-A3BD-0D0E2D7C9770}" type="pres">
      <dgm:prSet presAssocID="{FB5842D0-346C-45E0-8B6C-80CFD5618ED6}" presName="bgRect" presStyleLbl="bgAccFollowNode1" presStyleIdx="3" presStyleCnt="4"/>
      <dgm:spPr/>
    </dgm:pt>
    <dgm:pt modelId="{25CEEDB9-BD53-492A-8F05-93DE63FE0AB3}" type="pres">
      <dgm:prSet presAssocID="{29C77630-331E-4CB2-9457-55B392F5B0C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86BF220-A90C-4DF6-9A7E-718F03A38CA5}" type="pres">
      <dgm:prSet presAssocID="{FB5842D0-346C-45E0-8B6C-80CFD5618ED6}" presName="bottomLine" presStyleLbl="alignNode1" presStyleIdx="7" presStyleCnt="8">
        <dgm:presLayoutVars/>
      </dgm:prSet>
      <dgm:spPr/>
    </dgm:pt>
    <dgm:pt modelId="{F54A877D-B98F-4507-B242-F8391CBB7629}" type="pres">
      <dgm:prSet presAssocID="{FB5842D0-346C-45E0-8B6C-80CFD5618ED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62BF606-E652-4DF6-AB74-DFB6EA3493E6}" srcId="{281537BE-B356-41C9-A0B5-91FC87644946}" destId="{582C9686-38B4-4F6D-BF23-15E7D0556F08}" srcOrd="0" destOrd="0" parTransId="{85AF3361-648D-4568-959E-BF0481582B45}" sibTransId="{FDAE9734-613D-4388-BBDA-3EA825C313C1}"/>
    <dgm:cxn modelId="{D8149D0E-552C-4229-A23E-4E9E9B79CB9E}" type="presOf" srcId="{582C9686-38B4-4F6D-BF23-15E7D0556F08}" destId="{7D056931-652B-4726-AB79-A24F25C24EB8}" srcOrd="1" destOrd="0" presId="urn:microsoft.com/office/officeart/2016/7/layout/BasicLinearProcessNumbered"/>
    <dgm:cxn modelId="{D0FBA417-5E8B-4F24-BA2E-283E3C27AD4A}" type="presOf" srcId="{38F2EEFE-6378-4051-89DF-D3474830A56A}" destId="{AB2664B3-D953-4D15-BB20-5149D01D719D}" srcOrd="0" destOrd="0" presId="urn:microsoft.com/office/officeart/2016/7/layout/BasicLinearProcessNumbered"/>
    <dgm:cxn modelId="{62718427-321F-413A-9160-0F3E7C7DF680}" type="presOf" srcId="{6D38E01C-53C1-4EAF-9795-7C7763383778}" destId="{83DAE69A-70D5-4E51-B417-0C435FFE5DFD}" srcOrd="0" destOrd="0" presId="urn:microsoft.com/office/officeart/2016/7/layout/BasicLinearProcessNumbered"/>
    <dgm:cxn modelId="{A777BC5C-3103-4478-BB13-9D9407A7D072}" type="presOf" srcId="{C8137474-9D59-445A-BEC3-0757E0F628FF}" destId="{DFBDAD66-8B48-4336-81DD-92D4C1D229B6}" srcOrd="1" destOrd="0" presId="urn:microsoft.com/office/officeart/2016/7/layout/BasicLinearProcessNumbered"/>
    <dgm:cxn modelId="{B4623F6E-E47A-4893-9548-7BAC23214C5A}" type="presOf" srcId="{29C77630-331E-4CB2-9457-55B392F5B0CD}" destId="{25CEEDB9-BD53-492A-8F05-93DE63FE0AB3}" srcOrd="0" destOrd="0" presId="urn:microsoft.com/office/officeart/2016/7/layout/BasicLinearProcessNumbered"/>
    <dgm:cxn modelId="{2156B552-A1C3-4C92-B24D-B5F6B7A8DC92}" srcId="{281537BE-B356-41C9-A0B5-91FC87644946}" destId="{6D38E01C-53C1-4EAF-9795-7C7763383778}" srcOrd="2" destOrd="0" parTransId="{B9C8529D-68E2-4ED8-B08D-571730F31668}" sibTransId="{DF3EE870-388F-4848-82CB-7B69E5490C06}"/>
    <dgm:cxn modelId="{617C8973-DB21-4F9F-8818-62D1CEF0FEE0}" type="presOf" srcId="{FB5842D0-346C-45E0-8B6C-80CFD5618ED6}" destId="{CDDB3E62-AED0-4842-A3BD-0D0E2D7C9770}" srcOrd="0" destOrd="0" presId="urn:microsoft.com/office/officeart/2016/7/layout/BasicLinearProcessNumbered"/>
    <dgm:cxn modelId="{31878177-539B-4412-B218-1F5792036582}" type="presOf" srcId="{6D38E01C-53C1-4EAF-9795-7C7763383778}" destId="{8CAC26BC-B611-4830-9D72-EDE49AB2C533}" srcOrd="1" destOrd="0" presId="urn:microsoft.com/office/officeart/2016/7/layout/BasicLinearProcessNumbered"/>
    <dgm:cxn modelId="{43D61458-93BF-492A-9403-173002991DCC}" type="presOf" srcId="{281537BE-B356-41C9-A0B5-91FC87644946}" destId="{07F9931F-0A89-494D-9339-99B33560FDE8}" srcOrd="0" destOrd="0" presId="urn:microsoft.com/office/officeart/2016/7/layout/BasicLinearProcessNumbered"/>
    <dgm:cxn modelId="{420F3083-ACBB-408D-928A-E9BF525884CC}" type="presOf" srcId="{582C9686-38B4-4F6D-BF23-15E7D0556F08}" destId="{F3B9B166-BACF-49D9-B389-5CDA4D5D93CC}" srcOrd="0" destOrd="0" presId="urn:microsoft.com/office/officeart/2016/7/layout/BasicLinearProcessNumbered"/>
    <dgm:cxn modelId="{05A77D84-89A6-4629-B8E1-D6436BC97E71}" type="presOf" srcId="{DF3EE870-388F-4848-82CB-7B69E5490C06}" destId="{53754DC2-9F0B-4447-A4BB-3EA7F6CF88A3}" srcOrd="0" destOrd="0" presId="urn:microsoft.com/office/officeart/2016/7/layout/BasicLinearProcessNumbered"/>
    <dgm:cxn modelId="{2167388F-2A20-4AA4-8AE1-F46CCF11BFF7}" srcId="{281537BE-B356-41C9-A0B5-91FC87644946}" destId="{FB5842D0-346C-45E0-8B6C-80CFD5618ED6}" srcOrd="3" destOrd="0" parTransId="{3B039365-9C8E-4090-8F80-4B1748354DB9}" sibTransId="{29C77630-331E-4CB2-9457-55B392F5B0CD}"/>
    <dgm:cxn modelId="{88B03FA7-80AF-4961-BE53-8DF1ADFB3260}" type="presOf" srcId="{FDAE9734-613D-4388-BBDA-3EA825C313C1}" destId="{2B69F8BB-0B99-4BBC-8272-C7FFF49F5FD4}" srcOrd="0" destOrd="0" presId="urn:microsoft.com/office/officeart/2016/7/layout/BasicLinearProcessNumbered"/>
    <dgm:cxn modelId="{9841B2AA-A5C1-4B85-8CD7-0C806086B7DF}" type="presOf" srcId="{FB5842D0-346C-45E0-8B6C-80CFD5618ED6}" destId="{F54A877D-B98F-4507-B242-F8391CBB7629}" srcOrd="1" destOrd="0" presId="urn:microsoft.com/office/officeart/2016/7/layout/BasicLinearProcessNumbered"/>
    <dgm:cxn modelId="{61AE13BC-E7B3-4377-B3D2-A530BA5E2078}" type="presOf" srcId="{C8137474-9D59-445A-BEC3-0757E0F628FF}" destId="{41FA03AA-F542-4F77-B045-D71A6F3C1D60}" srcOrd="0" destOrd="0" presId="urn:microsoft.com/office/officeart/2016/7/layout/BasicLinearProcessNumbered"/>
    <dgm:cxn modelId="{795E28CB-E8A6-4DB9-9B8E-BAA752C90045}" srcId="{281537BE-B356-41C9-A0B5-91FC87644946}" destId="{C8137474-9D59-445A-BEC3-0757E0F628FF}" srcOrd="1" destOrd="0" parTransId="{37F4C149-E96F-4120-8483-AF41F1BDD387}" sibTransId="{38F2EEFE-6378-4051-89DF-D3474830A56A}"/>
    <dgm:cxn modelId="{D7940E18-D7CA-4F42-81FB-720161051AEC}" type="presParOf" srcId="{07F9931F-0A89-494D-9339-99B33560FDE8}" destId="{7B574924-CABA-4369-A037-573AD6A1A030}" srcOrd="0" destOrd="0" presId="urn:microsoft.com/office/officeart/2016/7/layout/BasicLinearProcessNumbered"/>
    <dgm:cxn modelId="{C1B5E918-25B8-40FD-B6C3-246D9ADAEAB8}" type="presParOf" srcId="{7B574924-CABA-4369-A037-573AD6A1A030}" destId="{F3B9B166-BACF-49D9-B389-5CDA4D5D93CC}" srcOrd="0" destOrd="0" presId="urn:microsoft.com/office/officeart/2016/7/layout/BasicLinearProcessNumbered"/>
    <dgm:cxn modelId="{B4F6E981-53BB-4CAD-A44F-56C6A7261965}" type="presParOf" srcId="{7B574924-CABA-4369-A037-573AD6A1A030}" destId="{2B69F8BB-0B99-4BBC-8272-C7FFF49F5FD4}" srcOrd="1" destOrd="0" presId="urn:microsoft.com/office/officeart/2016/7/layout/BasicLinearProcessNumbered"/>
    <dgm:cxn modelId="{7BB378C7-BF30-481C-BD8D-BF5051327C17}" type="presParOf" srcId="{7B574924-CABA-4369-A037-573AD6A1A030}" destId="{607076F1-8D97-4991-B582-51ACE93FE2A4}" srcOrd="2" destOrd="0" presId="urn:microsoft.com/office/officeart/2016/7/layout/BasicLinearProcessNumbered"/>
    <dgm:cxn modelId="{D952F97C-63B1-4254-95B0-E19E7717CB28}" type="presParOf" srcId="{7B574924-CABA-4369-A037-573AD6A1A030}" destId="{7D056931-652B-4726-AB79-A24F25C24EB8}" srcOrd="3" destOrd="0" presId="urn:microsoft.com/office/officeart/2016/7/layout/BasicLinearProcessNumbered"/>
    <dgm:cxn modelId="{76C90AEB-5FAA-4A62-99A2-BE051FA3EEC6}" type="presParOf" srcId="{07F9931F-0A89-494D-9339-99B33560FDE8}" destId="{C530DF5C-09FA-4282-B0FA-5DD99D847033}" srcOrd="1" destOrd="0" presId="urn:microsoft.com/office/officeart/2016/7/layout/BasicLinearProcessNumbered"/>
    <dgm:cxn modelId="{825D5B00-C70C-4711-8151-9A96EC4A8292}" type="presParOf" srcId="{07F9931F-0A89-494D-9339-99B33560FDE8}" destId="{C54A30C6-3783-4620-856F-B6460D4A5CBB}" srcOrd="2" destOrd="0" presId="urn:microsoft.com/office/officeart/2016/7/layout/BasicLinearProcessNumbered"/>
    <dgm:cxn modelId="{192768FA-B254-4BD1-B3D3-073ECED81947}" type="presParOf" srcId="{C54A30C6-3783-4620-856F-B6460D4A5CBB}" destId="{41FA03AA-F542-4F77-B045-D71A6F3C1D60}" srcOrd="0" destOrd="0" presId="urn:microsoft.com/office/officeart/2016/7/layout/BasicLinearProcessNumbered"/>
    <dgm:cxn modelId="{F3633B24-B94A-4C33-BE12-B88B49D3B5B1}" type="presParOf" srcId="{C54A30C6-3783-4620-856F-B6460D4A5CBB}" destId="{AB2664B3-D953-4D15-BB20-5149D01D719D}" srcOrd="1" destOrd="0" presId="urn:microsoft.com/office/officeart/2016/7/layout/BasicLinearProcessNumbered"/>
    <dgm:cxn modelId="{06ECCBF1-5BAE-4EC4-BBC3-1AB872B37F03}" type="presParOf" srcId="{C54A30C6-3783-4620-856F-B6460D4A5CBB}" destId="{51EBB2B1-52A8-4961-B255-E4F2BAA62D93}" srcOrd="2" destOrd="0" presId="urn:microsoft.com/office/officeart/2016/7/layout/BasicLinearProcessNumbered"/>
    <dgm:cxn modelId="{9D028DE8-5979-4178-9C96-C6AAFE11209C}" type="presParOf" srcId="{C54A30C6-3783-4620-856F-B6460D4A5CBB}" destId="{DFBDAD66-8B48-4336-81DD-92D4C1D229B6}" srcOrd="3" destOrd="0" presId="urn:microsoft.com/office/officeart/2016/7/layout/BasicLinearProcessNumbered"/>
    <dgm:cxn modelId="{B2ACA459-891A-4CBF-A252-EF1A0C4CEA06}" type="presParOf" srcId="{07F9931F-0A89-494D-9339-99B33560FDE8}" destId="{0F828DBB-425A-4DB8-AC5C-CE27F3BBF5A2}" srcOrd="3" destOrd="0" presId="urn:microsoft.com/office/officeart/2016/7/layout/BasicLinearProcessNumbered"/>
    <dgm:cxn modelId="{79CE1A2A-9FBE-41E5-A80E-78C48256D72D}" type="presParOf" srcId="{07F9931F-0A89-494D-9339-99B33560FDE8}" destId="{EC7676C7-86A9-4A9C-93EA-6BAF973F6626}" srcOrd="4" destOrd="0" presId="urn:microsoft.com/office/officeart/2016/7/layout/BasicLinearProcessNumbered"/>
    <dgm:cxn modelId="{6EC92807-04EE-4A7C-BD84-B3BD4506CE81}" type="presParOf" srcId="{EC7676C7-86A9-4A9C-93EA-6BAF973F6626}" destId="{83DAE69A-70D5-4E51-B417-0C435FFE5DFD}" srcOrd="0" destOrd="0" presId="urn:microsoft.com/office/officeart/2016/7/layout/BasicLinearProcessNumbered"/>
    <dgm:cxn modelId="{81E25BF8-4869-4CE2-8D27-4F6F5698C34D}" type="presParOf" srcId="{EC7676C7-86A9-4A9C-93EA-6BAF973F6626}" destId="{53754DC2-9F0B-4447-A4BB-3EA7F6CF88A3}" srcOrd="1" destOrd="0" presId="urn:microsoft.com/office/officeart/2016/7/layout/BasicLinearProcessNumbered"/>
    <dgm:cxn modelId="{35935F5B-11A9-485A-B689-8036122B5461}" type="presParOf" srcId="{EC7676C7-86A9-4A9C-93EA-6BAF973F6626}" destId="{7B0FB0A2-39CB-4BA6-BA43-DD73448D681B}" srcOrd="2" destOrd="0" presId="urn:microsoft.com/office/officeart/2016/7/layout/BasicLinearProcessNumbered"/>
    <dgm:cxn modelId="{8703ADA2-21BC-4F9F-9C9C-9ADE4F19F14F}" type="presParOf" srcId="{EC7676C7-86A9-4A9C-93EA-6BAF973F6626}" destId="{8CAC26BC-B611-4830-9D72-EDE49AB2C533}" srcOrd="3" destOrd="0" presId="urn:microsoft.com/office/officeart/2016/7/layout/BasicLinearProcessNumbered"/>
    <dgm:cxn modelId="{39A9C842-3B6C-4899-9641-6C02B9DA01CF}" type="presParOf" srcId="{07F9931F-0A89-494D-9339-99B33560FDE8}" destId="{D2BDEE2C-1B7C-41D2-B54B-97244DE05A9B}" srcOrd="5" destOrd="0" presId="urn:microsoft.com/office/officeart/2016/7/layout/BasicLinearProcessNumbered"/>
    <dgm:cxn modelId="{ED342568-42CE-4D7B-BB81-95E4DBD66756}" type="presParOf" srcId="{07F9931F-0A89-494D-9339-99B33560FDE8}" destId="{2569A3C7-44B6-4FE3-A0C2-E987C64F08E3}" srcOrd="6" destOrd="0" presId="urn:microsoft.com/office/officeart/2016/7/layout/BasicLinearProcessNumbered"/>
    <dgm:cxn modelId="{083D1BE5-37F3-4C5A-AF99-F2D9C2B5C198}" type="presParOf" srcId="{2569A3C7-44B6-4FE3-A0C2-E987C64F08E3}" destId="{CDDB3E62-AED0-4842-A3BD-0D0E2D7C9770}" srcOrd="0" destOrd="0" presId="urn:microsoft.com/office/officeart/2016/7/layout/BasicLinearProcessNumbered"/>
    <dgm:cxn modelId="{2661FA22-85BA-4741-BB01-32E65C455FD8}" type="presParOf" srcId="{2569A3C7-44B6-4FE3-A0C2-E987C64F08E3}" destId="{25CEEDB9-BD53-492A-8F05-93DE63FE0AB3}" srcOrd="1" destOrd="0" presId="urn:microsoft.com/office/officeart/2016/7/layout/BasicLinearProcessNumbered"/>
    <dgm:cxn modelId="{05137A1F-BFAE-4B10-8AFE-32E5705EDDD3}" type="presParOf" srcId="{2569A3C7-44B6-4FE3-A0C2-E987C64F08E3}" destId="{986BF220-A90C-4DF6-9A7E-718F03A38CA5}" srcOrd="2" destOrd="0" presId="urn:microsoft.com/office/officeart/2016/7/layout/BasicLinearProcessNumbered"/>
    <dgm:cxn modelId="{6A44BDD4-0440-466C-8B29-D6A5B79A7715}" type="presParOf" srcId="{2569A3C7-44B6-4FE3-A0C2-E987C64F08E3}" destId="{F54A877D-B98F-4507-B242-F8391CBB76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9B166-BACF-49D9-B389-5CDA4D5D93CC}">
      <dsp:nvSpPr>
        <dsp:cNvPr id="0" name=""/>
        <dsp:cNvSpPr/>
      </dsp:nvSpPr>
      <dsp:spPr>
        <a:xfrm>
          <a:off x="84" y="269971"/>
          <a:ext cx="1643984" cy="23015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Univers Condensed Light" panose="020B0306020202040204" pitchFamily="34" charset="0"/>
            </a:rPr>
            <a:t>Setup</a:t>
          </a:r>
          <a:endParaRPr lang="en-US" sz="2000" kern="1200" dirty="0">
            <a:latin typeface="Univers Condensed Light" panose="020B0306020202040204" pitchFamily="34" charset="0"/>
          </a:endParaRPr>
        </a:p>
      </dsp:txBody>
      <dsp:txXfrm>
        <a:off x="84" y="1144571"/>
        <a:ext cx="1643984" cy="1380946"/>
      </dsp:txXfrm>
    </dsp:sp>
    <dsp:sp modelId="{2B69F8BB-0B99-4BBC-8272-C7FFF49F5FD4}">
      <dsp:nvSpPr>
        <dsp:cNvPr id="0" name=""/>
        <dsp:cNvSpPr/>
      </dsp:nvSpPr>
      <dsp:spPr>
        <a:xfrm>
          <a:off x="476840" y="500129"/>
          <a:ext cx="690473" cy="6904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77957" y="601246"/>
        <a:ext cx="488239" cy="488239"/>
      </dsp:txXfrm>
    </dsp:sp>
    <dsp:sp modelId="{607076F1-8D97-4991-B582-51ACE93FE2A4}">
      <dsp:nvSpPr>
        <dsp:cNvPr id="0" name=""/>
        <dsp:cNvSpPr/>
      </dsp:nvSpPr>
      <dsp:spPr>
        <a:xfrm>
          <a:off x="84" y="2571478"/>
          <a:ext cx="1643984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A03AA-F542-4F77-B045-D71A6F3C1D60}">
      <dsp:nvSpPr>
        <dsp:cNvPr id="0" name=""/>
        <dsp:cNvSpPr/>
      </dsp:nvSpPr>
      <dsp:spPr>
        <a:xfrm>
          <a:off x="1808467" y="269971"/>
          <a:ext cx="1830888" cy="230157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Univers Condensed Light" panose="020B0306020202040204" pitchFamily="34" charset="0"/>
            </a:rPr>
            <a:t>Literature Review</a:t>
          </a:r>
          <a:endParaRPr lang="en-US" sz="2000" kern="1200" dirty="0">
            <a:latin typeface="Univers Condensed Light" panose="020B0306020202040204" pitchFamily="34" charset="0"/>
          </a:endParaRPr>
        </a:p>
      </dsp:txBody>
      <dsp:txXfrm>
        <a:off x="1808467" y="1144571"/>
        <a:ext cx="1830888" cy="1380946"/>
      </dsp:txXfrm>
    </dsp:sp>
    <dsp:sp modelId="{AB2664B3-D953-4D15-BB20-5149D01D719D}">
      <dsp:nvSpPr>
        <dsp:cNvPr id="0" name=""/>
        <dsp:cNvSpPr/>
      </dsp:nvSpPr>
      <dsp:spPr>
        <a:xfrm>
          <a:off x="2378675" y="500129"/>
          <a:ext cx="690473" cy="69047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479792" y="601246"/>
        <a:ext cx="488239" cy="488239"/>
      </dsp:txXfrm>
    </dsp:sp>
    <dsp:sp modelId="{51EBB2B1-52A8-4961-B255-E4F2BAA62D93}">
      <dsp:nvSpPr>
        <dsp:cNvPr id="0" name=""/>
        <dsp:cNvSpPr/>
      </dsp:nvSpPr>
      <dsp:spPr>
        <a:xfrm>
          <a:off x="1901919" y="2571478"/>
          <a:ext cx="1643984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DAE69A-70D5-4E51-B417-0C435FFE5DFD}">
      <dsp:nvSpPr>
        <dsp:cNvPr id="0" name=""/>
        <dsp:cNvSpPr/>
      </dsp:nvSpPr>
      <dsp:spPr>
        <a:xfrm>
          <a:off x="3803755" y="269971"/>
          <a:ext cx="1643984" cy="230157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Univers Condensed Light" panose="020B0306020202040204" pitchFamily="34" charset="0"/>
            </a:rPr>
            <a:t>Concept</a:t>
          </a:r>
          <a:r>
            <a:rPr lang="en-GB" sz="2000" kern="1200" baseline="0" dirty="0">
              <a:latin typeface="Univers Condensed Light" panose="020B0306020202040204" pitchFamily="34" charset="0"/>
            </a:rPr>
            <a:t> Benchmarking</a:t>
          </a:r>
          <a:endParaRPr lang="en-US" sz="2000" kern="1200" dirty="0">
            <a:latin typeface="Univers Condensed Light" panose="020B0306020202040204" pitchFamily="34" charset="0"/>
          </a:endParaRPr>
        </a:p>
      </dsp:txBody>
      <dsp:txXfrm>
        <a:off x="3803755" y="1144571"/>
        <a:ext cx="1643984" cy="1380946"/>
      </dsp:txXfrm>
    </dsp:sp>
    <dsp:sp modelId="{53754DC2-9F0B-4447-A4BB-3EA7F6CF88A3}">
      <dsp:nvSpPr>
        <dsp:cNvPr id="0" name=""/>
        <dsp:cNvSpPr/>
      </dsp:nvSpPr>
      <dsp:spPr>
        <a:xfrm>
          <a:off x="4280510" y="500129"/>
          <a:ext cx="690473" cy="69047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381627" y="601246"/>
        <a:ext cx="488239" cy="488239"/>
      </dsp:txXfrm>
    </dsp:sp>
    <dsp:sp modelId="{7B0FB0A2-39CB-4BA6-BA43-DD73448D681B}">
      <dsp:nvSpPr>
        <dsp:cNvPr id="0" name=""/>
        <dsp:cNvSpPr/>
      </dsp:nvSpPr>
      <dsp:spPr>
        <a:xfrm>
          <a:off x="3803755" y="2571478"/>
          <a:ext cx="1643984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DB3E62-AED0-4842-A3BD-0D0E2D7C9770}">
      <dsp:nvSpPr>
        <dsp:cNvPr id="0" name=""/>
        <dsp:cNvSpPr/>
      </dsp:nvSpPr>
      <dsp:spPr>
        <a:xfrm>
          <a:off x="5612137" y="269971"/>
          <a:ext cx="1643984" cy="23015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Univers Condensed Light" panose="020B0306020202040204" pitchFamily="34" charset="0"/>
            </a:rPr>
            <a:t>Context Research</a:t>
          </a:r>
        </a:p>
      </dsp:txBody>
      <dsp:txXfrm>
        <a:off x="5612137" y="1144571"/>
        <a:ext cx="1643984" cy="1380946"/>
      </dsp:txXfrm>
    </dsp:sp>
    <dsp:sp modelId="{25CEEDB9-BD53-492A-8F05-93DE63FE0AB3}">
      <dsp:nvSpPr>
        <dsp:cNvPr id="0" name=""/>
        <dsp:cNvSpPr/>
      </dsp:nvSpPr>
      <dsp:spPr>
        <a:xfrm>
          <a:off x="6088893" y="500129"/>
          <a:ext cx="690473" cy="69047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6190010" y="601246"/>
        <a:ext cx="488239" cy="488239"/>
      </dsp:txXfrm>
    </dsp:sp>
    <dsp:sp modelId="{986BF220-A90C-4DF6-9A7E-718F03A38CA5}">
      <dsp:nvSpPr>
        <dsp:cNvPr id="0" name=""/>
        <dsp:cNvSpPr/>
      </dsp:nvSpPr>
      <dsp:spPr>
        <a:xfrm>
          <a:off x="5612137" y="2571478"/>
          <a:ext cx="1643984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C8CC-93F7-4696-B720-EDEAE9A9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7E37B-D0B6-64CA-F947-700064D26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6692-4E1D-8730-818D-83CDE59F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A67E-3FF4-F6E1-1492-1DF863EC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BBC2-06CA-1A96-8E6F-3F55DCA0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2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591-1317-CC8A-80FF-FF1B1845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8CD8-BDCF-860D-45ED-1F8EED49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14A7-98C2-04B4-FE30-B9314D84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03D9-DF26-03A4-8EF6-82FD36D5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EA07C-0370-A80F-2D92-9EDC0A0B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4F7-741E-534D-F795-83FB0907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84B8C-5982-7EDB-A5B2-4478F3CE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6B8C-3E1D-ED4D-B9C6-9DC05EC6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8988B-D943-84AE-13D9-9F08806C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414E-8901-8475-6B7C-30DD865A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768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914A-5551-2436-72EB-6E623773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C041-7A2B-5617-9F3C-D7268311C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29185-A3C3-529A-8777-968FC818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D1AF1-8BCF-8873-2CC1-6C003306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2494-837B-88DB-6B18-3B5EE0B7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BE50-DA15-F605-E6C0-69525847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27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14EF-F646-B4A1-0751-1AED5776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A3FE-3EAF-1E25-4E2F-8EC29521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CE381-8396-63CC-C7DE-3B2CA847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FA48F-6764-5D08-DEE4-4D1E925F1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ACDEC-7C60-2A13-966B-62F9B1A7A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FF5DC-42F6-B5ED-2599-177FE544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4556E-E5BD-0DEC-C225-E213297F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4B5D5-9912-3860-42A2-84CDF27B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0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0550-B087-C49D-60FD-F4EABD64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A8922-DC67-2150-B72B-0C25C57F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760F8-7B2C-8201-B9AB-EF4BDDE0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C0A68-6555-9E74-6A32-F52EC92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5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BC58D-B227-0A8B-269C-D2F5B5CE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319E5-AAA6-BE55-B636-A1423A69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C7584-4F60-868A-D7D6-6AE7233D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38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1931-D7B6-605E-2883-276AE39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253D-AF99-D491-FE54-06485B50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8EDAA-C917-D746-BC94-592EEDD1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4D3CC-D9FB-F8FB-1603-A8455BF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6D810-E802-5764-A566-BDD8CEC8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283AF-1CC7-F6CB-D117-D9502A99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2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1FFD-6529-FB43-D758-6B55D5A5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F436A-C26E-0DFA-CE6A-6BD802C97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9988B-8391-A91F-3BAE-BB44BE73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98C30-1B96-D499-43DD-44C2F825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6818B-46A1-4E57-2CBD-024EC934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18B21-F672-FFD0-0A68-E84E1A71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05B4-D1A7-6256-77F6-CA8FB40D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6EEB7-9711-7244-4791-5AA2EB26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EAF2-405A-841C-5A4D-DFA36F28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9692-523D-5210-9E2B-51820F7C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41B5-EFA8-2F48-2E47-83D288C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204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2F850-5A49-58EB-E387-9C8FE3C4D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DA1DF-853F-650A-3364-1175FA7C8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FAB2E-373D-6DF5-5031-BA46B85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036F8-252B-D6E7-CC74-66E4712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D99F-CFE4-86FF-CE88-3A7E3AD7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568FB-51B8-1301-A879-DAF53EB1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E1AB9-7F06-F7B6-7153-F9BF6559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2A66-E2C9-73F7-B1C1-325ECA3F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4FAB-67FF-1C35-5B25-DF74AF8C9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3F02-9474-A20D-EA20-A864EDB6A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89/fenrg.2021.626681" TargetMode="External"/><Relationship Id="rId3" Type="http://schemas.openxmlformats.org/officeDocument/2006/relationships/hyperlink" Target="https://www.mdpi.com/1996-1073/12/3/436" TargetMode="External"/><Relationship Id="rId7" Type="http://schemas.openxmlformats.org/officeDocument/2006/relationships/hyperlink" Target="https://www.researchgate.net/publication/314234331_Dynamic_analysis_of_wind_turbines_including_nacelle-tower-foundation_interaction_for_condition_of_incomplete_structural_parameters" TargetMode="External"/><Relationship Id="rId2" Type="http://schemas.openxmlformats.org/officeDocument/2006/relationships/hyperlink" Target="https://research.sabanciuniv.edu/id/eprint/29129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rontiersin.org/journals/energy-research/articles/10.3389/fenrg.2021.626681/full" TargetMode="External"/><Relationship Id="rId5" Type="http://schemas.openxmlformats.org/officeDocument/2006/relationships/hyperlink" Target="https://iopscience.iop.org/article/10.1088/1742-6596/524/1/012086" TargetMode="External"/><Relationship Id="rId4" Type="http://schemas.openxmlformats.org/officeDocument/2006/relationships/hyperlink" Target="https://www.researchgate.net/publication/262003240_State_of_the_art-hydraulic_yaw_systems_for_wind_turbines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3" y="1854716"/>
            <a:ext cx="10835147" cy="790489"/>
          </a:xfrm>
        </p:spPr>
        <p:txBody>
          <a:bodyPr>
            <a:noAutofit/>
          </a:bodyPr>
          <a:lstStyle/>
          <a:p>
            <a:r>
              <a:rPr lang="it-IT" sz="3600" b="1" u="sng" dirty="0">
                <a:latin typeface="Univers Condensed Light" panose="020B0306020202040204" pitchFamily="34" charset="0"/>
              </a:rPr>
              <a:t>Weekly report: </a:t>
            </a:r>
            <a:r>
              <a:rPr lang="it-IT" sz="3600" b="1" u="sng" dirty="0" err="1">
                <a:latin typeface="Univers Condensed Light" panose="020B0306020202040204" pitchFamily="34" charset="0"/>
              </a:rPr>
              <a:t>Optimus</a:t>
            </a:r>
            <a:r>
              <a:rPr lang="it-IT" sz="3600" b="1" u="sng" dirty="0">
                <a:latin typeface="Univers Condensed Light" panose="020B0306020202040204" pitchFamily="34" charset="0"/>
              </a:rPr>
              <a:t> Syria - WEC Development Project</a:t>
            </a:r>
            <a:endParaRPr lang="en-GB" sz="3600" b="1" u="sng" dirty="0">
              <a:latin typeface="Univers Condensed Light" panose="020B0306020202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873" y="3129263"/>
            <a:ext cx="8426245" cy="1736332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Univers Condensed Light" panose="020B0306020202040204" pitchFamily="34" charset="0"/>
              </a:rPr>
              <a:t>Machine Bed &amp; </a:t>
            </a:r>
            <a:r>
              <a:rPr lang="it-IT" sz="2800" b="1" dirty="0" err="1">
                <a:latin typeface="Univers Condensed Light" panose="020B0306020202040204" pitchFamily="34" charset="0"/>
              </a:rPr>
              <a:t>Yaw</a:t>
            </a:r>
            <a:r>
              <a:rPr lang="it-IT" sz="2800" b="1" dirty="0">
                <a:latin typeface="Univers Condensed Light" panose="020B0306020202040204" pitchFamily="34" charset="0"/>
              </a:rPr>
              <a:t> System</a:t>
            </a:r>
          </a:p>
          <a:p>
            <a:r>
              <a:rPr lang="it-IT" sz="2800" b="1" dirty="0">
                <a:latin typeface="Univers Condensed Light" panose="020B0306020202040204" pitchFamily="34" charset="0"/>
              </a:rPr>
              <a:t>Date:</a:t>
            </a:r>
            <a:r>
              <a:rPr lang="it-IT" sz="2800" dirty="0">
                <a:latin typeface="Univers Condensed Light" panose="020B0306020202040204" pitchFamily="34" charset="0"/>
              </a:rPr>
              <a:t> 10/09/2025</a:t>
            </a:r>
          </a:p>
          <a:p>
            <a:r>
              <a:rPr lang="it-IT" sz="2800" b="1" dirty="0">
                <a:latin typeface="Univers Condensed Light" panose="020B0306020202040204" pitchFamily="34" charset="0"/>
              </a:rPr>
              <a:t>Supervisor: </a:t>
            </a:r>
            <a:r>
              <a:rPr lang="it-IT" sz="2800" dirty="0">
                <a:latin typeface="Univers Condensed Light" panose="020B0306020202040204" pitchFamily="34" charset="0"/>
              </a:rPr>
              <a:t>Prof. </a:t>
            </a:r>
            <a:r>
              <a:rPr lang="it-IT" sz="2800" dirty="0" err="1">
                <a:latin typeface="Univers Condensed Light" panose="020B0306020202040204" pitchFamily="34" charset="0"/>
              </a:rPr>
              <a:t>Quell</a:t>
            </a:r>
            <a:r>
              <a:rPr lang="it-IT" sz="2800" dirty="0">
                <a:latin typeface="Univers Condensed Light" panose="020B0306020202040204" pitchFamily="34" charset="0"/>
              </a:rPr>
              <a:t> Peter</a:t>
            </a:r>
            <a:endParaRPr lang="en-GB" sz="2800" dirty="0">
              <a:latin typeface="Univers Condensed Light" panose="020B0306020202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40" y="264131"/>
            <a:ext cx="2018800" cy="134055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0691" y="551478"/>
            <a:ext cx="3622715" cy="105058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2939491" cy="135901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295820" y="5322025"/>
            <a:ext cx="7600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Univers Condensed Light" panose="020B0306020202040204" pitchFamily="34" charset="0"/>
              </a:rPr>
              <a:t>Group </a:t>
            </a:r>
            <a:r>
              <a:rPr lang="de-DE" sz="2000" b="1" dirty="0" err="1">
                <a:latin typeface="Univers Condensed Light" panose="020B0306020202040204" pitchFamily="34" charset="0"/>
              </a:rPr>
              <a:t>members</a:t>
            </a:r>
            <a:r>
              <a:rPr lang="de-DE" sz="2000" b="1" dirty="0">
                <a:latin typeface="Univers Condensed Light" panose="020B0306020202040204" pitchFamily="34" charset="0"/>
              </a:rPr>
              <a:t>: </a:t>
            </a:r>
            <a:r>
              <a:rPr lang="de-DE" sz="2000" dirty="0">
                <a:latin typeface="Univers Condensed Light" panose="020B0306020202040204" pitchFamily="34" charset="0"/>
              </a:rPr>
              <a:t>Shoukat Abbas, </a:t>
            </a:r>
            <a:r>
              <a:rPr lang="de-DE" sz="2000" dirty="0" err="1">
                <a:latin typeface="Univers Condensed Light" panose="020B0306020202040204" pitchFamily="34" charset="0"/>
              </a:rPr>
              <a:t>Luksh</a:t>
            </a:r>
            <a:r>
              <a:rPr lang="de-DE" sz="2000" dirty="0">
                <a:latin typeface="Univers Condensed Light" panose="020B0306020202040204" pitchFamily="34" charset="0"/>
              </a:rPr>
              <a:t> Chawla, </a:t>
            </a:r>
            <a:r>
              <a:rPr lang="de-DE" sz="2000" dirty="0" err="1">
                <a:latin typeface="Univers Condensed Light" panose="020B0306020202040204" pitchFamily="34" charset="0"/>
              </a:rPr>
              <a:t>Sathishkumar</a:t>
            </a:r>
            <a:r>
              <a:rPr lang="de-DE" sz="2000" dirty="0">
                <a:latin typeface="Univers Condensed Light" panose="020B0306020202040204" pitchFamily="34" charset="0"/>
              </a:rPr>
              <a:t> </a:t>
            </a:r>
            <a:r>
              <a:rPr lang="de-DE" sz="2000" dirty="0" err="1">
                <a:latin typeface="Univers Condensed Light" panose="020B0306020202040204" pitchFamily="34" charset="0"/>
              </a:rPr>
              <a:t>Venkatachalam</a:t>
            </a:r>
            <a:r>
              <a:rPr lang="de-DE" sz="2000" dirty="0">
                <a:latin typeface="Univers Condensed Light" panose="020B0306020202040204" pitchFamily="34" charset="0"/>
              </a:rPr>
              <a:t>, </a:t>
            </a:r>
            <a:r>
              <a:rPr lang="de-DE" sz="2000" dirty="0" err="1">
                <a:latin typeface="Univers Condensed Light" panose="020B0306020202040204" pitchFamily="34" charset="0"/>
              </a:rPr>
              <a:t>Shrihari</a:t>
            </a:r>
            <a:r>
              <a:rPr lang="de-DE" sz="2000" dirty="0">
                <a:latin typeface="Univers Condensed Light" panose="020B0306020202040204" pitchFamily="34" charset="0"/>
              </a:rPr>
              <a:t> </a:t>
            </a:r>
            <a:r>
              <a:rPr lang="de-DE" sz="2000" dirty="0" err="1">
                <a:latin typeface="Univers Condensed Light" panose="020B0306020202040204" pitchFamily="34" charset="0"/>
              </a:rPr>
              <a:t>Kadam</a:t>
            </a:r>
            <a:endParaRPr lang="de-DE" sz="2000" dirty="0">
              <a:latin typeface="Univers Condensed Light" panose="020B0306020202040204" pitchFamily="34" charset="0"/>
            </a:endParaRPr>
          </a:p>
        </p:txBody>
      </p:sp>
      <p:pic>
        <p:nvPicPr>
          <p:cNvPr id="14" name="Picture 13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CAEDF15F-7B1D-DB7F-74B9-46281C945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57" y="5201823"/>
            <a:ext cx="1513643" cy="1656177"/>
          </a:xfrm>
          <a:prstGeom prst="rect">
            <a:avLst/>
          </a:prstGeom>
        </p:spPr>
      </p:pic>
      <p:sp>
        <p:nvSpPr>
          <p:cNvPr id="15" name="Textfeld 12">
            <a:extLst>
              <a:ext uri="{FF2B5EF4-FFF2-40B4-BE49-F238E27FC236}">
                <a16:creationId xmlns:a16="http://schemas.microsoft.com/office/drawing/2014/main" id="{584C1AD5-42A1-C0A6-27D1-91E3C3C283FA}"/>
              </a:ext>
            </a:extLst>
          </p:cNvPr>
          <p:cNvSpPr txBox="1"/>
          <p:nvPr/>
        </p:nvSpPr>
        <p:spPr>
          <a:xfrm>
            <a:off x="2295818" y="6344692"/>
            <a:ext cx="760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Univers Condensed Light" panose="020B0306020202040204" pitchFamily="34" charset="0"/>
              </a:rPr>
              <a:t>Flensburg University </a:t>
            </a:r>
            <a:r>
              <a:rPr lang="de-DE" sz="1600" b="1" dirty="0" err="1">
                <a:latin typeface="Univers Condensed Light" panose="020B0306020202040204" pitchFamily="34" charset="0"/>
              </a:rPr>
              <a:t>of</a:t>
            </a:r>
            <a:r>
              <a:rPr lang="de-DE" sz="1600" b="1" dirty="0">
                <a:latin typeface="Univers Condensed Light" panose="020B0306020202040204" pitchFamily="34" charset="0"/>
              </a:rPr>
              <a:t> Applied Sciences 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811F-E72D-96A8-C51B-7C6B5D9F6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367-6A90-5138-C930-9B3AAF5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Univers Condensed Light" panose="020B0306020202040204" pitchFamily="34" charset="0"/>
              </a:rPr>
              <a:t>References</a:t>
            </a:r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223-35ED-4D65-7362-2B47B789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51" y="1447553"/>
            <a:ext cx="9783098" cy="4351338"/>
          </a:xfrm>
        </p:spPr>
        <p:txBody>
          <a:bodyPr>
            <a:normAutofit lnSpcReduction="10000"/>
          </a:bodyPr>
          <a:lstStyle/>
          <a:p>
            <a:endParaRPr lang="en-US" sz="1600" dirty="0">
              <a:latin typeface="Univers Condensed Light" panose="020B0306020202040204" pitchFamily="34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1600" dirty="0">
                <a:latin typeface="Univers Condensed Light" panose="020B0306020202040204" pitchFamily="34" charset="0"/>
                <a:hlinkClick r:id="rId2"/>
              </a:rPr>
              <a:t>[1]</a:t>
            </a:r>
            <a:r>
              <a:rPr lang="en-GB" sz="1600" dirty="0">
                <a:latin typeface="Univers Condensed Light" panose="020B0306020202040204" pitchFamily="34" charset="0"/>
              </a:rPr>
              <a:t>Pehlivan, Selim Ahmet, “Desing analysis and development of a nacelle main load frame for a 500 kW wind turbine  - </a:t>
            </a:r>
            <a:r>
              <a:rPr lang="en-GB" sz="1600" dirty="0" err="1">
                <a:latin typeface="Univers Condensed Light" panose="020B0306020202040204" pitchFamily="34" charset="0"/>
              </a:rPr>
              <a:t>Sabanci</a:t>
            </a:r>
            <a:r>
              <a:rPr lang="en-GB" sz="1600" dirty="0">
                <a:latin typeface="Univers Condensed Light" panose="020B0306020202040204" pitchFamily="34" charset="0"/>
              </a:rPr>
              <a:t> University Research Database,” Sabanciuniv.edu, 2016, </a:t>
            </a:r>
            <a:r>
              <a:rPr lang="en-GB" sz="1600" dirty="0" err="1">
                <a:latin typeface="Univers Condensed Light" panose="020B0306020202040204" pitchFamily="34" charset="0"/>
              </a:rPr>
              <a:t>doi</a:t>
            </a:r>
            <a:r>
              <a:rPr lang="en-GB" sz="1600" dirty="0">
                <a:latin typeface="Univers Condensed Light" panose="020B0306020202040204" pitchFamily="34" charset="0"/>
              </a:rPr>
              <a:t>: </a:t>
            </a:r>
            <a:r>
              <a:rPr lang="en-GB" sz="1600" dirty="0">
                <a:latin typeface="Univers Condensed Light" panose="020B0306020202040204" pitchFamily="34" charset="0"/>
                <a:hlinkClick r:id="rId2"/>
              </a:rPr>
              <a:t>https://research.sabanciuniv.edu/id/eprint/29129/1/AhmetSelimPehlivan_442646.pdf.</a:t>
            </a:r>
            <a:endParaRPr lang="en-GB" sz="1600" dirty="0">
              <a:latin typeface="Univers Condensed Light" panose="020B0306020202040204" pitchFamily="34" charset="0"/>
              <a:hlinkClick r:id="rId3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1600" dirty="0">
                <a:latin typeface="Univers Condensed Light" panose="020B0306020202040204" pitchFamily="34" charset="0"/>
                <a:hlinkClick r:id="rId3"/>
              </a:rPr>
              <a:t>[2]</a:t>
            </a:r>
            <a:r>
              <a:rPr lang="en-GB" sz="1600" dirty="0">
                <a:latin typeface="Univers Condensed Light" panose="020B0306020202040204" pitchFamily="34" charset="0"/>
              </a:rPr>
              <a:t>A. Saenz-Aguirre, E. Zulueta, U. Fernandez-Gamiz, J. Lozano, and J. Lopez-Guede, “Artificial Neural Network Based Reinforcement Learning for Wind Turbine Yaw Control,” Energies, vol. 12, no. 3, p. 436, Jan. 2019, </a:t>
            </a:r>
            <a:r>
              <a:rPr lang="en-GB" sz="1600" dirty="0" err="1">
                <a:latin typeface="Univers Condensed Light" panose="020B0306020202040204" pitchFamily="34" charset="0"/>
              </a:rPr>
              <a:t>doi</a:t>
            </a:r>
            <a:r>
              <a:rPr lang="en-GB" sz="1600" dirty="0">
                <a:latin typeface="Univers Condensed Light" panose="020B0306020202040204" pitchFamily="34" charset="0"/>
              </a:rPr>
              <a:t>:</a:t>
            </a:r>
            <a:r>
              <a:rPr lang="en-GB" sz="1600" dirty="0">
                <a:latin typeface="Univers Condensed Light" panose="020B0306020202040204" pitchFamily="34" charset="0"/>
                <a:hlinkClick r:id="rId4"/>
              </a:rPr>
              <a:t> </a:t>
            </a:r>
            <a:r>
              <a:rPr lang="en-GB" sz="1600" dirty="0">
                <a:latin typeface="Univers Condensed Light" panose="020B0306020202040204" pitchFamily="34" charset="0"/>
                <a:hlinkClick r:id="rId3"/>
              </a:rPr>
              <a:t>https://doi.org/10.3390/en12030436.</a:t>
            </a:r>
            <a:endParaRPr lang="en-GB" sz="1600" dirty="0">
              <a:latin typeface="Univers Condensed Light" panose="020B0306020202040204" pitchFamily="34" charset="0"/>
              <a:hlinkClick r:id="rId4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1600" dirty="0">
                <a:latin typeface="Univers Condensed Light" panose="020B0306020202040204" pitchFamily="34" charset="0"/>
                <a:hlinkClick r:id="rId4"/>
              </a:rPr>
              <a:t>[3]</a:t>
            </a:r>
            <a:r>
              <a:rPr lang="en-GB" sz="1600" dirty="0">
                <a:latin typeface="Univers Condensed Light" panose="020B0306020202040204" pitchFamily="34" charset="0"/>
              </a:rPr>
              <a:t>Søren Stubkier, H. C. Pedersen, T. O. Andersen, and K. Markussen, “State of the art-hydraulic yaw systems for wind turbines,” Proc. 12th Scandinavian International Conference on Fluid Power, Jan. 2011, Available: </a:t>
            </a:r>
            <a:r>
              <a:rPr lang="en-GB" sz="1600" dirty="0">
                <a:latin typeface="Univers Condensed Light" panose="020B0306020202040204" pitchFamily="34" charset="0"/>
                <a:hlinkClick r:id="rId4"/>
              </a:rPr>
              <a:t>https://www.researchgate.net/publication/262003240_State_of_the_art-hydraulic_yaw_systems_for_wind_turbines</a:t>
            </a:r>
            <a:endParaRPr lang="en-GB" sz="1600" dirty="0">
              <a:latin typeface="Univers Condensed Light" panose="020B0306020202040204" pitchFamily="34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altLang="en-US" sz="1600" dirty="0">
                <a:latin typeface="Univers Condensed Light" panose="020B0306020202040204" pitchFamily="34" charset="0"/>
                <a:hlinkClick r:id="rId5"/>
              </a:rPr>
              <a:t>[4]</a:t>
            </a:r>
            <a:r>
              <a:rPr lang="en-GB" altLang="en-US" sz="1600" dirty="0">
                <a:latin typeface="Univers Condensed Light" panose="020B0306020202040204" pitchFamily="34" charset="0"/>
              </a:rPr>
              <a:t>M-G. Kim and P. H. Dalhoff, “Yaw Systems for wind turbines – Overview of concepts, current challenges and design methods,” Journal of Physics: Conference Series, vol. 524, p. 012086, Jun. 2014, </a:t>
            </a:r>
            <a:r>
              <a:rPr lang="en-GB" altLang="en-US" sz="1600" dirty="0" err="1">
                <a:latin typeface="Univers Condensed Light" panose="020B0306020202040204" pitchFamily="34" charset="0"/>
              </a:rPr>
              <a:t>doi</a:t>
            </a:r>
            <a:r>
              <a:rPr lang="en-GB" altLang="en-US" sz="1600" dirty="0">
                <a:latin typeface="Univers Condensed Light" panose="020B0306020202040204" pitchFamily="34" charset="0"/>
              </a:rPr>
              <a:t>: </a:t>
            </a:r>
            <a:r>
              <a:rPr lang="en-GB" altLang="en-US" sz="1600" dirty="0">
                <a:latin typeface="Univers Condensed Light" panose="020B0306020202040204" pitchFamily="34" charset="0"/>
                <a:hlinkClick r:id="rId5"/>
              </a:rPr>
              <a:t>https://doi.org/10.1088/1742-6596/524/1/012086.</a:t>
            </a:r>
            <a:endParaRPr lang="en-GB" altLang="en-US" sz="1600" dirty="0">
              <a:latin typeface="Univers Condensed Light" panose="020B0306020202040204" pitchFamily="34" charset="0"/>
              <a:hlinkClick r:id="rId6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altLang="en-US" sz="1600" dirty="0">
                <a:latin typeface="Univers Condensed Light" panose="020B0306020202040204" pitchFamily="34" charset="0"/>
                <a:hlinkClick r:id="rId7"/>
              </a:rPr>
              <a:t>[5]</a:t>
            </a:r>
            <a:r>
              <a:rPr lang="en-GB" altLang="en-US" sz="1600" dirty="0">
                <a:latin typeface="Univers Condensed Light" panose="020B0306020202040204" pitchFamily="34" charset="0"/>
              </a:rPr>
              <a:t>S. Wang, Y. Huang, L. Li, C. Liu, and D. Zhang, “Dynamic analysis of wind turbines including nacelle–tower–foundation interaction for condition of incomplete structural parameters,” Advances in Mechanical Engineering, vol. 9, no. 3, p. 168781401769294-168781401769294, Mar. 2017, </a:t>
            </a:r>
            <a:r>
              <a:rPr lang="en-GB" altLang="en-US" sz="1600" dirty="0" err="1">
                <a:latin typeface="Univers Condensed Light" panose="020B0306020202040204" pitchFamily="34" charset="0"/>
              </a:rPr>
              <a:t>doi</a:t>
            </a:r>
            <a:r>
              <a:rPr lang="en-GB" altLang="en-US" sz="1600" dirty="0">
                <a:latin typeface="Univers Condensed Light" panose="020B0306020202040204" pitchFamily="34" charset="0"/>
              </a:rPr>
              <a:t>: </a:t>
            </a:r>
            <a:r>
              <a:rPr lang="en-GB" altLang="en-US" sz="1600" dirty="0">
                <a:latin typeface="Univers Condensed Light" panose="020B0306020202040204" pitchFamily="34" charset="0"/>
                <a:hlinkClick r:id="rId7"/>
              </a:rPr>
              <a:t>https://doi.org/10.1177/1687814017692940.</a:t>
            </a:r>
            <a:endParaRPr lang="en-GB" altLang="en-US" sz="1600" dirty="0">
              <a:latin typeface="Univers Condensed Light" panose="020B0306020202040204" pitchFamily="34" charset="0"/>
              <a:hlinkClick r:id="rId6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altLang="en-US" sz="1600" dirty="0">
                <a:latin typeface="Univers Condensed Light" panose="020B0306020202040204" pitchFamily="34" charset="0"/>
                <a:hlinkClick r:id="rId6"/>
              </a:rPr>
              <a:t>[6]</a:t>
            </a:r>
            <a:r>
              <a:rPr lang="en-GB" altLang="en-US" sz="1600" dirty="0">
                <a:latin typeface="Univers Condensed Light" panose="020B0306020202040204" pitchFamily="34" charset="0"/>
              </a:rPr>
              <a:t>Y. Liu, S. Liu, L. Zhang, F. Cao, and L. Wang, “Optimization of the Yaw Control Error of Wind Turbine,” Frontiers in Energy Research, vol. 9, no. 6, Feb. 2021, </a:t>
            </a:r>
            <a:r>
              <a:rPr lang="en-GB" altLang="en-US" sz="1600" dirty="0" err="1">
                <a:latin typeface="Univers Condensed Light" panose="020B0306020202040204" pitchFamily="34" charset="0"/>
              </a:rPr>
              <a:t>doi</a:t>
            </a:r>
            <a:r>
              <a:rPr lang="en-GB" altLang="en-US" sz="1600" dirty="0">
                <a:latin typeface="Univers Condensed Light" panose="020B0306020202040204" pitchFamily="34" charset="0"/>
              </a:rPr>
              <a:t>: </a:t>
            </a:r>
            <a:r>
              <a:rPr lang="en-GB" altLang="en-US" sz="1600" dirty="0">
                <a:latin typeface="Univers Condensed Light" panose="020B0306020202040204" pitchFamily="34" charset="0"/>
                <a:hlinkClick r:id="rId8"/>
              </a:rPr>
              <a:t>https://doi.org/10.3389/fenrg.2021.626681</a:t>
            </a:r>
            <a:r>
              <a:rPr lang="en-GB" altLang="en-US" sz="1600" dirty="0">
                <a:latin typeface="Univers Condensed Light" panose="020B0306020202040204" pitchFamily="34" charset="0"/>
              </a:rPr>
              <a:t>. </a:t>
            </a:r>
            <a:endParaRPr lang="en-US" altLang="en-US" sz="1600" dirty="0">
              <a:latin typeface="Univers Condensed Light" panose="020B0306020202040204" pitchFamily="34" charset="0"/>
            </a:endParaRPr>
          </a:p>
        </p:txBody>
      </p:sp>
      <p:pic>
        <p:nvPicPr>
          <p:cNvPr id="6" name="Picture 5" descr="Hochschule Flensburg (Fachhochschule) – Wikipedia">
            <a:extLst>
              <a:ext uri="{FF2B5EF4-FFF2-40B4-BE49-F238E27FC236}">
                <a16:creationId xmlns:a16="http://schemas.microsoft.com/office/drawing/2014/main" id="{0BE4EAF2-D3D1-DA4D-774A-B842390D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3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1562289" y="1641301"/>
            <a:ext cx="6754761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Univers Condensed Light" panose="020B0306020202040204" pitchFamily="34" charset="0"/>
              </a:rPr>
              <a:t>Machine Bed: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Univers Condensed Light" panose="020B0306020202040204" pitchFamily="34" charset="0"/>
              </a:rPr>
              <a:t>Variants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Univers Condensed Light" panose="020B0306020202040204" pitchFamily="34" charset="0"/>
              </a:rPr>
              <a:t>Interfaces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nivers Condensed Light" panose="020B0306020202040204" pitchFamily="34" charset="0"/>
              </a:rPr>
              <a:t>Design &amp; </a:t>
            </a:r>
            <a:r>
              <a:rPr lang="it-IT" sz="2400" dirty="0" err="1">
                <a:latin typeface="Univers Condensed Light" panose="020B0306020202040204" pitchFamily="34" charset="0"/>
              </a:rPr>
              <a:t>Calculations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2800" b="1" dirty="0" err="1">
                <a:latin typeface="Univers Condensed Light" panose="020B0306020202040204" pitchFamily="34" charset="0"/>
              </a:rPr>
              <a:t>Yaw</a:t>
            </a:r>
            <a:r>
              <a:rPr lang="it-IT" sz="2800" b="1" dirty="0">
                <a:latin typeface="Univers Condensed Light" panose="020B0306020202040204" pitchFamily="34" charset="0"/>
              </a:rPr>
              <a:t> System: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Univers Condensed Light" panose="020B0306020202040204" pitchFamily="34" charset="0"/>
              </a:rPr>
              <a:t>Variants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Univers Condensed Light" panose="020B0306020202040204" pitchFamily="34" charset="0"/>
              </a:rPr>
              <a:t>Specification</a:t>
            </a:r>
            <a:r>
              <a:rPr lang="it-IT" sz="2400" dirty="0">
                <a:latin typeface="Univers Condensed Light" panose="020B0306020202040204" pitchFamily="34" charset="0"/>
              </a:rPr>
              <a:t> &amp; </a:t>
            </a:r>
            <a:r>
              <a:rPr lang="it-IT" sz="2400" dirty="0" err="1">
                <a:latin typeface="Univers Condensed Light" panose="020B0306020202040204" pitchFamily="34" charset="0"/>
              </a:rPr>
              <a:t>Calculations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Univers Condensed Light" panose="020B0306020202040204" pitchFamily="34" charset="0"/>
              </a:rPr>
              <a:t>Control and </a:t>
            </a:r>
            <a:r>
              <a:rPr lang="it-IT" sz="2400" dirty="0" err="1">
                <a:latin typeface="Univers Condensed Light" panose="020B0306020202040204" pitchFamily="34" charset="0"/>
              </a:rPr>
              <a:t>wear</a:t>
            </a:r>
            <a:r>
              <a:rPr lang="it-IT" sz="2400" dirty="0">
                <a:latin typeface="Univers Condensed Light" panose="020B0306020202040204" pitchFamily="34" charset="0"/>
              </a:rPr>
              <a:t> </a:t>
            </a:r>
            <a:r>
              <a:rPr lang="it-IT" sz="2400" dirty="0" err="1">
                <a:latin typeface="Univers Condensed Light" panose="020B0306020202040204" pitchFamily="34" charset="0"/>
              </a:rPr>
              <a:t>considerations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2800" b="1" dirty="0" err="1">
                <a:latin typeface="Univers Condensed Light" panose="020B0306020202040204" pitchFamily="34" charset="0"/>
              </a:rPr>
              <a:t>Shared</a:t>
            </a:r>
            <a:r>
              <a:rPr lang="it-IT" sz="2800" b="1" dirty="0">
                <a:latin typeface="Univers Condensed Light" panose="020B0306020202040204" pitchFamily="34" charset="0"/>
              </a:rPr>
              <a:t> Tasks: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Univers Condensed Light" panose="020B0306020202040204" pitchFamily="34" charset="0"/>
              </a:rPr>
              <a:t>Supplier base </a:t>
            </a:r>
            <a:r>
              <a:rPr lang="it-IT" sz="2400" dirty="0" err="1">
                <a:latin typeface="Univers Condensed Light" panose="020B0306020202040204" pitchFamily="34" charset="0"/>
              </a:rPr>
              <a:t>analysis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Univers Condensed Light" panose="020B0306020202040204" pitchFamily="34" charset="0"/>
              </a:rPr>
              <a:t>Benchmarking and concept </a:t>
            </a:r>
            <a:r>
              <a:rPr lang="it-IT" sz="2400" dirty="0" err="1">
                <a:latin typeface="Univers Condensed Light" panose="020B0306020202040204" pitchFamily="34" charset="0"/>
              </a:rPr>
              <a:t>definition</a:t>
            </a:r>
            <a:endParaRPr lang="it-IT" sz="2800" dirty="0">
              <a:latin typeface="Univers Condensed Light" panose="020B030602020204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it-IT" sz="2400" dirty="0">
              <a:latin typeface="Univers Condensed Light" panose="020B030602020204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790" y="624459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Univers Condensed Light" panose="020B0306020202040204" pitchFamily="34" charset="0"/>
              </a:rPr>
              <a:t>Objectives</a:t>
            </a:r>
            <a:endParaRPr lang="de-DE" b="1" dirty="0">
              <a:latin typeface="Univers Condensed Light" panose="020B030602020204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5" name="Picture 8" descr="Hochschule Flensburg (Fachhochschule) – Wikipedia">
            <a:extLst>
              <a:ext uri="{FF2B5EF4-FFF2-40B4-BE49-F238E27FC236}">
                <a16:creationId xmlns:a16="http://schemas.microsoft.com/office/drawing/2014/main" id="{97ADB162-0775-6262-5D4A-895FD1E0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logo of a dart in a circle&#10;&#10;AI-generated content may be incorrect.">
            <a:extLst>
              <a:ext uri="{FF2B5EF4-FFF2-40B4-BE49-F238E27FC236}">
                <a16:creationId xmlns:a16="http://schemas.microsoft.com/office/drawing/2014/main" id="{405A41C5-7EFB-58DA-A0FB-12D6FAAA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t="20383" r="21686" b="21649"/>
          <a:stretch>
            <a:fillRect/>
          </a:stretch>
        </p:blipFill>
        <p:spPr>
          <a:xfrm>
            <a:off x="10654692" y="155191"/>
            <a:ext cx="1389825" cy="14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3F32E-E440-A891-62B2-4C63B95D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299495-1F51-4F47-AFE7-2D85AE9093F6}"/>
              </a:ext>
            </a:extLst>
          </p:cNvPr>
          <p:cNvSpPr txBox="1"/>
          <p:nvPr/>
        </p:nvSpPr>
        <p:spPr>
          <a:xfrm>
            <a:off x="1288026" y="1625793"/>
            <a:ext cx="967494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Univers Condensed Light" panose="020B0306020202040204" pitchFamily="34" charset="0"/>
              </a:rPr>
              <a:t>Tasks: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800" dirty="0" err="1">
                <a:latin typeface="Univers Condensed Light" panose="020B0306020202040204" pitchFamily="34" charset="0"/>
              </a:rPr>
              <a:t>Studied</a:t>
            </a:r>
            <a:r>
              <a:rPr lang="it-IT" sz="2800" dirty="0">
                <a:latin typeface="Univers Condensed Light" panose="020B0306020202040204" pitchFamily="34" charset="0"/>
              </a:rPr>
              <a:t> kickoff slides (team </a:t>
            </a:r>
            <a:r>
              <a:rPr lang="it-IT" sz="2800" dirty="0" err="1">
                <a:latin typeface="Univers Condensed Light" panose="020B0306020202040204" pitchFamily="34" charset="0"/>
              </a:rPr>
              <a:t>role</a:t>
            </a:r>
            <a:r>
              <a:rPr lang="it-IT" sz="2800" dirty="0">
                <a:latin typeface="Univers Condensed Light" panose="020B0306020202040204" pitchFamily="34" charset="0"/>
              </a:rPr>
              <a:t>, deliverables).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800" dirty="0" err="1">
                <a:latin typeface="Univers Condensed Light" panose="020B0306020202040204" pitchFamily="34" charset="0"/>
              </a:rPr>
              <a:t>Downloaded</a:t>
            </a:r>
            <a:r>
              <a:rPr lang="it-IT" sz="2800" dirty="0">
                <a:latin typeface="Univers Condensed Light" panose="020B0306020202040204" pitchFamily="34" charset="0"/>
              </a:rPr>
              <a:t> software (</a:t>
            </a:r>
            <a:r>
              <a:rPr lang="it-IT" sz="2800" dirty="0" err="1">
                <a:latin typeface="Univers Condensed Light" panose="020B0306020202040204" pitchFamily="34" charset="0"/>
              </a:rPr>
              <a:t>Solidworks</a:t>
            </a:r>
            <a:r>
              <a:rPr lang="it-IT" sz="2800" dirty="0">
                <a:latin typeface="Univers Condensed Light" panose="020B0306020202040204" pitchFamily="34" charset="0"/>
              </a:rPr>
              <a:t>, </a:t>
            </a:r>
            <a:r>
              <a:rPr lang="it-IT" sz="2800" dirty="0" err="1">
                <a:latin typeface="Univers Condensed Light" panose="020B0306020202040204" pitchFamily="34" charset="0"/>
              </a:rPr>
              <a:t>Ansys</a:t>
            </a:r>
            <a:r>
              <a:rPr lang="it-IT" sz="2800" dirty="0">
                <a:latin typeface="Univers Condensed Light" panose="020B0306020202040204" pitchFamily="34" charset="0"/>
              </a:rPr>
              <a:t>, Matlab)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800" dirty="0" err="1">
                <a:latin typeface="Univers Condensed Light" panose="020B0306020202040204" pitchFamily="34" charset="0"/>
              </a:rPr>
              <a:t>Obtained</a:t>
            </a:r>
            <a:r>
              <a:rPr lang="it-IT" sz="2800" dirty="0">
                <a:latin typeface="Univers Condensed Light" panose="020B0306020202040204" pitchFamily="34" charset="0"/>
              </a:rPr>
              <a:t> last </a:t>
            </a:r>
            <a:r>
              <a:rPr lang="it-IT" sz="2800" dirty="0" err="1">
                <a:latin typeface="Univers Condensed Light" panose="020B0306020202040204" pitchFamily="34" charset="0"/>
              </a:rPr>
              <a:t>years</a:t>
            </a:r>
            <a:r>
              <a:rPr lang="it-IT" sz="2800" dirty="0">
                <a:latin typeface="Univers Condensed Light" panose="020B0306020202040204" pitchFamily="34" charset="0"/>
              </a:rPr>
              <a:t> </a:t>
            </a:r>
            <a:r>
              <a:rPr lang="it-IT" sz="2800" dirty="0" err="1">
                <a:latin typeface="Univers Condensed Light" panose="020B0306020202040204" pitchFamily="34" charset="0"/>
              </a:rPr>
              <a:t>documentation</a:t>
            </a:r>
            <a:r>
              <a:rPr lang="it-IT" sz="2800" dirty="0">
                <a:latin typeface="Univers Condensed Light" panose="020B0306020202040204" pitchFamily="34" charset="0"/>
              </a:rPr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800" dirty="0" err="1">
                <a:latin typeface="Univers Condensed Light" panose="020B0306020202040204" pitchFamily="34" charset="0"/>
              </a:rPr>
              <a:t>Reviewed</a:t>
            </a:r>
            <a:r>
              <a:rPr lang="it-IT" sz="2800" dirty="0">
                <a:latin typeface="Univers Condensed Light" panose="020B0306020202040204" pitchFamily="34" charset="0"/>
              </a:rPr>
              <a:t> IEC 61400 &amp; DNV standards for </a:t>
            </a:r>
            <a:r>
              <a:rPr lang="it-IT" sz="2800" dirty="0" err="1">
                <a:latin typeface="Univers Condensed Light" panose="020B0306020202040204" pitchFamily="34" charset="0"/>
              </a:rPr>
              <a:t>nacelle</a:t>
            </a:r>
            <a:r>
              <a:rPr lang="it-IT" sz="2800" dirty="0">
                <a:latin typeface="Univers Condensed Light" panose="020B0306020202040204" pitchFamily="34" charset="0"/>
              </a:rPr>
              <a:t>/</a:t>
            </a:r>
            <a:r>
              <a:rPr lang="it-IT" sz="2800" dirty="0" err="1">
                <a:latin typeface="Univers Condensed Light" panose="020B0306020202040204" pitchFamily="34" charset="0"/>
              </a:rPr>
              <a:t>yaw</a:t>
            </a:r>
            <a:r>
              <a:rPr lang="it-IT" sz="2800" dirty="0">
                <a:latin typeface="Univers Condensed Light" panose="020B0306020202040204" pitchFamily="34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76C707-D132-8076-C2E3-4B69D429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402" y="502853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Univers Condensed Light" panose="020B0306020202040204" pitchFamily="34" charset="0"/>
              </a:rPr>
              <a:t>Week 1: </a:t>
            </a:r>
            <a:r>
              <a:rPr lang="en-US" b="1" dirty="0">
                <a:latin typeface="Univers Condensed Light" panose="020B0306020202040204" pitchFamily="34" charset="0"/>
              </a:rPr>
              <a:t>Kickoff &amp; Setup</a:t>
            </a:r>
            <a:endParaRPr lang="de-DE" b="1" dirty="0">
              <a:latin typeface="Univers Condensed Light" panose="020B030602020204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5C2A43-B387-3C91-6718-3BEBBC39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CE2F3-B751-3392-A3C7-E500DB418B89}"/>
              </a:ext>
            </a:extLst>
          </p:cNvPr>
          <p:cNvSpPr txBox="1"/>
          <p:nvPr/>
        </p:nvSpPr>
        <p:spPr>
          <a:xfrm>
            <a:off x="1288026" y="4239606"/>
            <a:ext cx="6096000" cy="1577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latin typeface="Univers Condensed Light" panose="020B0306020202040204" pitchFamily="34" charset="0"/>
              </a:rPr>
              <a:t>Outcome:</a:t>
            </a:r>
            <a:endParaRPr lang="en-GB" sz="2800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Clear definition of scope.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Set up file-sharing (GitHub, documentation).</a:t>
            </a:r>
          </a:p>
        </p:txBody>
      </p:sp>
      <p:pic>
        <p:nvPicPr>
          <p:cNvPr id="15" name="Picture 8" descr="Hochschule Flensburg (Fachhochschule) – Wikipedia">
            <a:extLst>
              <a:ext uri="{FF2B5EF4-FFF2-40B4-BE49-F238E27FC236}">
                <a16:creationId xmlns:a16="http://schemas.microsoft.com/office/drawing/2014/main" id="{7AEA747A-9A8C-486C-A1A8-EE3D47213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ack and white line art of a rocket&#10;&#10;AI-generated content may be incorrect.">
            <a:extLst>
              <a:ext uri="{FF2B5EF4-FFF2-40B4-BE49-F238E27FC236}">
                <a16:creationId xmlns:a16="http://schemas.microsoft.com/office/drawing/2014/main" id="{DB30A135-73C0-2746-85C4-276D1177C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3405" r="20645" b="23406"/>
          <a:stretch>
            <a:fillRect/>
          </a:stretch>
        </p:blipFill>
        <p:spPr>
          <a:xfrm>
            <a:off x="10576036" y="79946"/>
            <a:ext cx="1615964" cy="14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0D0A008-BFDF-4D8E-EBDC-C6A8F725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951"/>
            <a:ext cx="10515600" cy="981894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Univers Condensed Light" panose="020B0306020202040204" pitchFamily="34" charset="0"/>
              </a:rPr>
              <a:t>Week 2: </a:t>
            </a:r>
            <a:r>
              <a:rPr lang="en-US" b="1" dirty="0">
                <a:latin typeface="Univers Condensed Light" panose="020B0306020202040204" pitchFamily="34" charset="0"/>
              </a:rPr>
              <a:t>Literature Review</a:t>
            </a:r>
            <a:endParaRPr lang="de-DE" b="1" dirty="0">
              <a:latin typeface="Univers Condensed Light" panose="020B0306020202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1935F-F42F-BCE0-3D6A-07FA3DFBFDB5}"/>
              </a:ext>
            </a:extLst>
          </p:cNvPr>
          <p:cNvSpPr txBox="1"/>
          <p:nvPr/>
        </p:nvSpPr>
        <p:spPr>
          <a:xfrm>
            <a:off x="1278194" y="1809714"/>
            <a:ext cx="10235380" cy="394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800" b="1" u="sng" dirty="0">
                <a:latin typeface="Univers Condensed Light" panose="020B0306020202040204" pitchFamily="34" charset="0"/>
              </a:rPr>
              <a:t>Tasks: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Reviewed papers on designing. (Design, Analysis, and Development of a nacelle main load frame for a 500KW wind turbine.) </a:t>
            </a:r>
            <a:r>
              <a:rPr lang="en-US" sz="2800" dirty="0">
                <a:latin typeface="Univers Condensed Light" panose="020B0306020202040204" pitchFamily="34" charset="0"/>
                <a:hlinkClick r:id="rId2" action="ppaction://hlinksldjump"/>
              </a:rPr>
              <a:t>[1].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On yaw systems, </a:t>
            </a:r>
            <a:r>
              <a:rPr lang="en-GB" sz="2800" dirty="0">
                <a:latin typeface="Univers Condensed Light" panose="020B0306020202040204" pitchFamily="34" charset="0"/>
              </a:rPr>
              <a:t>Artificial Neural Network Based Reinforcement Learning for Wind Turbine Yaw Control. </a:t>
            </a:r>
            <a:r>
              <a:rPr lang="en-GB" sz="2800" dirty="0">
                <a:latin typeface="Univers Condensed Light" panose="020B0306020202040204" pitchFamily="34" charset="0"/>
                <a:hlinkClick r:id="rId2" action="ppaction://hlinksldjump"/>
              </a:rPr>
              <a:t>[2]. </a:t>
            </a:r>
            <a:endParaRPr lang="en-GB" sz="2800" dirty="0">
              <a:latin typeface="Univers Condensed Light" panose="020B030602020204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 Studied state-of-the-art hydraulic yaw systems for wind turbines. </a:t>
            </a:r>
            <a:r>
              <a:rPr lang="en-GB" sz="2800" dirty="0">
                <a:latin typeface="Univers Condensed Light" panose="020B0306020202040204" pitchFamily="34" charset="0"/>
                <a:hlinkClick r:id="rId2" action="ppaction://hlinksldjump"/>
              </a:rPr>
              <a:t>[3].</a:t>
            </a:r>
            <a:endParaRPr lang="en-GB" sz="2800" dirty="0">
              <a:latin typeface="Univers Condensed Light" panose="020B030602020204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Research papers for a better understanding of nacelle tower foundation, Optimization of the Yaw Control Error of Wind Turbine. </a:t>
            </a:r>
            <a:r>
              <a:rPr lang="en-GB" sz="2800" dirty="0">
                <a:latin typeface="Univers Condensed Light" panose="020B0306020202040204" pitchFamily="34" charset="0"/>
                <a:hlinkClick r:id="rId2" action="ppaction://hlinksldjump"/>
              </a:rPr>
              <a:t>[5]</a:t>
            </a:r>
            <a:r>
              <a:rPr lang="en-GB" sz="2800" dirty="0">
                <a:latin typeface="Univers Condensed Light" panose="020B0306020202040204" pitchFamily="34" charset="0"/>
              </a:rPr>
              <a:t> </a:t>
            </a:r>
            <a:r>
              <a:rPr lang="en-GB" sz="2800" dirty="0">
                <a:latin typeface="Univers Condensed Light" panose="020B0306020202040204" pitchFamily="34" charset="0"/>
                <a:hlinkClick r:id="rId2" action="ppaction://hlinksldjump"/>
              </a:rPr>
              <a:t>[6]</a:t>
            </a:r>
            <a:r>
              <a:rPr lang="en-GB" sz="2800" dirty="0">
                <a:latin typeface="Univers Condensed Light" panose="020B0306020202040204" pitchFamily="34" charset="0"/>
              </a:rPr>
              <a:t>.</a:t>
            </a: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4BB95ED8-B8C3-149D-3C4A-5E6C7921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magnifying glass and a book&#10;&#10;AI-generated content may be incorrect.">
            <a:extLst>
              <a:ext uri="{FF2B5EF4-FFF2-40B4-BE49-F238E27FC236}">
                <a16:creationId xmlns:a16="http://schemas.microsoft.com/office/drawing/2014/main" id="{3F62C35E-02C7-E13A-67EE-A644ABF0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56" y="111352"/>
            <a:ext cx="1627092" cy="16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45C3-F37F-4808-E1C1-82B04156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47FBC22-05A2-4EF8-F725-1DEA7D84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348" y="575184"/>
            <a:ext cx="7895303" cy="981894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Univers Condensed Light" panose="020B0306020202040204" pitchFamily="34" charset="0"/>
              </a:rPr>
              <a:t>Week 2: </a:t>
            </a:r>
            <a:r>
              <a:rPr lang="en-US" b="1" dirty="0">
                <a:latin typeface="Univers Condensed Light" panose="020B0306020202040204" pitchFamily="34" charset="0"/>
              </a:rPr>
              <a:t>Literature Review Continue</a:t>
            </a:r>
            <a:endParaRPr lang="de-DE" b="1" dirty="0">
              <a:latin typeface="Univers Condensed Light" panose="020B0306020202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5C103-6079-5B5A-9FA3-E73BE03D2793}"/>
              </a:ext>
            </a:extLst>
          </p:cNvPr>
          <p:cNvSpPr txBox="1"/>
          <p:nvPr/>
        </p:nvSpPr>
        <p:spPr>
          <a:xfrm>
            <a:off x="1366683" y="3255284"/>
            <a:ext cx="9871588" cy="1500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Univers Condensed Light" panose="020B0306020202040204" pitchFamily="34" charset="0"/>
              </a:rPr>
              <a:t>Outcome: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Selected casted bedplate as likely concept for Syria (Stiffness + damping).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Noted yaw optimization methods. </a:t>
            </a: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427E5D98-74C3-2453-9610-1B3139AD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magnifying glass and a book&#10;&#10;AI-generated content may be incorrect.">
            <a:extLst>
              <a:ext uri="{FF2B5EF4-FFF2-40B4-BE49-F238E27FC236}">
                <a16:creationId xmlns:a16="http://schemas.microsoft.com/office/drawing/2014/main" id="{3EE63711-C620-00E7-4DEF-D2C55E3EB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56" y="111352"/>
            <a:ext cx="1627092" cy="1627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E8FE4-C464-5F86-DF21-2D98C9F497BA}"/>
              </a:ext>
            </a:extLst>
          </p:cNvPr>
          <p:cNvSpPr txBox="1"/>
          <p:nvPr/>
        </p:nvSpPr>
        <p:spPr>
          <a:xfrm>
            <a:off x="1366684" y="1970648"/>
            <a:ext cx="7777316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Collected references on machine bed concepts.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Compared </a:t>
            </a:r>
            <a:r>
              <a:rPr lang="en-US" sz="2800" b="1" dirty="0">
                <a:latin typeface="Univers Condensed Light" panose="020B0306020202040204" pitchFamily="34" charset="0"/>
              </a:rPr>
              <a:t>cast vs welded bedplates</a:t>
            </a:r>
            <a:r>
              <a:rPr lang="en-US" sz="2800" dirty="0">
                <a:latin typeface="Univers Condensed Light" panose="020B0306020202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61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686E-7C52-3768-5131-4704F24F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Univers Condensed Light" panose="020B0306020202040204" pitchFamily="34" charset="0"/>
              </a:rPr>
              <a:t>Week 3: Concept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96AA-3424-C473-BD90-B6ABD9FB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1825625"/>
            <a:ext cx="9743769" cy="2175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Univers Condensed Light" panose="020B0306020202040204" pitchFamily="34" charset="0"/>
              </a:rPr>
              <a:t>Tasks:</a:t>
            </a:r>
            <a:endParaRPr lang="en-US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latin typeface="Univers Condensed Light" panose="020B0306020202040204" pitchFamily="34" charset="0"/>
              </a:rPr>
              <a:t>Reviewed yaw system concepts and design methods</a:t>
            </a:r>
            <a:r>
              <a:rPr lang="en-US" dirty="0">
                <a:latin typeface="Univers Condensed Light" panose="020B0306020202040204" pitchFamily="34" charset="0"/>
              </a:rPr>
              <a:t>. </a:t>
            </a:r>
            <a:r>
              <a:rPr lang="en-US" dirty="0">
                <a:latin typeface="Univers Condensed Light" panose="020B0306020202040204" pitchFamily="34" charset="0"/>
                <a:hlinkClick r:id="rId2" action="ppaction://hlinksldjump"/>
              </a:rPr>
              <a:t>[4]</a:t>
            </a:r>
            <a:endParaRPr lang="en-US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Univers Condensed Light" panose="020B0306020202040204" pitchFamily="34" charset="0"/>
              </a:rPr>
              <a:t>Studied suppliers for yaw bearings &amp; drives.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Univers Condensed Light" panose="020B0306020202040204" pitchFamily="34" charset="0"/>
              </a:rPr>
              <a:t>Drafted comparison table (electric vs hydraulic yaw drives).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09873-0011-B23D-543E-03261BBFB0AB}"/>
              </a:ext>
            </a:extLst>
          </p:cNvPr>
          <p:cNvSpPr txBox="1"/>
          <p:nvPr/>
        </p:nvSpPr>
        <p:spPr>
          <a:xfrm>
            <a:off x="1248696" y="3745656"/>
            <a:ext cx="9743768" cy="1500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Univers Condensed Light" panose="020B0306020202040204" pitchFamily="34" charset="0"/>
              </a:rPr>
              <a:t>Outcome: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Direction: Electrical Yaw Drives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Casted bedplate confirmed as baseline.</a:t>
            </a:r>
          </a:p>
        </p:txBody>
      </p:sp>
      <p:pic>
        <p:nvPicPr>
          <p:cNvPr id="6" name="Picture 5" descr="Hochschule Flensburg (Fachhochschule) – Wikipedia">
            <a:extLst>
              <a:ext uri="{FF2B5EF4-FFF2-40B4-BE49-F238E27FC236}">
                <a16:creationId xmlns:a16="http://schemas.microsoft.com/office/drawing/2014/main" id="{730775FF-E75E-BD36-4503-5B260FDE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line art of a graph&#10;&#10;AI-generated content may be incorrect.">
            <a:extLst>
              <a:ext uri="{FF2B5EF4-FFF2-40B4-BE49-F238E27FC236}">
                <a16:creationId xmlns:a16="http://schemas.microsoft.com/office/drawing/2014/main" id="{F03B7F08-5FCF-FD7D-3913-524E27683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3" t="11645" r="21123" b="33910"/>
          <a:stretch>
            <a:fillRect/>
          </a:stretch>
        </p:blipFill>
        <p:spPr>
          <a:xfrm>
            <a:off x="10408886" y="130291"/>
            <a:ext cx="1615965" cy="16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984B-83A0-5085-E7F3-43D7086F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Univers Condensed Light" panose="020B0306020202040204" pitchFamily="34" charset="0"/>
              </a:rPr>
              <a:t>Week 4: Context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CF3F-297A-EFEB-3812-2F3833F7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59" y="1694002"/>
            <a:ext cx="9792930" cy="27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Univers Condensed Light" panose="020B0306020202040204" pitchFamily="34" charset="0"/>
              </a:rPr>
              <a:t>Tasks:</a:t>
            </a:r>
            <a:endParaRPr lang="en-US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Univers Condensed Light" panose="020B0306020202040204" pitchFamily="34" charset="0"/>
              </a:rPr>
              <a:t>Analyzed Syrian context: hot/dusty climate from </a:t>
            </a:r>
            <a:r>
              <a:rPr lang="en-US" dirty="0" err="1">
                <a:latin typeface="Univers Condensed Light" panose="020B0306020202040204" pitchFamily="34" charset="0"/>
              </a:rPr>
              <a:t>Github</a:t>
            </a:r>
            <a:r>
              <a:rPr lang="en-US" dirty="0">
                <a:latin typeface="Univers Condensed Light" panose="020B0306020202040204" pitchFamily="34" charset="0"/>
              </a:rPr>
              <a:t> (details provided of each zone), weak grids, transport issues.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Univers Condensed Light" panose="020B0306020202040204" pitchFamily="34" charset="0"/>
              </a:rPr>
              <a:t>Connected with </a:t>
            </a:r>
            <a:r>
              <a:rPr lang="en-US" u="sng" dirty="0">
                <a:latin typeface="Univers Condensed Light" panose="020B0306020202040204" pitchFamily="34" charset="0"/>
              </a:rPr>
              <a:t>Loads &amp; Dynamics team </a:t>
            </a:r>
            <a:r>
              <a:rPr lang="en-US" dirty="0">
                <a:latin typeface="Univers Condensed Light" panose="020B0306020202040204" pitchFamily="34" charset="0"/>
              </a:rPr>
              <a:t>for expected load transfer.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latin typeface="Univers Condensed Light" panose="020B0306020202040204" pitchFamily="34" charset="0"/>
              </a:rPr>
              <a:t>Checked with Wind Speed to Height (Peak wind speed Max. and Min. throughout the year. (From </a:t>
            </a:r>
            <a:r>
              <a:rPr lang="en-GB" dirty="0" err="1">
                <a:latin typeface="Univers Condensed Light" panose="020B0306020202040204" pitchFamily="34" charset="0"/>
              </a:rPr>
              <a:t>Github</a:t>
            </a:r>
            <a:r>
              <a:rPr lang="en-GB" dirty="0">
                <a:latin typeface="Univers Condensed Light" panose="020B0306020202040204" pitchFamily="34" charset="0"/>
              </a:rPr>
              <a:t>)</a:t>
            </a:r>
            <a:endParaRPr lang="en-US" dirty="0">
              <a:latin typeface="Univers Condensed Light" panose="020B030602020204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3B9E3-6950-7B6E-E89A-3BD3D3D85C1E}"/>
              </a:ext>
            </a:extLst>
          </p:cNvPr>
          <p:cNvSpPr txBox="1"/>
          <p:nvPr/>
        </p:nvSpPr>
        <p:spPr>
          <a:xfrm>
            <a:off x="1268359" y="4369884"/>
            <a:ext cx="9792931" cy="243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Univers Condensed Light" panose="020B0306020202040204" pitchFamily="34" charset="0"/>
              </a:rPr>
              <a:t>Outcome: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Constraints point to casted bedplate, high-temp lubrication, robust yaw brakes.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Next: continue detailed research before starting CAD modelling later.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Univers Condensed Light" panose="020B0306020202040204" pitchFamily="34" charset="0"/>
            </a:endParaRPr>
          </a:p>
        </p:txBody>
      </p:sp>
      <p:pic>
        <p:nvPicPr>
          <p:cNvPr id="6" name="Picture 5" descr="Hochschule Flensburg (Fachhochschule) – Wikipedia">
            <a:extLst>
              <a:ext uri="{FF2B5EF4-FFF2-40B4-BE49-F238E27FC236}">
                <a16:creationId xmlns:a16="http://schemas.microsoft.com/office/drawing/2014/main" id="{CF7A7C83-2ACE-D52B-4583-B38452B6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ight bulb with a wire&#10;&#10;AI-generated content may be incorrect.">
            <a:extLst>
              <a:ext uri="{FF2B5EF4-FFF2-40B4-BE49-F238E27FC236}">
                <a16:creationId xmlns:a16="http://schemas.microsoft.com/office/drawing/2014/main" id="{24EA0D19-8C1B-235C-9EAA-D028F82C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3" t="6172" r="21785" b="7978"/>
          <a:stretch>
            <a:fillRect/>
          </a:stretch>
        </p:blipFill>
        <p:spPr>
          <a:xfrm>
            <a:off x="10972798" y="217641"/>
            <a:ext cx="973392" cy="14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6999-A335-56F9-E81F-F80D6727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Univers Condensed Light" panose="020B0306020202040204" pitchFamily="34" charset="0"/>
              </a:rPr>
              <a:t>Challenges &amp; Next Steps</a:t>
            </a:r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8C51-E7D1-F94C-2CC1-A49DACC9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8" y="1825625"/>
            <a:ext cx="9674943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Univers Condensed Light" panose="020B0306020202040204" pitchFamily="34" charset="0"/>
              </a:rPr>
              <a:t>Need </a:t>
            </a:r>
            <a:r>
              <a:rPr lang="en-GB" b="1" dirty="0">
                <a:latin typeface="Univers Condensed Light" panose="020B0306020202040204" pitchFamily="34" charset="0"/>
              </a:rPr>
              <a:t>load cases</a:t>
            </a:r>
            <a:r>
              <a:rPr lang="en-GB" dirty="0">
                <a:latin typeface="Univers Condensed Light" panose="020B0306020202040204" pitchFamily="34" charset="0"/>
              </a:rPr>
              <a:t> from the Loads &amp; Dynamics team.</a:t>
            </a:r>
          </a:p>
          <a:p>
            <a:pPr marL="457200" lvl="1" indent="0">
              <a:buNone/>
            </a:pPr>
            <a:r>
              <a:rPr lang="en-GB" dirty="0">
                <a:latin typeface="Univers Condensed Light" panose="020B0306020202040204" pitchFamily="34" charset="0"/>
              </a:rPr>
              <a:t>Got a data table.</a:t>
            </a:r>
          </a:p>
          <a:p>
            <a:pPr marL="0" indent="0">
              <a:buNone/>
            </a:pPr>
            <a:endParaRPr lang="en-GB" b="1" dirty="0">
              <a:latin typeface="Univers Condensed Light" panose="020B030602020204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Univers Condensed Light" panose="020B0306020202040204" pitchFamily="34" charset="0"/>
              </a:rPr>
              <a:t>Next tasks:</a:t>
            </a:r>
            <a:endParaRPr lang="en-US" altLang="en-US" dirty="0">
              <a:latin typeface="Univers Condensed Light" panose="020B0306020202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Univers Condensed Light" panose="020B0306020202040204" pitchFamily="34" charset="0"/>
              </a:rPr>
              <a:t>Wait for load case definitions (from the Loads team).</a:t>
            </a: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Univers Condensed Light" panose="020B0306020202040204" pitchFamily="34" charset="0"/>
              </a:rPr>
              <a:t>Continue literature &amp; supplier research.</a:t>
            </a: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Univers Condensed Light" panose="020B0306020202040204" pitchFamily="34" charset="0"/>
              </a:rPr>
              <a:t>Prepare simple comparison tables for the report.</a:t>
            </a:r>
          </a:p>
        </p:txBody>
      </p:sp>
      <p:pic>
        <p:nvPicPr>
          <p:cNvPr id="6" name="Picture 5" descr="Hochschule Flensburg (Fachhochschule) – Wikipedia">
            <a:extLst>
              <a:ext uri="{FF2B5EF4-FFF2-40B4-BE49-F238E27FC236}">
                <a16:creationId xmlns:a16="http://schemas.microsoft.com/office/drawing/2014/main" id="{FC05B830-899A-9BFD-D32A-0F97FB17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to do list with black lines&#10;&#10;AI-generated content may be incorrect.">
            <a:extLst>
              <a:ext uri="{FF2B5EF4-FFF2-40B4-BE49-F238E27FC236}">
                <a16:creationId xmlns:a16="http://schemas.microsoft.com/office/drawing/2014/main" id="{5290CC50-3B98-E600-2C9E-BB0BE33E9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13185" r="23926" b="13629"/>
          <a:stretch>
            <a:fillRect/>
          </a:stretch>
        </p:blipFill>
        <p:spPr>
          <a:xfrm>
            <a:off x="10779760" y="43155"/>
            <a:ext cx="1300480" cy="18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1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0FE2-8A44-BD4A-C208-746F6EF2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Univers Condensed Light" panose="020B0306020202040204" pitchFamily="34" charset="0"/>
              </a:rPr>
              <a:t>Conclusion</a:t>
            </a:r>
            <a:endParaRPr lang="en-US" b="1" dirty="0">
              <a:latin typeface="Univers Condensed Light" panose="020B0306020202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93E59F-9635-0DA2-2245-2CE214C6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45" y="1778703"/>
            <a:ext cx="9207910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First 4 weeks: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We are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on track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 for gradual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Detailed design (CAD/FEM) will start </a:t>
            </a:r>
            <a:r>
              <a:rPr lang="en-US" altLang="en-US" sz="2800" b="1" dirty="0">
                <a:latin typeface="Univers Condensed Light" panose="020B0306020202040204" pitchFamily="34" charset="0"/>
              </a:rPr>
              <a:t>sooner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 in the semester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4994CD2-68EE-9148-61DE-49BC82D35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89552"/>
              </p:ext>
            </p:extLst>
          </p:nvPr>
        </p:nvGraphicFramePr>
        <p:xfrm>
          <a:off x="1720645" y="2151154"/>
          <a:ext cx="7256207" cy="284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0DD962C3-0A2D-C874-96AC-2BDD7C7CB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of a light bulb with a check mark&#10;&#10;AI-generated content may be incorrect.">
            <a:extLst>
              <a:ext uri="{FF2B5EF4-FFF2-40B4-BE49-F238E27FC236}">
                <a16:creationId xmlns:a16="http://schemas.microsoft.com/office/drawing/2014/main" id="{3AC88B60-12AB-5D11-3AD6-A5C76DFE52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6" t="20110" r="23505" b="15100"/>
          <a:stretch>
            <a:fillRect/>
          </a:stretch>
        </p:blipFill>
        <p:spPr>
          <a:xfrm>
            <a:off x="10660626" y="117390"/>
            <a:ext cx="1386348" cy="19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96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10973</TotalTime>
  <Words>895</Words>
  <Application>Microsoft Office PowerPoint</Application>
  <PresentationFormat>Widescreen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Univers Condensed Light</vt:lpstr>
      <vt:lpstr>Custom Design</vt:lpstr>
      <vt:lpstr>Office Theme</vt:lpstr>
      <vt:lpstr>Weekly report: Optimus Syria - WEC Development Project</vt:lpstr>
      <vt:lpstr>Objectives</vt:lpstr>
      <vt:lpstr>Week 1: Kickoff &amp; Setup</vt:lpstr>
      <vt:lpstr>Week 2: Literature Review</vt:lpstr>
      <vt:lpstr>Week 2: Literature Review Continue</vt:lpstr>
      <vt:lpstr>Week 3: Concept Benchmarking</vt:lpstr>
      <vt:lpstr>Week 4: Context Research</vt:lpstr>
      <vt:lpstr>Challenges &amp; Next Steps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Shoukat Abbas</cp:lastModifiedBy>
  <cp:revision>55</cp:revision>
  <dcterms:created xsi:type="dcterms:W3CDTF">2025-07-21T13:11:31Z</dcterms:created>
  <dcterms:modified xsi:type="dcterms:W3CDTF">2025-09-20T08:52:04Z</dcterms:modified>
</cp:coreProperties>
</file>