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86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Report: </a:t>
            </a:r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Blade Structures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40207"/>
          </a:xfrm>
        </p:spPr>
        <p:txBody>
          <a:bodyPr>
            <a:normAutofit fontScale="92500" lnSpcReduction="10000"/>
          </a:bodyPr>
          <a:lstStyle/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Week: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01</a:t>
            </a:r>
          </a:p>
          <a:p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23/09/2025</a:t>
            </a:r>
          </a:p>
          <a:p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Dr. Laurence Alhrshy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267055" y="4633644"/>
            <a:ext cx="8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Bhima Masare, Dongsuk Kim, Anudeep Allanki, Mithun Shetty  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0CEAEB-A170-63D4-C379-5E5FFB1C37F7}"/>
              </a:ext>
            </a:extLst>
          </p:cNvPr>
          <p:cNvSpPr txBox="1"/>
          <p:nvPr/>
        </p:nvSpPr>
        <p:spPr>
          <a:xfrm>
            <a:off x="484418" y="5068054"/>
            <a:ext cx="1057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–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MW/61.5m Wind Turbine Blade Reference Model by Brian R. Resor, Sandia National Laboratories, California, USA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3729E-4365-6140-B2A3-195272447742}"/>
              </a:ext>
            </a:extLst>
          </p:cNvPr>
          <p:cNvSpPr txBox="1"/>
          <p:nvPr/>
        </p:nvSpPr>
        <p:spPr>
          <a:xfrm>
            <a:off x="821752" y="1417466"/>
            <a:ext cx="10140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Planned during the Project Phase –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Selection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Layout &amp; Component Design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Element Modelling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Analysis &amp; Simulation</a:t>
            </a:r>
          </a:p>
          <a:p>
            <a:pPr marL="1428750" lvl="2" indent="-514350"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Verification &amp; Optimization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F0538-4A4B-2118-D719-8BB1A69C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E3458FF9-56EF-C6E9-4EC8-57D0867DA7C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5AEFA74-A8B6-5813-FAED-4E198DCBFE2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C043F8-0E82-DB6B-2B6D-95EDD575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CBC2D3-C10D-C674-BFF4-D1CFB75F5F10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280D5E9-B2AF-F294-420D-0DFC5A2B32D4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67D6B-523C-4A67-F31B-7E304470C6F6}"/>
              </a:ext>
            </a:extLst>
          </p:cNvPr>
          <p:cNvSpPr txBox="1"/>
          <p:nvPr/>
        </p:nvSpPr>
        <p:spPr>
          <a:xfrm>
            <a:off x="484415" y="1476327"/>
            <a:ext cx="11019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existing models (i.e. Brian Resor 5MW/61.5m, NREL 5MW) as reference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Air foil shapes, chord distribution, and blade length with help of Team Blade Aerodynamics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tip and root geometries considering structural requirements from other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manufacturing constraints with the current Industrial Standards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18E692-8EF1-C55A-E659-54CC403363F4}"/>
              </a:ext>
            </a:extLst>
          </p:cNvPr>
          <p:cNvSpPr/>
          <p:nvPr/>
        </p:nvSpPr>
        <p:spPr>
          <a:xfrm>
            <a:off x="6375402" y="3943353"/>
            <a:ext cx="5328000" cy="237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59DBC-6C3C-5AFE-AAB5-5B1C708ED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B699065-5993-EDF9-0D8F-754D1525C22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6CF1EC2-D825-617F-8B76-1E0E0D2272B8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AAA611-F7D2-39D7-5495-5004BA4D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0B1E06-CEA8-E0CD-611B-E37D84774310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C2CC82-29F5-6D30-7036-7E60D9573E12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7356C4-FE3C-FBEB-7368-1E87A4C787ED}"/>
                  </a:ext>
                </a:extLst>
              </p:cNvPr>
              <p:cNvSpPr txBox="1"/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4000" dirty="0"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4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7356C4-FE3C-FBEB-7368-1E87A4C7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FE26F8-E0EA-381E-C3FF-7A1813BF1B67}"/>
                  </a:ext>
                </a:extLst>
              </p:cNvPr>
              <p:cNvSpPr txBox="1"/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IN" sz="2800" b="1" i="1" dirty="0">
                    <a:latin typeface="Cambria Math" panose="02040503050406030204" pitchFamily="18" charset="0"/>
                  </a:rPr>
                  <a:t>Substituting the values -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0.45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1.225 kg/m</a:t>
                </a:r>
                <a:r>
                  <a:rPr lang="en-IN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9.29 m/s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FE26F8-E0EA-381E-C3FF-7A1813BF1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blipFill>
                <a:blip r:embed="rId3"/>
                <a:stretch>
                  <a:fillRect l="-4294" t="-3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64C6D4-AD06-A9A8-1AEF-B734C2B742F1}"/>
              </a:ext>
            </a:extLst>
          </p:cNvPr>
          <p:cNvSpPr txBox="1"/>
          <p:nvPr/>
        </p:nvSpPr>
        <p:spPr>
          <a:xfrm>
            <a:off x="5643706" y="2962226"/>
            <a:ext cx="496408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IN" sz="2800" b="1" i="1" dirty="0">
                <a:latin typeface="Cambria Math" panose="02040503050406030204" pitchFamily="18" charset="0"/>
              </a:rPr>
              <a:t>We get –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D = 170 m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R = 85 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085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4C247-F788-5A06-D3C0-E24E396F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6EBA81D-75F4-CE6E-9E07-25A5363FB6F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77B3A0-46FB-D801-6F0F-72B7FB9398B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05C386-4064-24BD-0778-E1C7DAC6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43360E-4483-602B-3D84-8D2D3D7CA1FA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7CF1FF-56EF-0D81-8E07-636D764C1EC4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797BA-81A0-2868-1D21-E022F6853D52}"/>
              </a:ext>
            </a:extLst>
          </p:cNvPr>
          <p:cNvSpPr txBox="1"/>
          <p:nvPr/>
        </p:nvSpPr>
        <p:spPr>
          <a:xfrm>
            <a:off x="821932" y="1450574"/>
            <a:ext cx="75823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 1 -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inboard root cylinder (no lift, Cd ≈ 0.50) (blade nodes 1–2)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 2 -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cylinder (no lift, Cd ≈ 0.35) (node 3)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DU40_A17 -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4)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DU35_A17 -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(nodes 5–6)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DU30_A17 -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7)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DU25_A17 -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(nodes 8–9)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DU21_A17 -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(nodes 10–11)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NACA64_A17 -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(nodes 12–17, tip region)</a:t>
            </a:r>
          </a:p>
        </p:txBody>
      </p:sp>
    </p:spTree>
    <p:extLst>
      <p:ext uri="{BB962C8B-B14F-4D97-AF65-F5344CB8AC3E}">
        <p14:creationId xmlns:p14="http://schemas.microsoft.com/office/powerpoint/2010/main" val="320615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16C76-2C95-0032-F262-63CC28CA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AC729555-847E-3209-4E49-007BBA4590CD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A9F6153-F8E8-55FD-CEFA-401D006A9AF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FBCDA-F104-34EE-7BE2-8C10DC3D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013F9D-AF4A-5994-3D13-044D411F07D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FBF97A-70C9-0195-DEFD-D06086239B6E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8B08E-7176-61F9-41F5-AF7EEC11F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517" y="1924625"/>
            <a:ext cx="8048785" cy="36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AEDBD-14F3-8F78-E6F8-08B598E9557D}"/>
              </a:ext>
            </a:extLst>
          </p:cNvPr>
          <p:cNvSpPr txBox="1"/>
          <p:nvPr/>
        </p:nvSpPr>
        <p:spPr>
          <a:xfrm>
            <a:off x="484416" y="5770495"/>
            <a:ext cx="900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2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1D607-D1EE-5C34-94E3-B6712835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CB691D58-B37D-4B84-8732-82E049C5105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022DE73-22F9-0607-F9DA-6DA1D1DF074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A1170D-B7BC-24D4-994A-F49DDD1E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6ADC73-22A7-F56B-CBA8-EBF8C44C7EC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EDD98A-0846-7822-58A5-54B22D63F582}"/>
              </a:ext>
            </a:extLst>
          </p:cNvPr>
          <p:cNvSpPr txBox="1"/>
          <p:nvPr/>
        </p:nvSpPr>
        <p:spPr>
          <a:xfrm>
            <a:off x="484416" y="587104"/>
            <a:ext cx="5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Blade Geometry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616F5-498B-DB4A-079D-885A42450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16" y="1350893"/>
            <a:ext cx="4968000" cy="5008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09A4CB-8CEA-17A0-8EB2-D2DB8EB63DE4}"/>
              </a:ext>
            </a:extLst>
          </p:cNvPr>
          <p:cNvSpPr txBox="1"/>
          <p:nvPr/>
        </p:nvSpPr>
        <p:spPr>
          <a:xfrm>
            <a:off x="7234538" y="5802344"/>
            <a:ext cx="487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4461D-6DA7-01FE-8AF4-0AC364CA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607" y="2120611"/>
            <a:ext cx="5040000" cy="2555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5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38" y="464042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D16432-441A-98F5-6813-A8D0D912B669}"/>
              </a:ext>
            </a:extLst>
          </p:cNvPr>
          <p:cNvSpPr txBox="1"/>
          <p:nvPr/>
        </p:nvSpPr>
        <p:spPr>
          <a:xfrm>
            <a:off x="484418" y="1465091"/>
            <a:ext cx="10671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420</Words>
  <Application>Microsoft Office PowerPoint</Application>
  <PresentationFormat>Widescreen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Times New Roman</vt:lpstr>
      <vt:lpstr>Office Theme</vt:lpstr>
      <vt:lpstr>Custom Design</vt:lpstr>
      <vt:lpstr>Weekly Report: Rotor Blade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Bhima Masare</cp:lastModifiedBy>
  <cp:revision>33</cp:revision>
  <dcterms:created xsi:type="dcterms:W3CDTF">2025-07-21T13:11:31Z</dcterms:created>
  <dcterms:modified xsi:type="dcterms:W3CDTF">2025-09-28T22:44:42Z</dcterms:modified>
</cp:coreProperties>
</file>