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handoutMasterIdLst>
    <p:handoutMasterId r:id="rId15"/>
  </p:handoutMasterIdLst>
  <p:sldIdLst>
    <p:sldId id="259" r:id="rId3"/>
    <p:sldId id="264" r:id="rId4"/>
    <p:sldId id="275" r:id="rId5"/>
    <p:sldId id="270" r:id="rId6"/>
    <p:sldId id="274" r:id="rId7"/>
    <p:sldId id="276" r:id="rId8"/>
    <p:sldId id="271" r:id="rId9"/>
    <p:sldId id="278" r:id="rId10"/>
    <p:sldId id="267" r:id="rId11"/>
    <p:sldId id="277"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rst slide" id="{EBA04D78-D1FF-49F4-BDD6-03EE135E606E}">
          <p14:sldIdLst/>
        </p14:section>
        <p14:section name="List of contents" id="{65043596-36B7-4360-BB5C-7A99EFAEC5C9}">
          <p14:sldIdLst>
            <p14:sldId id="259"/>
          </p14:sldIdLst>
        </p14:section>
        <p14:section name="Title, main slides" id="{B26F6679-C236-4D3D-BC2F-CAE5ED400718}">
          <p14:sldIdLst>
            <p14:sldId id="264"/>
            <p14:sldId id="275"/>
            <p14:sldId id="270"/>
            <p14:sldId id="274"/>
            <p14:sldId id="276"/>
            <p14:sldId id="271"/>
            <p14:sldId id="278"/>
          </p14:sldIdLst>
        </p14:section>
        <p14:section name="bibliography" id="{2ECB0A3B-7D16-4F98-AD6A-5308DF7BF078}">
          <p14:sldIdLst>
            <p14:sldId id="267"/>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ECEFA"/>
    <a:srgbClr val="92C6E6"/>
    <a:srgbClr val="80D2F7"/>
    <a:srgbClr val="7ED1F7"/>
    <a:srgbClr val="A1DFFD"/>
    <a:srgbClr val="C0F5FF"/>
    <a:srgbClr val="3C96FA"/>
    <a:srgbClr val="BDE5F9"/>
    <a:srgbClr val="C1E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984966E-98CC-6A78-1424-04B6E1F267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153D721-EFB9-BC0E-1DC1-4F7A40F312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753E7D-EEC7-43DF-AF05-49FE1E0C7B25}" type="datetimeFigureOut">
              <a:rPr lang="de-DE" smtClean="0"/>
              <a:t>27.10.2025</a:t>
            </a:fld>
            <a:endParaRPr lang="de-DE"/>
          </a:p>
        </p:txBody>
      </p:sp>
      <p:sp>
        <p:nvSpPr>
          <p:cNvPr id="4" name="Fußzeilenplatzhalter 3">
            <a:extLst>
              <a:ext uri="{FF2B5EF4-FFF2-40B4-BE49-F238E27FC236}">
                <a16:creationId xmlns:a16="http://schemas.microsoft.com/office/drawing/2014/main" id="{A7BF23EC-0BC1-545E-D00A-3466D80002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716600C-B63A-8960-82FD-8DC4BB46C8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1B05C7-DCB9-437C-9E32-70E813415345}" type="slidenum">
              <a:rPr lang="de-DE" smtClean="0"/>
              <a:t>‹#›</a:t>
            </a:fld>
            <a:endParaRPr lang="de-DE"/>
          </a:p>
        </p:txBody>
      </p:sp>
    </p:spTree>
    <p:extLst>
      <p:ext uri="{BB962C8B-B14F-4D97-AF65-F5344CB8AC3E}">
        <p14:creationId xmlns:p14="http://schemas.microsoft.com/office/powerpoint/2010/main" val="2195097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B7C8-164C-4140-932B-122F288D33CD}" type="datetimeFigureOut">
              <a:rPr lang="en-GB" smtClean="0"/>
              <a:t>27/10/2025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3327E-A3FE-4279-B080-AD6DAF9EDC39}" type="slidenum">
              <a:rPr lang="en-GB" smtClean="0"/>
              <a:t>‹#›</a:t>
            </a:fld>
            <a:endParaRPr lang="en-GB"/>
          </a:p>
        </p:txBody>
      </p:sp>
    </p:spTree>
    <p:extLst>
      <p:ext uri="{BB962C8B-B14F-4D97-AF65-F5344CB8AC3E}">
        <p14:creationId xmlns:p14="http://schemas.microsoft.com/office/powerpoint/2010/main" val="377567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mybib.com/tools/ieee-citation-generator"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st of teams">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6458857" y="1978025"/>
            <a:ext cx="4894943" cy="4351338"/>
          </a:xfrm>
        </p:spPr>
        <p:txBody>
          <a:bodyPr>
            <a:normAutofit/>
          </a:bodyPr>
          <a:lstStyle>
            <a:lvl1pPr marL="514350" indent="-514350">
              <a:buFont typeface="+mj-lt"/>
              <a:buAutoNum type="arabicPeriod"/>
              <a:defRPr sz="2200"/>
            </a:lvl1pPr>
            <a:lvl2pPr marL="457200" indent="0">
              <a:buFont typeface="Arial" panose="020B0604020202020204" pitchFamily="34" charset="0"/>
              <a:buNone/>
              <a:defRPr sz="2200"/>
            </a:lvl2pPr>
          </a:lstStyle>
          <a:p>
            <a:pPr lvl="1"/>
            <a:r>
              <a:rPr lang="de-DE" dirty="0"/>
              <a:t>12. </a:t>
            </a:r>
            <a:r>
              <a:rPr lang="de-DE" dirty="0" err="1"/>
              <a:t>Machine</a:t>
            </a:r>
            <a:r>
              <a:rPr lang="de-DE" dirty="0"/>
              <a:t> </a:t>
            </a:r>
            <a:r>
              <a:rPr lang="de-DE" dirty="0" err="1"/>
              <a:t>Bed</a:t>
            </a:r>
            <a:r>
              <a:rPr lang="de-DE" dirty="0"/>
              <a:t> &amp; Yaw System  </a:t>
            </a:r>
          </a:p>
          <a:p>
            <a:pPr lvl="1"/>
            <a:r>
              <a:rPr lang="de-DE" dirty="0"/>
              <a:t>13. Tower  </a:t>
            </a:r>
          </a:p>
          <a:p>
            <a:pPr lvl="1"/>
            <a:r>
              <a:rPr lang="de-DE" dirty="0"/>
              <a:t>14. </a:t>
            </a:r>
            <a:r>
              <a:rPr lang="de-DE" dirty="0" err="1"/>
              <a:t>Foundation</a:t>
            </a:r>
            <a:r>
              <a:rPr lang="de-DE" dirty="0"/>
              <a:t>  </a:t>
            </a:r>
          </a:p>
          <a:p>
            <a:pPr lvl="1"/>
            <a:r>
              <a:rPr lang="de-DE" dirty="0"/>
              <a:t>15. Storage System </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en-GB" dirty="0"/>
              <a:t>Teams</a:t>
            </a:r>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Content Placeholder 2">
            <a:extLst>
              <a:ext uri="{FF2B5EF4-FFF2-40B4-BE49-F238E27FC236}">
                <a16:creationId xmlns:a16="http://schemas.microsoft.com/office/drawing/2014/main" id="{D2466CB9-E665-36BA-2132-8519CA303C97}"/>
              </a:ext>
            </a:extLst>
          </p:cNvPr>
          <p:cNvSpPr>
            <a:spLocks noGrp="1"/>
          </p:cNvSpPr>
          <p:nvPr>
            <p:ph idx="13" hasCustomPrompt="1"/>
          </p:nvPr>
        </p:nvSpPr>
        <p:spPr>
          <a:xfrm>
            <a:off x="838200" y="1978025"/>
            <a:ext cx="4894943" cy="4351338"/>
          </a:xfrm>
        </p:spPr>
        <p:txBody>
          <a:bodyPr>
            <a:normAutofit/>
          </a:bodyPr>
          <a:lstStyle>
            <a:lvl1pPr marL="514350" indent="-514350">
              <a:buFont typeface="+mj-lt"/>
              <a:buAutoNum type="arabicPeriod"/>
              <a:defRPr sz="2200"/>
            </a:lvl1pPr>
            <a:lvl2pPr marL="457200" indent="0" algn="l">
              <a:buFont typeface="Arial" panose="020B0604020202020204" pitchFamily="34" charset="0"/>
              <a:buNone/>
              <a:defRPr sz="2200"/>
            </a:lvl2pPr>
          </a:lstStyle>
          <a:p>
            <a:pPr lvl="1"/>
            <a:r>
              <a:rPr lang="de-DE" dirty="0"/>
              <a:t>1.  </a:t>
            </a:r>
            <a:r>
              <a:rPr lang="de-DE" dirty="0" err="1"/>
              <a:t>Windfarm</a:t>
            </a:r>
            <a:r>
              <a:rPr lang="de-DE" dirty="0"/>
              <a:t> Project Development  </a:t>
            </a:r>
          </a:p>
          <a:p>
            <a:pPr lvl="1"/>
            <a:r>
              <a:rPr lang="de-DE" dirty="0"/>
              <a:t>2.  Loads and Dynamics  </a:t>
            </a:r>
          </a:p>
          <a:p>
            <a:pPr lvl="1"/>
            <a:r>
              <a:rPr lang="de-DE" dirty="0"/>
              <a:t>3.  Feedback Controller  </a:t>
            </a:r>
          </a:p>
          <a:p>
            <a:pPr lvl="1"/>
            <a:r>
              <a:rPr lang="de-DE" dirty="0"/>
              <a:t>4.  Lidar-</a:t>
            </a:r>
            <a:r>
              <a:rPr lang="de-DE" dirty="0" err="1"/>
              <a:t>Assisted</a:t>
            </a:r>
            <a:r>
              <a:rPr lang="de-DE" dirty="0"/>
              <a:t> Controller  </a:t>
            </a:r>
          </a:p>
          <a:p>
            <a:pPr lvl="1"/>
            <a:r>
              <a:rPr lang="de-DE" dirty="0"/>
              <a:t>5.  Rotor Blade </a:t>
            </a:r>
            <a:r>
              <a:rPr lang="de-DE" dirty="0" err="1"/>
              <a:t>Aerodynamics</a:t>
            </a:r>
            <a:r>
              <a:rPr lang="de-DE" dirty="0"/>
              <a:t>  </a:t>
            </a:r>
          </a:p>
          <a:p>
            <a:pPr lvl="1"/>
            <a:r>
              <a:rPr lang="de-DE" dirty="0"/>
              <a:t>6.  Rotor Blade </a:t>
            </a:r>
            <a:r>
              <a:rPr lang="de-DE" dirty="0" err="1"/>
              <a:t>Structures</a:t>
            </a:r>
            <a:r>
              <a:rPr lang="de-DE" dirty="0"/>
              <a:t>  </a:t>
            </a:r>
          </a:p>
          <a:p>
            <a:pPr lvl="1"/>
            <a:r>
              <a:rPr lang="de-DE" dirty="0"/>
              <a:t>7.  </a:t>
            </a:r>
            <a:r>
              <a:rPr lang="de-DE" dirty="0" err="1"/>
              <a:t>Electrical</a:t>
            </a:r>
            <a:r>
              <a:rPr lang="de-DE" dirty="0"/>
              <a:t> </a:t>
            </a:r>
            <a:r>
              <a:rPr lang="de-DE" dirty="0" err="1"/>
              <a:t>Drivetrain</a:t>
            </a:r>
            <a:r>
              <a:rPr lang="de-DE" dirty="0"/>
              <a:t> (EDT)  </a:t>
            </a:r>
          </a:p>
          <a:p>
            <a:pPr lvl="1"/>
            <a:r>
              <a:rPr lang="de-DE" dirty="0"/>
              <a:t>8.  </a:t>
            </a:r>
            <a:r>
              <a:rPr lang="de-DE" dirty="0" err="1"/>
              <a:t>Grid</a:t>
            </a:r>
            <a:r>
              <a:rPr lang="de-DE" dirty="0"/>
              <a:t> Code Development (GCD)  </a:t>
            </a:r>
          </a:p>
          <a:p>
            <a:pPr lvl="1"/>
            <a:r>
              <a:rPr lang="de-DE" dirty="0"/>
              <a:t>9.  Rotor Hub &amp; Pitch System  </a:t>
            </a:r>
          </a:p>
          <a:p>
            <a:pPr lvl="1"/>
            <a:r>
              <a:rPr lang="de-DE" dirty="0"/>
              <a:t>10. Rotor </a:t>
            </a:r>
            <a:r>
              <a:rPr lang="de-DE" dirty="0" err="1"/>
              <a:t>Bearing</a:t>
            </a:r>
            <a:r>
              <a:rPr lang="de-DE" dirty="0"/>
              <a:t> System  </a:t>
            </a:r>
          </a:p>
          <a:p>
            <a:pPr lvl="1"/>
            <a:r>
              <a:rPr lang="de-DE" dirty="0"/>
              <a:t>11. </a:t>
            </a:r>
            <a:r>
              <a:rPr lang="de-DE" dirty="0" err="1"/>
              <a:t>Gearbox</a:t>
            </a:r>
            <a:r>
              <a:rPr lang="de-DE" dirty="0"/>
              <a:t>, Brake, Coupling  </a:t>
            </a:r>
          </a:p>
          <a:p>
            <a:pPr lvl="1"/>
            <a:r>
              <a:rPr lang="de-DE" dirty="0"/>
              <a:t>						</a:t>
            </a:r>
          </a:p>
        </p:txBody>
      </p:sp>
      <p:sp>
        <p:nvSpPr>
          <p:cNvPr id="12" name="Datumsplatzhalter 11">
            <a:extLst>
              <a:ext uri="{FF2B5EF4-FFF2-40B4-BE49-F238E27FC236}">
                <a16:creationId xmlns:a16="http://schemas.microsoft.com/office/drawing/2014/main" id="{FD841E35-8D66-8DA2-B806-8C18E5D28063}"/>
              </a:ext>
            </a:extLst>
          </p:cNvPr>
          <p:cNvSpPr>
            <a:spLocks noGrp="1"/>
          </p:cNvSpPr>
          <p:nvPr>
            <p:ph type="dt" sz="half" idx="14"/>
          </p:nvPr>
        </p:nvSpPr>
        <p:spPr/>
        <p:txBody>
          <a:bodyPr/>
          <a:lstStyle/>
          <a:p>
            <a:fld id="{02AEE8E4-D792-40D2-B8D4-0007E21A0CF8}" type="datetime1">
              <a:rPr lang="en-GB" smtClean="0"/>
              <a:t>27/10/2025</a:t>
            </a:fld>
            <a:endParaRPr lang="en-GB" dirty="0"/>
          </a:p>
        </p:txBody>
      </p:sp>
      <p:sp>
        <p:nvSpPr>
          <p:cNvPr id="16" name="Fußzeilenplatzhalter 15">
            <a:extLst>
              <a:ext uri="{FF2B5EF4-FFF2-40B4-BE49-F238E27FC236}">
                <a16:creationId xmlns:a16="http://schemas.microsoft.com/office/drawing/2014/main" id="{6C28938A-3748-78F8-3D01-B82DF87C9BE6}"/>
              </a:ext>
            </a:extLst>
          </p:cNvPr>
          <p:cNvSpPr>
            <a:spLocks noGrp="1"/>
          </p:cNvSpPr>
          <p:nvPr>
            <p:ph type="ftr" sz="quarter" idx="15"/>
          </p:nvPr>
        </p:nvSpPr>
        <p:spPr/>
        <p:txBody>
          <a:bodyPr/>
          <a:lstStyle/>
          <a:p>
            <a:r>
              <a:rPr lang="en-GB" dirty="0"/>
              <a:t>Optimus Syria</a:t>
            </a:r>
          </a:p>
        </p:txBody>
      </p:sp>
      <p:sp>
        <p:nvSpPr>
          <p:cNvPr id="17" name="Foliennummernplatzhalter 16">
            <a:extLst>
              <a:ext uri="{FF2B5EF4-FFF2-40B4-BE49-F238E27FC236}">
                <a16:creationId xmlns:a16="http://schemas.microsoft.com/office/drawing/2014/main" id="{3A903679-8273-AC0E-AD57-A9C78EE236F1}"/>
              </a:ext>
            </a:extLst>
          </p:cNvPr>
          <p:cNvSpPr>
            <a:spLocks noGrp="1"/>
          </p:cNvSpPr>
          <p:nvPr>
            <p:ph type="sldNum" sz="quarter" idx="16"/>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429331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bliography (Explan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033-AA4A-D955-AE39-E7F2A40C8A47}"/>
              </a:ext>
            </a:extLst>
          </p:cNvPr>
          <p:cNvSpPr>
            <a:spLocks noGrp="1"/>
          </p:cNvSpPr>
          <p:nvPr>
            <p:ph type="title" hasCustomPrompt="1"/>
          </p:nvPr>
        </p:nvSpPr>
        <p:spPr/>
        <p:txBody>
          <a:bodyPr/>
          <a:lstStyle>
            <a:lvl1pPr>
              <a:defRPr/>
            </a:lvl1pPr>
          </a:lstStyle>
          <a:p>
            <a:r>
              <a:rPr lang="de-DE" dirty="0" err="1"/>
              <a:t>Bibliography</a:t>
            </a:r>
            <a:r>
              <a:rPr lang="de-DE" dirty="0"/>
              <a:t> – </a:t>
            </a:r>
            <a:r>
              <a:rPr lang="de-DE" dirty="0" err="1"/>
              <a:t>team</a:t>
            </a:r>
            <a:r>
              <a:rPr lang="de-DE" dirty="0"/>
              <a:t> </a:t>
            </a:r>
            <a:r>
              <a:rPr lang="de-DE" dirty="0" err="1"/>
              <a:t>name</a:t>
            </a:r>
            <a:endParaRPr lang="en-GB" dirty="0"/>
          </a:p>
        </p:txBody>
      </p:sp>
      <p:sp>
        <p:nvSpPr>
          <p:cNvPr id="3" name="Content Placeholder 2">
            <a:extLst>
              <a:ext uri="{FF2B5EF4-FFF2-40B4-BE49-F238E27FC236}">
                <a16:creationId xmlns:a16="http://schemas.microsoft.com/office/drawing/2014/main" id="{7638BDBB-4827-8B89-3EE0-5A3DD22172FC}"/>
              </a:ext>
            </a:extLst>
          </p:cNvPr>
          <p:cNvSpPr>
            <a:spLocks noGrp="1"/>
          </p:cNvSpPr>
          <p:nvPr>
            <p:ph idx="1" hasCustomPrompt="1"/>
          </p:nvPr>
        </p:nvSpPr>
        <p:spPr/>
        <p:txBody>
          <a:bodyPr>
            <a:normAutofit/>
          </a:bodyPr>
          <a:lstStyle>
            <a:lvl1pPr marL="0" inden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t>[1] </a:t>
            </a:r>
            <a:r>
              <a:rPr lang="en-GB" dirty="0"/>
              <a:t>“How HOMER Calculates Wind Turbine Power Output,” </a:t>
            </a:r>
            <a:r>
              <a:rPr lang="en-GB" i="1" dirty="0"/>
              <a:t>Homerenergy.com</a:t>
            </a:r>
            <a:r>
              <a:rPr lang="en-GB" dirty="0"/>
              <a:t>, 2017. https://www.homerenergy.com/products/pro/docs/3.15/how_homer_calculates_wind_turbine_power_output.html (accessed Aug. 25, 2025).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[2] …..</a:t>
            </a:r>
            <a:endParaRPr lang="it-IT" dirty="0"/>
          </a:p>
          <a:p>
            <a:pPr lvl="0"/>
            <a:endParaRPr lang="de-DE" dirty="0"/>
          </a:p>
        </p:txBody>
      </p:sp>
      <p:cxnSp>
        <p:nvCxnSpPr>
          <p:cNvPr id="6" name="Straight Arrow Connector 21">
            <a:extLst>
              <a:ext uri="{FF2B5EF4-FFF2-40B4-BE49-F238E27FC236}">
                <a16:creationId xmlns:a16="http://schemas.microsoft.com/office/drawing/2014/main" id="{9B5BA113-ABD0-9B33-1E2F-5863B083FE29}"/>
              </a:ext>
            </a:extLst>
          </p:cNvPr>
          <p:cNvCxnSpPr>
            <a:cxnSpLocks/>
          </p:cNvCxnSpPr>
          <p:nvPr userDrawn="1"/>
        </p:nvCxnSpPr>
        <p:spPr>
          <a:xfrm flipH="1" flipV="1">
            <a:off x="4994031" y="2734408"/>
            <a:ext cx="1245576" cy="183759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22">
            <a:extLst>
              <a:ext uri="{FF2B5EF4-FFF2-40B4-BE49-F238E27FC236}">
                <a16:creationId xmlns:a16="http://schemas.microsoft.com/office/drawing/2014/main" id="{59531AAE-8AA3-6039-F69E-EDD1AF57C810}"/>
              </a:ext>
            </a:extLst>
          </p:cNvPr>
          <p:cNvSpPr/>
          <p:nvPr userDrawn="1"/>
        </p:nvSpPr>
        <p:spPr>
          <a:xfrm>
            <a:off x="4475285" y="4572000"/>
            <a:ext cx="5969977" cy="167786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The style </a:t>
            </a:r>
            <a:r>
              <a:rPr lang="it-IT" dirty="0" err="1"/>
              <a:t>chosen</a:t>
            </a:r>
            <a:r>
              <a:rPr lang="it-IT" dirty="0"/>
              <a:t> for </a:t>
            </a:r>
            <a:r>
              <a:rPr lang="it-IT" dirty="0" err="1"/>
              <a:t>citation</a:t>
            </a:r>
            <a:r>
              <a:rPr lang="it-IT" dirty="0"/>
              <a:t> </a:t>
            </a:r>
            <a:r>
              <a:rPr lang="it-IT" dirty="0" err="1"/>
              <a:t>is</a:t>
            </a:r>
            <a:r>
              <a:rPr lang="it-IT" dirty="0"/>
              <a:t> IEEE, so </a:t>
            </a:r>
            <a:r>
              <a:rPr lang="it-IT" dirty="0" err="1"/>
              <a:t>if</a:t>
            </a:r>
            <a:r>
              <a:rPr lang="it-IT" dirty="0"/>
              <a:t> </a:t>
            </a:r>
            <a:r>
              <a:rPr lang="it-IT" dirty="0" err="1"/>
              <a:t>you</a:t>
            </a:r>
            <a:r>
              <a:rPr lang="it-IT" dirty="0"/>
              <a:t> </a:t>
            </a:r>
            <a:r>
              <a:rPr lang="it-IT" dirty="0" err="1"/>
              <a:t>want</a:t>
            </a:r>
            <a:r>
              <a:rPr lang="it-IT" dirty="0"/>
              <a:t> to create </a:t>
            </a:r>
            <a:r>
              <a:rPr lang="it-IT" dirty="0" err="1"/>
              <a:t>your</a:t>
            </a:r>
            <a:r>
              <a:rPr lang="it-IT" dirty="0"/>
              <a:t> </a:t>
            </a:r>
            <a:r>
              <a:rPr lang="it-IT" dirty="0" err="1"/>
              <a:t>citation</a:t>
            </a:r>
            <a:r>
              <a:rPr lang="it-IT" dirty="0"/>
              <a:t> follow </a:t>
            </a:r>
            <a:r>
              <a:rPr lang="it-IT" dirty="0" err="1"/>
              <a:t>that</a:t>
            </a:r>
            <a:r>
              <a:rPr lang="it-IT" dirty="0"/>
              <a:t> style. </a:t>
            </a:r>
            <a:r>
              <a:rPr lang="it-IT" dirty="0" err="1"/>
              <a:t>If</a:t>
            </a:r>
            <a:r>
              <a:rPr lang="it-IT" dirty="0"/>
              <a:t> </a:t>
            </a:r>
            <a:r>
              <a:rPr lang="it-IT" dirty="0" err="1"/>
              <a:t>you</a:t>
            </a:r>
            <a:r>
              <a:rPr lang="it-IT" dirty="0"/>
              <a:t> </a:t>
            </a:r>
            <a:r>
              <a:rPr lang="it-IT" dirty="0" err="1"/>
              <a:t>want</a:t>
            </a:r>
            <a:r>
              <a:rPr lang="it-IT" dirty="0"/>
              <a:t> to create an IEEE </a:t>
            </a:r>
            <a:r>
              <a:rPr lang="it-IT" dirty="0" err="1"/>
              <a:t>citation</a:t>
            </a:r>
            <a:r>
              <a:rPr lang="it-IT" dirty="0"/>
              <a:t> from a website, </a:t>
            </a:r>
            <a:r>
              <a:rPr lang="it-IT" dirty="0" err="1"/>
              <a:t>you</a:t>
            </a:r>
            <a:r>
              <a:rPr lang="it-IT" dirty="0"/>
              <a:t> can use some free </a:t>
            </a:r>
            <a:r>
              <a:rPr lang="it-IT" dirty="0" err="1"/>
              <a:t>converters</a:t>
            </a:r>
            <a:r>
              <a:rPr lang="it-IT" dirty="0"/>
              <a:t> </a:t>
            </a:r>
            <a:r>
              <a:rPr lang="it-IT" dirty="0" err="1"/>
              <a:t>available</a:t>
            </a:r>
            <a:r>
              <a:rPr lang="it-IT" dirty="0"/>
              <a:t> on the internet, like:</a:t>
            </a:r>
          </a:p>
          <a:p>
            <a:pPr algn="ctr"/>
            <a:r>
              <a:rPr lang="en-GB" b="1" dirty="0">
                <a:hlinkClick r:id="rId2"/>
              </a:rPr>
              <a:t>https://www.mybib.com/tools/ieee-citation-generator</a:t>
            </a:r>
            <a:r>
              <a:rPr lang="en-GB" b="1" dirty="0"/>
              <a:t> </a:t>
            </a:r>
          </a:p>
        </p:txBody>
      </p:sp>
      <p:cxnSp>
        <p:nvCxnSpPr>
          <p:cNvPr id="4" name="Straight Connector 5">
            <a:extLst>
              <a:ext uri="{FF2B5EF4-FFF2-40B4-BE49-F238E27FC236}">
                <a16:creationId xmlns:a16="http://schemas.microsoft.com/office/drawing/2014/main" id="{7CC2DA80-2404-1A96-924E-A52A1DBAA341}"/>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0" name="Rectangle 7">
            <a:extLst>
              <a:ext uri="{FF2B5EF4-FFF2-40B4-BE49-F238E27FC236}">
                <a16:creationId xmlns:a16="http://schemas.microsoft.com/office/drawing/2014/main" id="{226F6F8F-D65D-4B43-5785-E89E617F8616}"/>
              </a:ext>
            </a:extLst>
          </p:cNvPr>
          <p:cNvSpPr/>
          <p:nvPr userDrawn="1"/>
        </p:nvSpPr>
        <p:spPr>
          <a:xfrm>
            <a:off x="908165" y="3299037"/>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1" name="Datumsplatzhalter 10">
            <a:extLst>
              <a:ext uri="{FF2B5EF4-FFF2-40B4-BE49-F238E27FC236}">
                <a16:creationId xmlns:a16="http://schemas.microsoft.com/office/drawing/2014/main" id="{376AEEC7-3E6C-8FE6-7104-34FC937946F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2" name="Fußzeilenplatzhalter 11">
            <a:extLst>
              <a:ext uri="{FF2B5EF4-FFF2-40B4-BE49-F238E27FC236}">
                <a16:creationId xmlns:a16="http://schemas.microsoft.com/office/drawing/2014/main" id="{527D13C7-4982-3CF9-E6C0-8109C888A5C4}"/>
              </a:ext>
            </a:extLst>
          </p:cNvPr>
          <p:cNvSpPr>
            <a:spLocks noGrp="1"/>
          </p:cNvSpPr>
          <p:nvPr>
            <p:ph type="ftr" sz="quarter" idx="11"/>
          </p:nvPr>
        </p:nvSpPr>
        <p:spPr/>
        <p:txBody>
          <a:bodyPr/>
          <a:lstStyle/>
          <a:p>
            <a:r>
              <a:rPr lang="en-GB"/>
              <a:t>Team Name / Optimus Syria</a:t>
            </a:r>
            <a:endParaRPr lang="en-GB" dirty="0"/>
          </a:p>
        </p:txBody>
      </p:sp>
      <p:sp>
        <p:nvSpPr>
          <p:cNvPr id="13" name="Foliennummernplatzhalter 12">
            <a:extLst>
              <a:ext uri="{FF2B5EF4-FFF2-40B4-BE49-F238E27FC236}">
                <a16:creationId xmlns:a16="http://schemas.microsoft.com/office/drawing/2014/main" id="{44A0136B-0337-50A8-941C-6DC048DC6892}"/>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4" name="Textplatzhalter 16">
            <a:extLst>
              <a:ext uri="{FF2B5EF4-FFF2-40B4-BE49-F238E27FC236}">
                <a16:creationId xmlns:a16="http://schemas.microsoft.com/office/drawing/2014/main" id="{A21B8924-2541-A57C-7990-899E2DC11FD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09643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ibliograp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033-AA4A-D955-AE39-E7F2A40C8A47}"/>
              </a:ext>
            </a:extLst>
          </p:cNvPr>
          <p:cNvSpPr>
            <a:spLocks noGrp="1"/>
          </p:cNvSpPr>
          <p:nvPr>
            <p:ph type="title" hasCustomPrompt="1"/>
          </p:nvPr>
        </p:nvSpPr>
        <p:spPr/>
        <p:txBody>
          <a:bodyPr/>
          <a:lstStyle>
            <a:lvl1pPr>
              <a:defRPr/>
            </a:lvl1pPr>
          </a:lstStyle>
          <a:p>
            <a:r>
              <a:rPr lang="de-DE" dirty="0" err="1"/>
              <a:t>Bibliography</a:t>
            </a:r>
            <a:r>
              <a:rPr lang="de-DE" dirty="0"/>
              <a:t> – </a:t>
            </a:r>
            <a:r>
              <a:rPr lang="de-DE" dirty="0" err="1"/>
              <a:t>team</a:t>
            </a:r>
            <a:r>
              <a:rPr lang="de-DE" dirty="0"/>
              <a:t> </a:t>
            </a:r>
            <a:r>
              <a:rPr lang="de-DE" dirty="0" err="1"/>
              <a:t>name</a:t>
            </a:r>
            <a:endParaRPr lang="en-GB" dirty="0"/>
          </a:p>
        </p:txBody>
      </p:sp>
      <p:sp>
        <p:nvSpPr>
          <p:cNvPr id="3" name="Content Placeholder 2">
            <a:extLst>
              <a:ext uri="{FF2B5EF4-FFF2-40B4-BE49-F238E27FC236}">
                <a16:creationId xmlns:a16="http://schemas.microsoft.com/office/drawing/2014/main" id="{7638BDBB-4827-8B89-3EE0-5A3DD22172FC}"/>
              </a:ext>
            </a:extLst>
          </p:cNvPr>
          <p:cNvSpPr>
            <a:spLocks noGrp="1"/>
          </p:cNvSpPr>
          <p:nvPr>
            <p:ph idx="1" hasCustomPrompt="1"/>
          </p:nvPr>
        </p:nvSpPr>
        <p:spPr/>
        <p:txBody>
          <a:bodyPr>
            <a:normAutofit/>
          </a:bodyPr>
          <a:lstStyle>
            <a:lvl1pPr marL="0" inden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t>[1] </a:t>
            </a:r>
            <a:r>
              <a:rPr lang="en-GB" dirty="0"/>
              <a:t>“How HOMER Calculates Wind Turbine Power Output,” </a:t>
            </a:r>
            <a:r>
              <a:rPr lang="en-GB" i="1" dirty="0"/>
              <a:t>Homerenergy.com</a:t>
            </a:r>
            <a:r>
              <a:rPr lang="en-GB" dirty="0"/>
              <a:t>, 2017. https://www.homerenergy.com/products/pro/docs/3.15/how_homer_calculates_wind_turbine_power_output.html (accessed Aug. 25, 2025).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[2] …..</a:t>
            </a:r>
            <a:endParaRPr lang="it-IT" dirty="0"/>
          </a:p>
          <a:p>
            <a:pPr lvl="0"/>
            <a:endParaRPr lang="de-DE" dirty="0"/>
          </a:p>
        </p:txBody>
      </p:sp>
      <p:cxnSp>
        <p:nvCxnSpPr>
          <p:cNvPr id="4" name="Straight Connector 5">
            <a:extLst>
              <a:ext uri="{FF2B5EF4-FFF2-40B4-BE49-F238E27FC236}">
                <a16:creationId xmlns:a16="http://schemas.microsoft.com/office/drawing/2014/main" id="{7CC2DA80-2404-1A96-924E-A52A1DBAA341}"/>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6" name="Datumsplatzhalter 5">
            <a:extLst>
              <a:ext uri="{FF2B5EF4-FFF2-40B4-BE49-F238E27FC236}">
                <a16:creationId xmlns:a16="http://schemas.microsoft.com/office/drawing/2014/main" id="{79BDC2AF-40F8-8529-16FE-AE51A8BD447C}"/>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3A36B392-F5AC-41D8-5903-3EE036BA8CB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7595A811-7A18-1583-7B9C-87A7CBB7F159}"/>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5E735FEA-D591-2E8E-B9B4-2A6BAFE00D4F}"/>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22328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3920-E451-6E8D-B0CB-C3FB9C0F70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7CFBA5-B73E-6B89-322D-7C32A35A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BF8199-371A-141A-1CD7-D551EEEFD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umsplatzhalter 7">
            <a:extLst>
              <a:ext uri="{FF2B5EF4-FFF2-40B4-BE49-F238E27FC236}">
                <a16:creationId xmlns:a16="http://schemas.microsoft.com/office/drawing/2014/main" id="{16092FF3-E2C2-B5C5-579F-21F140EB3AA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85AD0AE9-D3B7-2239-8DBB-350367E7DC5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E1BD0BA0-666C-E532-C68B-11386947BA13}"/>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027E2607-9D4B-3DD5-A6A2-FC3CB80BCC1F}"/>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442350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F7B7-87CF-1A3E-E33E-44DC6E0152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B21B8D-C5F5-5242-4069-B1546B4BC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D26CD-98BD-17E2-BE55-DBB74BBC6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3B8D60-279E-D76A-9222-12B704BAE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AF34B-F683-41AD-C71C-8E8C66CC4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umsplatzhalter 9">
            <a:extLst>
              <a:ext uri="{FF2B5EF4-FFF2-40B4-BE49-F238E27FC236}">
                <a16:creationId xmlns:a16="http://schemas.microsoft.com/office/drawing/2014/main" id="{4EB4231A-B976-E0CE-75F3-D34A6911E25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1" name="Fußzeilenplatzhalter 10">
            <a:extLst>
              <a:ext uri="{FF2B5EF4-FFF2-40B4-BE49-F238E27FC236}">
                <a16:creationId xmlns:a16="http://schemas.microsoft.com/office/drawing/2014/main" id="{2E601F58-36C8-D2D9-A619-7EE495853C62}"/>
              </a:ext>
            </a:extLst>
          </p:cNvPr>
          <p:cNvSpPr>
            <a:spLocks noGrp="1"/>
          </p:cNvSpPr>
          <p:nvPr>
            <p:ph type="ftr" sz="quarter" idx="11"/>
          </p:nvPr>
        </p:nvSpPr>
        <p:spPr/>
        <p:txBody>
          <a:bodyPr/>
          <a:lstStyle/>
          <a:p>
            <a:r>
              <a:rPr lang="en-GB"/>
              <a:t>Team Name / Optimus Syria</a:t>
            </a:r>
            <a:endParaRPr lang="en-GB" dirty="0"/>
          </a:p>
        </p:txBody>
      </p:sp>
      <p:sp>
        <p:nvSpPr>
          <p:cNvPr id="12" name="Foliennummernplatzhalter 11">
            <a:extLst>
              <a:ext uri="{FF2B5EF4-FFF2-40B4-BE49-F238E27FC236}">
                <a16:creationId xmlns:a16="http://schemas.microsoft.com/office/drawing/2014/main" id="{EBFB4D11-F600-12A5-E5C2-DCA390332C8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3" name="Textplatzhalter 16">
            <a:extLst>
              <a:ext uri="{FF2B5EF4-FFF2-40B4-BE49-F238E27FC236}">
                <a16:creationId xmlns:a16="http://schemas.microsoft.com/office/drawing/2014/main" id="{39AFE95F-2805-F887-3AF4-313C835B1731}"/>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43789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A9CAB1E-C3D8-B43B-64D5-963D13F3D840}"/>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6" name="Fußzeilenplatzhalter 5">
            <a:extLst>
              <a:ext uri="{FF2B5EF4-FFF2-40B4-BE49-F238E27FC236}">
                <a16:creationId xmlns:a16="http://schemas.microsoft.com/office/drawing/2014/main" id="{3B3E84C0-2A5E-8136-84E3-1F57CD264AF4}"/>
              </a:ext>
            </a:extLst>
          </p:cNvPr>
          <p:cNvSpPr>
            <a:spLocks noGrp="1"/>
          </p:cNvSpPr>
          <p:nvPr>
            <p:ph type="ftr" sz="quarter" idx="11"/>
          </p:nvPr>
        </p:nvSpPr>
        <p:spPr/>
        <p:txBody>
          <a:bodyPr/>
          <a:lstStyle/>
          <a:p>
            <a:r>
              <a:rPr lang="en-GB"/>
              <a:t>Team Name / Optimus Syria</a:t>
            </a:r>
            <a:endParaRPr lang="en-GB" dirty="0"/>
          </a:p>
        </p:txBody>
      </p:sp>
      <p:sp>
        <p:nvSpPr>
          <p:cNvPr id="7" name="Foliennummernplatzhalter 6">
            <a:extLst>
              <a:ext uri="{FF2B5EF4-FFF2-40B4-BE49-F238E27FC236}">
                <a16:creationId xmlns:a16="http://schemas.microsoft.com/office/drawing/2014/main" id="{279EE80A-8782-7800-16FF-963D026BCCF5}"/>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8" name="Textplatzhalter 16">
            <a:extLst>
              <a:ext uri="{FF2B5EF4-FFF2-40B4-BE49-F238E27FC236}">
                <a16:creationId xmlns:a16="http://schemas.microsoft.com/office/drawing/2014/main" id="{CFBF4831-0820-F79B-E15A-914A0E578D4E}"/>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53700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D20E-7D43-D4CD-1058-46300B8EE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B6584A-B476-0EA1-C12B-07C273F70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694232-1597-B186-D108-397BCF214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umsplatzhalter 7">
            <a:extLst>
              <a:ext uri="{FF2B5EF4-FFF2-40B4-BE49-F238E27FC236}">
                <a16:creationId xmlns:a16="http://schemas.microsoft.com/office/drawing/2014/main" id="{63342531-5FA3-5F71-CEB1-CFCD86F1701F}"/>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0D108632-F456-C23D-6809-CF44E36A522C}"/>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14F6375C-67FA-9BF2-A821-A5611C211C9C}"/>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6E6CFA6E-C964-BB71-3D6D-D966EE46607E}"/>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84655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DC87-27CE-5A07-9629-719DC91DE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65E744-3606-1D16-E7B2-58DAFC3E8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EEA9C703-BF20-85AF-358A-01ADED33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umsplatzhalter 7">
            <a:extLst>
              <a:ext uri="{FF2B5EF4-FFF2-40B4-BE49-F238E27FC236}">
                <a16:creationId xmlns:a16="http://schemas.microsoft.com/office/drawing/2014/main" id="{0DAC50BC-A24B-779F-0533-7A27D611B15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2B06DBDC-0EA1-59AB-DB5D-AEE297E6184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3EB43FC5-BB47-1A87-75C6-C0AFB5C7235F}"/>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680B36F8-3A7C-6F05-A0AB-F3F43BA0922B}"/>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1261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4B09-72C5-4D15-0E4C-46764EB8C8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470E9-1D3C-D5B3-7A54-66BD90099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umsplatzhalter 6">
            <a:extLst>
              <a:ext uri="{FF2B5EF4-FFF2-40B4-BE49-F238E27FC236}">
                <a16:creationId xmlns:a16="http://schemas.microsoft.com/office/drawing/2014/main" id="{0C34C088-08EA-3896-8F05-16D82C511456}"/>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8" name="Fußzeilenplatzhalter 7">
            <a:extLst>
              <a:ext uri="{FF2B5EF4-FFF2-40B4-BE49-F238E27FC236}">
                <a16:creationId xmlns:a16="http://schemas.microsoft.com/office/drawing/2014/main" id="{08EA7E74-7B1F-8648-209E-BFE07FF1E458}"/>
              </a:ext>
            </a:extLst>
          </p:cNvPr>
          <p:cNvSpPr>
            <a:spLocks noGrp="1"/>
          </p:cNvSpPr>
          <p:nvPr>
            <p:ph type="ftr" sz="quarter" idx="11"/>
          </p:nvPr>
        </p:nvSpPr>
        <p:spPr/>
        <p:txBody>
          <a:bodyPr/>
          <a:lstStyle/>
          <a:p>
            <a:r>
              <a:rPr lang="en-GB"/>
              <a:t>Team Name / Optimus Syria</a:t>
            </a:r>
            <a:endParaRPr lang="en-GB" dirty="0"/>
          </a:p>
        </p:txBody>
      </p:sp>
      <p:sp>
        <p:nvSpPr>
          <p:cNvPr id="9" name="Foliennummernplatzhalter 8">
            <a:extLst>
              <a:ext uri="{FF2B5EF4-FFF2-40B4-BE49-F238E27FC236}">
                <a16:creationId xmlns:a16="http://schemas.microsoft.com/office/drawing/2014/main" id="{62B97D1D-1741-1791-CBA3-FA5CA67CA7DB}"/>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0" name="Textplatzhalter 16">
            <a:extLst>
              <a:ext uri="{FF2B5EF4-FFF2-40B4-BE49-F238E27FC236}">
                <a16:creationId xmlns:a16="http://schemas.microsoft.com/office/drawing/2014/main" id="{6A2FA29E-F5F4-39E0-E0C6-CACC20E04F15}"/>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268711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8A110-A33F-744D-89CB-FFCF49E08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B6FACB-31E5-361F-D71D-18FCBA550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umsplatzhalter 6">
            <a:extLst>
              <a:ext uri="{FF2B5EF4-FFF2-40B4-BE49-F238E27FC236}">
                <a16:creationId xmlns:a16="http://schemas.microsoft.com/office/drawing/2014/main" id="{05945ED5-EBD1-3567-F959-B92E831E514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8" name="Fußzeilenplatzhalter 7">
            <a:extLst>
              <a:ext uri="{FF2B5EF4-FFF2-40B4-BE49-F238E27FC236}">
                <a16:creationId xmlns:a16="http://schemas.microsoft.com/office/drawing/2014/main" id="{CBB6A4D0-1BA6-C02F-BE18-391B96E98DE3}"/>
              </a:ext>
            </a:extLst>
          </p:cNvPr>
          <p:cNvSpPr>
            <a:spLocks noGrp="1"/>
          </p:cNvSpPr>
          <p:nvPr>
            <p:ph type="ftr" sz="quarter" idx="11"/>
          </p:nvPr>
        </p:nvSpPr>
        <p:spPr/>
        <p:txBody>
          <a:bodyPr/>
          <a:lstStyle/>
          <a:p>
            <a:r>
              <a:rPr lang="en-GB"/>
              <a:t>Team Name / Optimus Syria</a:t>
            </a:r>
            <a:endParaRPr lang="en-GB" dirty="0"/>
          </a:p>
        </p:txBody>
      </p:sp>
      <p:sp>
        <p:nvSpPr>
          <p:cNvPr id="9" name="Foliennummernplatzhalter 8">
            <a:extLst>
              <a:ext uri="{FF2B5EF4-FFF2-40B4-BE49-F238E27FC236}">
                <a16:creationId xmlns:a16="http://schemas.microsoft.com/office/drawing/2014/main" id="{9412E4BF-484F-C87E-8228-534B62A6BCEA}"/>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0" name="Textplatzhalter 16">
            <a:extLst>
              <a:ext uri="{FF2B5EF4-FFF2-40B4-BE49-F238E27FC236}">
                <a16:creationId xmlns:a16="http://schemas.microsoft.com/office/drawing/2014/main" id="{A24C13F3-9C79-1E9F-ED48-61D2AD9586E3}"/>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070189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slide 1">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E6E28C-7B17-1432-D698-5D8867EE337B}"/>
              </a:ext>
            </a:extLst>
          </p:cNvPr>
          <p:cNvSpPr txBox="1">
            <a:spLocks/>
          </p:cNvSpPr>
          <p:nvPr userDrawn="1"/>
        </p:nvSpPr>
        <p:spPr>
          <a:xfrm>
            <a:off x="1412841" y="2281143"/>
            <a:ext cx="9144000" cy="912598"/>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it-IT" sz="6600" b="1" i="0" u="none" strike="noStrike" kern="1200" cap="none" spc="0" normalizeH="0" baseline="0" noProof="0">
                <a:ln/>
                <a:solidFill>
                  <a:srgbClr val="156082"/>
                </a:solidFill>
                <a:effectLst/>
                <a:uLnTx/>
                <a:uFillTx/>
                <a:latin typeface="Times New Roman" panose="02020603050405020304" pitchFamily="18" charset="0"/>
                <a:ea typeface="+mj-ea"/>
                <a:cs typeface="Times New Roman" panose="02020603050405020304" pitchFamily="18" charset="0"/>
              </a:rPr>
              <a:t>Optimus Syria</a:t>
            </a:r>
            <a:endParaRPr kumimoji="0" lang="en-GB" sz="6600" b="1" i="0" u="none" strike="noStrike" kern="1200" cap="none" spc="0" normalizeH="0" baseline="0" noProof="0" dirty="0">
              <a:ln/>
              <a:solidFill>
                <a:srgbClr val="156082"/>
              </a:solidFill>
              <a:effectLst/>
              <a:uLnTx/>
              <a:uFillTx/>
              <a:latin typeface="Times New Roman" panose="02020603050405020304" pitchFamily="18" charset="0"/>
              <a:ea typeface="+mj-ea"/>
              <a:cs typeface="Times New Roman" panose="02020603050405020304" pitchFamily="18" charset="0"/>
            </a:endParaRPr>
          </a:p>
        </p:txBody>
      </p:sp>
      <p:pic>
        <p:nvPicPr>
          <p:cNvPr id="9" name="Picture 8" descr="Hochschule Flensburg (Fachhochschule) – Wikipedia">
            <a:extLst>
              <a:ext uri="{FF2B5EF4-FFF2-40B4-BE49-F238E27FC236}">
                <a16:creationId xmlns:a16="http://schemas.microsoft.com/office/drawing/2014/main" id="{A98E8D30-71DB-C779-1E77-2B8D1F32463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577870" y="80932"/>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Picture 14" descr="A black background with blue text&#10;&#10;AI-generated content may be incorrect.">
            <a:extLst>
              <a:ext uri="{FF2B5EF4-FFF2-40B4-BE49-F238E27FC236}">
                <a16:creationId xmlns:a16="http://schemas.microsoft.com/office/drawing/2014/main" id="{7FC9E882-BB5D-1CC3-9AD4-1ADE555B839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6095999" y="33018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3EFF5A11-92DF-BC35-55CA-EECA202C55B3}"/>
              </a:ext>
            </a:extLst>
          </p:cNvPr>
          <p:cNvPicPr>
            <a:picLocks noChangeAspect="1"/>
          </p:cNvPicPr>
          <p:nvPr userDrawn="1"/>
        </p:nvPicPr>
        <p:blipFill>
          <a:blip r:embed="rId5"/>
          <a:srcRect l="4671"/>
          <a:stretch/>
        </p:blipFill>
        <p:spPr>
          <a:xfrm>
            <a:off x="135741" y="211147"/>
            <a:ext cx="3179298" cy="1541909"/>
          </a:xfrm>
          <a:prstGeom prst="rect">
            <a:avLst/>
          </a:prstGeom>
          <a:ln>
            <a:noFill/>
          </a:ln>
          <a:effectLst>
            <a:softEdge rad="112500"/>
          </a:effectLst>
        </p:spPr>
      </p:pic>
      <p:pic>
        <p:nvPicPr>
          <p:cNvPr id="12" name="Picture 6">
            <a:extLst>
              <a:ext uri="{FF2B5EF4-FFF2-40B4-BE49-F238E27FC236}">
                <a16:creationId xmlns:a16="http://schemas.microsoft.com/office/drawing/2014/main" id="{D0057AC6-E958-18E0-BF43-7A806C66C90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642029" y="191498"/>
            <a:ext cx="2355285" cy="2150053"/>
          </a:xfrm>
          <a:prstGeom prst="rect">
            <a:avLst/>
          </a:prstGeom>
          <a:ln>
            <a:noFill/>
          </a:ln>
          <a:effectLst>
            <a:softEdge rad="112500"/>
          </a:effectLst>
        </p:spPr>
      </p:pic>
      <p:sp>
        <p:nvSpPr>
          <p:cNvPr id="18" name="Free-form: Shape 13">
            <a:extLst>
              <a:ext uri="{FF2B5EF4-FFF2-40B4-BE49-F238E27FC236}">
                <a16:creationId xmlns:a16="http://schemas.microsoft.com/office/drawing/2014/main" id="{233C0D9D-B26B-1DCE-8493-626ABDD067F7}"/>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3">
            <a:extLst>
              <a:ext uri="{FF2B5EF4-FFF2-40B4-BE49-F238E27FC236}">
                <a16:creationId xmlns:a16="http://schemas.microsoft.com/office/drawing/2014/main" id="{95CC7C89-8F0E-07BF-6D89-44A0358FDFC8}"/>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0" name="Free-form: Shape 13">
            <a:extLst>
              <a:ext uri="{FF2B5EF4-FFF2-40B4-BE49-F238E27FC236}">
                <a16:creationId xmlns:a16="http://schemas.microsoft.com/office/drawing/2014/main" id="{4FB94905-8FF2-701D-A980-9368DF7EB04F}"/>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4" name="Textplatzhalter 13">
            <a:extLst>
              <a:ext uri="{FF2B5EF4-FFF2-40B4-BE49-F238E27FC236}">
                <a16:creationId xmlns:a16="http://schemas.microsoft.com/office/drawing/2014/main" id="{62B0D505-239D-592F-D28C-2537FD6A646E}"/>
              </a:ext>
            </a:extLst>
          </p:cNvPr>
          <p:cNvSpPr>
            <a:spLocks noGrp="1"/>
          </p:cNvSpPr>
          <p:nvPr>
            <p:ph type="body" sz="quarter" idx="13" hasCustomPrompt="1"/>
          </p:nvPr>
        </p:nvSpPr>
        <p:spPr>
          <a:xfrm>
            <a:off x="4192399" y="4130862"/>
            <a:ext cx="3822700" cy="1646695"/>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1st Week Kick Off Presentation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Date: </a:t>
            </a:r>
            <a:r>
              <a:rPr kumimoji="0" lang="it-IT" sz="1800" b="0" i="0" u="none" strike="noStrike" kern="1200" cap="none" spc="0" normalizeH="0" baseline="0" noProof="0" dirty="0" err="1">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th</a:t>
            </a: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  202X</a:t>
            </a:r>
          </a:p>
          <a:p>
            <a:pPr lvl="4"/>
            <a:endParaRPr lang="de-DE" dirty="0"/>
          </a:p>
        </p:txBody>
      </p:sp>
      <p:sp>
        <p:nvSpPr>
          <p:cNvPr id="15" name="Rechteck 14">
            <a:extLst>
              <a:ext uri="{FF2B5EF4-FFF2-40B4-BE49-F238E27FC236}">
                <a16:creationId xmlns:a16="http://schemas.microsoft.com/office/drawing/2014/main" id="{64AB9256-03E9-9046-0C0F-540CE5905E92}"/>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 name="Picture 18" descr="A white windmill with clouds in the background&#10;&#10;AI-generated content may be incorrect.">
            <a:extLst>
              <a:ext uri="{FF2B5EF4-FFF2-40B4-BE49-F238E27FC236}">
                <a16:creationId xmlns:a16="http://schemas.microsoft.com/office/drawing/2014/main" id="{9BDED722-8EE5-8B7F-02CA-CF3939A785C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Tree>
    <p:extLst>
      <p:ext uri="{BB962C8B-B14F-4D97-AF65-F5344CB8AC3E}">
        <p14:creationId xmlns:p14="http://schemas.microsoft.com/office/powerpoint/2010/main" val="155435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st of contents (Explanation)">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838200" y="1825625"/>
            <a:ext cx="10515600" cy="4351338"/>
          </a:xfrm>
        </p:spPr>
        <p:txBody>
          <a:bodyPr/>
          <a:lstStyle>
            <a:lvl1pPr marL="514350" indent="-514350">
              <a:buFont typeface="+mj-lt"/>
              <a:buAutoNum type="arabicPeriod"/>
              <a:defRPr sz="2200"/>
            </a:lvl1pPr>
            <a:lvl2pPr marL="971550" indent="-514350">
              <a:buFont typeface="+mj-lt"/>
              <a:buAutoNum type="romanLcPeriod"/>
              <a:defRPr sz="2000"/>
            </a:lvl2pPr>
          </a:lstStyle>
          <a:p>
            <a:pPr lvl="0"/>
            <a:r>
              <a:rPr lang="de-DE" dirty="0"/>
              <a:t>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r>
              <a:rPr lang="de-DE" dirty="0" err="1"/>
              <a:t>Aptos</a:t>
            </a:r>
            <a:r>
              <a:rPr lang="de-DE" dirty="0"/>
              <a:t>, 22)</a:t>
            </a:r>
          </a:p>
          <a:p>
            <a:pPr lvl="1"/>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r>
              <a:rPr lang="de-DE" dirty="0"/>
              <a:t>  (</a:t>
            </a:r>
            <a:r>
              <a:rPr lang="de-DE" dirty="0" err="1"/>
              <a:t>Aptos</a:t>
            </a:r>
            <a:r>
              <a:rPr lang="de-DE" dirty="0"/>
              <a:t>, 20)</a:t>
            </a:r>
          </a:p>
          <a:p>
            <a:pPr lvl="0"/>
            <a:r>
              <a:rPr lang="de-DE" dirty="0"/>
              <a:t>X</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de-DE" dirty="0"/>
              <a:t>List </a:t>
            </a:r>
            <a:r>
              <a:rPr lang="de-DE" dirty="0" err="1"/>
              <a:t>of</a:t>
            </a:r>
            <a:r>
              <a:rPr lang="de-DE" dirty="0"/>
              <a:t> </a:t>
            </a:r>
            <a:r>
              <a:rPr lang="de-DE" dirty="0" err="1"/>
              <a:t>contents</a:t>
            </a:r>
            <a:endParaRPr lang="en-GB" dirty="0"/>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Isosceles Triangle 6">
            <a:extLst>
              <a:ext uri="{FF2B5EF4-FFF2-40B4-BE49-F238E27FC236}">
                <a16:creationId xmlns:a16="http://schemas.microsoft.com/office/drawing/2014/main" id="{170C5CF7-7129-6BD6-B815-EAF32508EFB5}"/>
              </a:ext>
            </a:extLst>
          </p:cNvPr>
          <p:cNvSpPr/>
          <p:nvPr userDrawn="1"/>
        </p:nvSpPr>
        <p:spPr>
          <a:xfrm>
            <a:off x="5218873" y="2853022"/>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3" name="Rectangle 7">
            <a:extLst>
              <a:ext uri="{FF2B5EF4-FFF2-40B4-BE49-F238E27FC236}">
                <a16:creationId xmlns:a16="http://schemas.microsoft.com/office/drawing/2014/main" id="{C7BE5E88-0734-5426-D3DF-C7901A7359D4}"/>
              </a:ext>
            </a:extLst>
          </p:cNvPr>
          <p:cNvSpPr/>
          <p:nvPr userDrawn="1"/>
        </p:nvSpPr>
        <p:spPr>
          <a:xfrm>
            <a:off x="4025317" y="4094711"/>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a:t>
            </a:r>
            <a:r>
              <a:rPr lang="it-IT" b="1" dirty="0"/>
              <a:t>BUT</a:t>
            </a:r>
            <a:br>
              <a:rPr lang="it-IT" dirty="0"/>
            </a:br>
            <a:r>
              <a:rPr lang="it-IT" dirty="0"/>
              <a:t>use the </a:t>
            </a:r>
            <a:r>
              <a:rPr lang="it-IT" dirty="0" err="1"/>
              <a:t>same</a:t>
            </a:r>
            <a:r>
              <a:rPr lang="it-IT" dirty="0"/>
              <a:t> style and short, concise bullet points) </a:t>
            </a:r>
            <a:br>
              <a:rPr lang="it-IT" dirty="0"/>
            </a:br>
            <a:r>
              <a:rPr lang="it-IT" dirty="0" err="1"/>
              <a:t>Only</a:t>
            </a:r>
            <a:r>
              <a:rPr lang="it-IT" dirty="0"/>
              <a:t> </a:t>
            </a:r>
            <a:r>
              <a:rPr lang="it-IT" dirty="0" err="1"/>
              <a:t>topics</a:t>
            </a:r>
            <a:r>
              <a:rPr lang="it-IT" dirty="0"/>
              <a:t> for the 4 min </a:t>
            </a:r>
            <a:r>
              <a:rPr lang="it-IT" dirty="0" err="1"/>
              <a:t>timeslot</a:t>
            </a:r>
            <a:r>
              <a:rPr lang="it-IT" dirty="0"/>
              <a:t>!</a:t>
            </a:r>
            <a:endParaRPr lang="en-GB" dirty="0"/>
          </a:p>
        </p:txBody>
      </p:sp>
      <p:sp>
        <p:nvSpPr>
          <p:cNvPr id="14" name="Rectangle 11">
            <a:extLst>
              <a:ext uri="{FF2B5EF4-FFF2-40B4-BE49-F238E27FC236}">
                <a16:creationId xmlns:a16="http://schemas.microsoft.com/office/drawing/2014/main" id="{11100C08-BD4D-E3E4-CE88-2FD7DF2770C3}"/>
              </a:ext>
            </a:extLst>
          </p:cNvPr>
          <p:cNvSpPr/>
          <p:nvPr userDrawn="1"/>
        </p:nvSpPr>
        <p:spPr>
          <a:xfrm>
            <a:off x="5727842" y="3001184"/>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2" name="Rectangle 7">
            <a:extLst>
              <a:ext uri="{FF2B5EF4-FFF2-40B4-BE49-F238E27FC236}">
                <a16:creationId xmlns:a16="http://schemas.microsoft.com/office/drawing/2014/main" id="{65B86036-57A0-C8C5-C8BB-699A37ABA2A8}"/>
              </a:ext>
            </a:extLst>
          </p:cNvPr>
          <p:cNvSpPr/>
          <p:nvPr userDrawn="1"/>
        </p:nvSpPr>
        <p:spPr>
          <a:xfrm>
            <a:off x="908165" y="3299037"/>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0" name="Datumsplatzhalter 9">
            <a:extLst>
              <a:ext uri="{FF2B5EF4-FFF2-40B4-BE49-F238E27FC236}">
                <a16:creationId xmlns:a16="http://schemas.microsoft.com/office/drawing/2014/main" id="{64195E91-DEC0-2198-8D7F-F5D7511FB319}"/>
              </a:ext>
            </a:extLst>
          </p:cNvPr>
          <p:cNvSpPr>
            <a:spLocks noGrp="1"/>
          </p:cNvSpPr>
          <p:nvPr>
            <p:ph type="dt" sz="half" idx="15"/>
          </p:nvPr>
        </p:nvSpPr>
        <p:spPr/>
        <p:txBody>
          <a:bodyPr/>
          <a:lstStyle/>
          <a:p>
            <a:fld id="{02AEE8E4-D792-40D2-B8D4-0007E21A0CF8}" type="datetime1">
              <a:rPr lang="en-GB" smtClean="0"/>
              <a:t>27/10/2025</a:t>
            </a:fld>
            <a:endParaRPr lang="en-GB" dirty="0"/>
          </a:p>
        </p:txBody>
      </p:sp>
      <p:sp>
        <p:nvSpPr>
          <p:cNvPr id="11" name="Fußzeilenplatzhalter 10">
            <a:extLst>
              <a:ext uri="{FF2B5EF4-FFF2-40B4-BE49-F238E27FC236}">
                <a16:creationId xmlns:a16="http://schemas.microsoft.com/office/drawing/2014/main" id="{0EC107A6-E0D9-69FD-44BC-CFD5F05D7C83}"/>
              </a:ext>
            </a:extLst>
          </p:cNvPr>
          <p:cNvSpPr>
            <a:spLocks noGrp="1"/>
          </p:cNvSpPr>
          <p:nvPr>
            <p:ph type="ftr" sz="quarter" idx="16"/>
          </p:nvPr>
        </p:nvSpPr>
        <p:spPr/>
        <p:txBody>
          <a:bodyPr/>
          <a:lstStyle/>
          <a:p>
            <a:r>
              <a:rPr lang="en-GB"/>
              <a:t>Team Name / Optimus Syria</a:t>
            </a:r>
            <a:endParaRPr lang="en-GB" dirty="0"/>
          </a:p>
        </p:txBody>
      </p:sp>
      <p:sp>
        <p:nvSpPr>
          <p:cNvPr id="15" name="Foliennummernplatzhalter 14">
            <a:extLst>
              <a:ext uri="{FF2B5EF4-FFF2-40B4-BE49-F238E27FC236}">
                <a16:creationId xmlns:a16="http://schemas.microsoft.com/office/drawing/2014/main" id="{8CC2EBC5-DD43-6B7E-A5D7-5CD5B0E30A5C}"/>
              </a:ext>
            </a:extLst>
          </p:cNvPr>
          <p:cNvSpPr>
            <a:spLocks noGrp="1"/>
          </p:cNvSpPr>
          <p:nvPr>
            <p:ph type="sldNum" sz="quarter" idx="17"/>
          </p:nvPr>
        </p:nvSpPr>
        <p:spPr/>
        <p:txBody>
          <a:bodyPr/>
          <a:lstStyle/>
          <a:p>
            <a:fld id="{013F6232-4F06-48BA-8F69-BF531F607829}" type="slidenum">
              <a:rPr lang="en-GB" smtClean="0"/>
              <a:pPr/>
              <a:t>‹#›</a:t>
            </a:fld>
            <a:endParaRPr lang="en-GB" dirty="0"/>
          </a:p>
        </p:txBody>
      </p:sp>
      <p:sp>
        <p:nvSpPr>
          <p:cNvPr id="17" name="Textplatzhalter 16">
            <a:extLst>
              <a:ext uri="{FF2B5EF4-FFF2-40B4-BE49-F238E27FC236}">
                <a16:creationId xmlns:a16="http://schemas.microsoft.com/office/drawing/2014/main" id="{E7DFBCC3-CC46-17B2-DF15-92940A3865D7}"/>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984858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starting slide (Explanation)">
    <p:spTree>
      <p:nvGrpSpPr>
        <p:cNvPr id="1" name=""/>
        <p:cNvGrpSpPr/>
        <p:nvPr/>
      </p:nvGrpSpPr>
      <p:grpSpPr>
        <a:xfrm>
          <a:off x="0" y="0"/>
          <a:ext cx="0" cy="0"/>
          <a:chOff x="0" y="0"/>
          <a:chExt cx="0" cy="0"/>
        </a:xfrm>
      </p:grpSpPr>
      <p:sp>
        <p:nvSpPr>
          <p:cNvPr id="23" name="Free-form: Shape 13">
            <a:extLst>
              <a:ext uri="{FF2B5EF4-FFF2-40B4-BE49-F238E27FC236}">
                <a16:creationId xmlns:a16="http://schemas.microsoft.com/office/drawing/2014/main" id="{006CCD24-9C06-8926-5E3D-FFE059D5F3D2}"/>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13">
            <a:extLst>
              <a:ext uri="{FF2B5EF4-FFF2-40B4-BE49-F238E27FC236}">
                <a16:creationId xmlns:a16="http://schemas.microsoft.com/office/drawing/2014/main" id="{1157507C-DF41-F2F7-53B7-B0DC0D568F3B}"/>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13">
            <a:extLst>
              <a:ext uri="{FF2B5EF4-FFF2-40B4-BE49-F238E27FC236}">
                <a16:creationId xmlns:a16="http://schemas.microsoft.com/office/drawing/2014/main" id="{94DF4395-7D7A-F380-6320-D9BE1ED1DA6D}"/>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pic>
        <p:nvPicPr>
          <p:cNvPr id="27" name="Picture 8" descr="Hochschule Flensburg (Fachhochschule) – Wikipedia">
            <a:extLst>
              <a:ext uri="{FF2B5EF4-FFF2-40B4-BE49-F238E27FC236}">
                <a16:creationId xmlns:a16="http://schemas.microsoft.com/office/drawing/2014/main" id="{811EE0A2-7B7B-66E3-65D6-A7F1D9F140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70439" y="264131"/>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8" name="Picture 14" descr="A black background with blue text&#10;&#10;AI-generated content may be incorrect.">
            <a:extLst>
              <a:ext uri="{FF2B5EF4-FFF2-40B4-BE49-F238E27FC236}">
                <a16:creationId xmlns:a16="http://schemas.microsoft.com/office/drawing/2014/main" id="{88A3D22E-A6EF-A83A-86D5-C96D877CA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8445647" y="71991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9" name="Grafik 28">
            <a:extLst>
              <a:ext uri="{FF2B5EF4-FFF2-40B4-BE49-F238E27FC236}">
                <a16:creationId xmlns:a16="http://schemas.microsoft.com/office/drawing/2014/main" id="{427A8DB5-3232-D63A-5CDF-0D3AD6450C3C}"/>
              </a:ext>
            </a:extLst>
          </p:cNvPr>
          <p:cNvPicPr>
            <a:picLocks noChangeAspect="1"/>
          </p:cNvPicPr>
          <p:nvPr userDrawn="1"/>
        </p:nvPicPr>
        <p:blipFill>
          <a:blip r:embed="rId4"/>
          <a:stretch>
            <a:fillRect/>
          </a:stretch>
        </p:blipFill>
        <p:spPr>
          <a:xfrm>
            <a:off x="3825103" y="243054"/>
            <a:ext cx="3684008" cy="1703223"/>
          </a:xfrm>
          <a:prstGeom prst="rect">
            <a:avLst/>
          </a:prstGeom>
        </p:spPr>
      </p:pic>
      <p:sp>
        <p:nvSpPr>
          <p:cNvPr id="30" name="Title 1">
            <a:extLst>
              <a:ext uri="{FF2B5EF4-FFF2-40B4-BE49-F238E27FC236}">
                <a16:creationId xmlns:a16="http://schemas.microsoft.com/office/drawing/2014/main" id="{00FE6863-2F47-99AC-390A-A1BB2D1DD014}"/>
              </a:ext>
            </a:extLst>
          </p:cNvPr>
          <p:cNvSpPr>
            <a:spLocks noGrp="1"/>
          </p:cNvSpPr>
          <p:nvPr>
            <p:ph type="ctrTitle" hasCustomPrompt="1"/>
          </p:nvPr>
        </p:nvSpPr>
        <p:spPr>
          <a:xfrm>
            <a:off x="1412841" y="2206093"/>
            <a:ext cx="9144000" cy="912598"/>
          </a:xfrm>
        </p:spPr>
        <p:txBody>
          <a:bodyPr>
            <a:noAutofit/>
          </a:bodyPr>
          <a:lstStyle>
            <a:lvl1pPr algn="ctr">
              <a:defRPr>
                <a:latin typeface="Aptos (Textkörper)"/>
              </a:defRPr>
            </a:lvl1pPr>
          </a:lstStyle>
          <a:p>
            <a:r>
              <a:rPr lang="it-IT" sz="4000" dirty="0"/>
              <a:t>Weekly report: Team X</a:t>
            </a:r>
            <a:endParaRPr lang="en-GB" sz="4000" dirty="0"/>
          </a:p>
        </p:txBody>
      </p:sp>
      <p:sp>
        <p:nvSpPr>
          <p:cNvPr id="31" name="Subtitle 2">
            <a:extLst>
              <a:ext uri="{FF2B5EF4-FFF2-40B4-BE49-F238E27FC236}">
                <a16:creationId xmlns:a16="http://schemas.microsoft.com/office/drawing/2014/main" id="{05E4BCC5-2CED-6F6C-22B8-AF74FB7ECFF3}"/>
              </a:ext>
            </a:extLst>
          </p:cNvPr>
          <p:cNvSpPr>
            <a:spLocks noGrp="1"/>
          </p:cNvSpPr>
          <p:nvPr>
            <p:ph type="subTitle" idx="1" hasCustomPrompt="1"/>
          </p:nvPr>
        </p:nvSpPr>
        <p:spPr>
          <a:xfrm>
            <a:off x="1412841" y="3429000"/>
            <a:ext cx="9144000" cy="1143000"/>
          </a:xfrm>
        </p:spPr>
        <p:txBody>
          <a:bodyPr vert="horz" lIns="91440" tIns="45720" rIns="91440" bIns="45720" rtlCol="0" anchor="t">
            <a:normAutofit/>
          </a:bodyPr>
          <a:lstStyle>
            <a:lvl1pPr marL="0" indent="0" algn="ctr">
              <a:buNone/>
              <a:defRPr sz="1400">
                <a:latin typeface="Aptos (Textkörper)"/>
              </a:defRPr>
            </a:lvl1pPr>
          </a:lstStyle>
          <a:p>
            <a:r>
              <a:rPr lang="it-IT" sz="2000" dirty="0"/>
              <a:t>Week </a:t>
            </a:r>
            <a:r>
              <a:rPr lang="it-IT" sz="2000" dirty="0" err="1"/>
              <a:t>number</a:t>
            </a:r>
            <a:r>
              <a:rPr lang="it-IT" sz="2000" dirty="0"/>
              <a:t>: X</a:t>
            </a:r>
          </a:p>
          <a:p>
            <a:r>
              <a:rPr lang="it-IT" sz="2000" dirty="0"/>
              <a:t>Date: DD/MM/20JJ</a:t>
            </a:r>
          </a:p>
          <a:p>
            <a:r>
              <a:rPr lang="it-IT" sz="2000" dirty="0"/>
              <a:t>Supervisor: X</a:t>
            </a:r>
          </a:p>
        </p:txBody>
      </p:sp>
      <p:sp>
        <p:nvSpPr>
          <p:cNvPr id="33" name="Isosceles Triangle 6">
            <a:extLst>
              <a:ext uri="{FF2B5EF4-FFF2-40B4-BE49-F238E27FC236}">
                <a16:creationId xmlns:a16="http://schemas.microsoft.com/office/drawing/2014/main" id="{8F14EFAA-BA4A-16CF-D530-1409613BCF5B}"/>
              </a:ext>
            </a:extLst>
          </p:cNvPr>
          <p:cNvSpPr/>
          <p:nvPr userDrawn="1"/>
        </p:nvSpPr>
        <p:spPr>
          <a:xfrm>
            <a:off x="1412841" y="3797919"/>
            <a:ext cx="1380683" cy="886192"/>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4" name="Rectangle 7">
            <a:extLst>
              <a:ext uri="{FF2B5EF4-FFF2-40B4-BE49-F238E27FC236}">
                <a16:creationId xmlns:a16="http://schemas.microsoft.com/office/drawing/2014/main" id="{8CE1E011-6342-172C-03D6-BB39C24A4CCA}"/>
              </a:ext>
            </a:extLst>
          </p:cNvPr>
          <p:cNvSpPr/>
          <p:nvPr userDrawn="1"/>
        </p:nvSpPr>
        <p:spPr>
          <a:xfrm>
            <a:off x="354584" y="4714776"/>
            <a:ext cx="3512337" cy="95079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First slide for groups</a:t>
            </a:r>
            <a:endParaRPr lang="en-GB" dirty="0"/>
          </a:p>
        </p:txBody>
      </p:sp>
      <p:sp>
        <p:nvSpPr>
          <p:cNvPr id="35" name="Rectangle 11">
            <a:extLst>
              <a:ext uri="{FF2B5EF4-FFF2-40B4-BE49-F238E27FC236}">
                <a16:creationId xmlns:a16="http://schemas.microsoft.com/office/drawing/2014/main" id="{6845F127-8728-66DF-03BE-17119A20BE05}"/>
              </a:ext>
            </a:extLst>
          </p:cNvPr>
          <p:cNvSpPr/>
          <p:nvPr userDrawn="1"/>
        </p:nvSpPr>
        <p:spPr>
          <a:xfrm>
            <a:off x="1860787" y="3750629"/>
            <a:ext cx="484789"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36" name="Text Placeholder 2">
            <a:extLst>
              <a:ext uri="{FF2B5EF4-FFF2-40B4-BE49-F238E27FC236}">
                <a16:creationId xmlns:a16="http://schemas.microsoft.com/office/drawing/2014/main" id="{C16AED5E-219C-C34B-7790-17DE2532E623}"/>
              </a:ext>
            </a:extLst>
          </p:cNvPr>
          <p:cNvSpPr>
            <a:spLocks noGrp="1"/>
          </p:cNvSpPr>
          <p:nvPr>
            <p:ph type="body" idx="10" hasCustomPrompt="1"/>
          </p:nvPr>
        </p:nvSpPr>
        <p:spPr>
          <a:xfrm>
            <a:off x="3316826" y="4882309"/>
            <a:ext cx="5128821" cy="331717"/>
          </a:xfrm>
        </p:spPr>
        <p:txBody>
          <a:bodyPr anchor="b">
            <a:noAutofit/>
          </a:bodyPr>
          <a:lstStyle>
            <a:lvl1pPr marL="0" indent="0" algn="ctr">
              <a:buNone/>
              <a:defRPr sz="1400" b="0">
                <a:latin typeface="Aptos (Textkörper)"/>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Group </a:t>
            </a:r>
            <a:r>
              <a:rPr lang="de-DE" dirty="0" err="1"/>
              <a:t>members</a:t>
            </a:r>
            <a:r>
              <a:rPr lang="de-DE" dirty="0"/>
              <a:t>: </a:t>
            </a:r>
          </a:p>
        </p:txBody>
      </p:sp>
      <p:sp>
        <p:nvSpPr>
          <p:cNvPr id="37" name="Rechteck 36">
            <a:extLst>
              <a:ext uri="{FF2B5EF4-FFF2-40B4-BE49-F238E27FC236}">
                <a16:creationId xmlns:a16="http://schemas.microsoft.com/office/drawing/2014/main" id="{64DF9F8D-C604-6899-2A9F-B743F135F77F}"/>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6" name="Picture 18" descr="A white windmill with clouds in the background&#10;&#10;AI-generated content may be incorrect.">
            <a:extLst>
              <a:ext uri="{FF2B5EF4-FFF2-40B4-BE49-F238E27FC236}">
                <a16:creationId xmlns:a16="http://schemas.microsoft.com/office/drawing/2014/main" id="{B8218494-1E39-5AB1-96DD-936404956E5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
        <p:nvSpPr>
          <p:cNvPr id="5" name="Rectangle 7">
            <a:extLst>
              <a:ext uri="{FF2B5EF4-FFF2-40B4-BE49-F238E27FC236}">
                <a16:creationId xmlns:a16="http://schemas.microsoft.com/office/drawing/2014/main" id="{CA471AD5-5F65-3AF9-9ABB-E6F7475B2672}"/>
              </a:ext>
            </a:extLst>
          </p:cNvPr>
          <p:cNvSpPr/>
          <p:nvPr userDrawn="1"/>
        </p:nvSpPr>
        <p:spPr>
          <a:xfrm>
            <a:off x="8606553" y="4043001"/>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9" name="Datumsplatzhalter 8">
            <a:extLst>
              <a:ext uri="{FF2B5EF4-FFF2-40B4-BE49-F238E27FC236}">
                <a16:creationId xmlns:a16="http://schemas.microsoft.com/office/drawing/2014/main" id="{92481298-4C0F-EA65-5B6C-A8C699065050}"/>
              </a:ext>
            </a:extLst>
          </p:cNvPr>
          <p:cNvSpPr>
            <a:spLocks noGrp="1"/>
          </p:cNvSpPr>
          <p:nvPr>
            <p:ph type="dt" sz="half" idx="11"/>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FE2B40EC-630A-E9C4-E03F-6B4407322076}"/>
              </a:ext>
            </a:extLst>
          </p:cNvPr>
          <p:cNvSpPr>
            <a:spLocks noGrp="1"/>
          </p:cNvSpPr>
          <p:nvPr>
            <p:ph type="ftr" sz="quarter" idx="12"/>
          </p:nvPr>
        </p:nvSpPr>
        <p:spPr/>
        <p:txBody>
          <a:bodyPr/>
          <a:lstStyle/>
          <a:p>
            <a:r>
              <a:rPr lang="en-GB"/>
              <a:t>Optimus Syria</a:t>
            </a:r>
            <a:endParaRPr lang="en-GB" dirty="0"/>
          </a:p>
        </p:txBody>
      </p:sp>
      <p:sp>
        <p:nvSpPr>
          <p:cNvPr id="11" name="Foliennummernplatzhalter 10">
            <a:extLst>
              <a:ext uri="{FF2B5EF4-FFF2-40B4-BE49-F238E27FC236}">
                <a16:creationId xmlns:a16="http://schemas.microsoft.com/office/drawing/2014/main" id="{B363FCB4-D064-121D-B878-2F1607405806}"/>
              </a:ext>
            </a:extLst>
          </p:cNvPr>
          <p:cNvSpPr>
            <a:spLocks noGrp="1"/>
          </p:cNvSpPr>
          <p:nvPr>
            <p:ph type="sldNum" sz="quarter" idx="13"/>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2398442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up starting slide">
    <p:spTree>
      <p:nvGrpSpPr>
        <p:cNvPr id="1" name=""/>
        <p:cNvGrpSpPr/>
        <p:nvPr/>
      </p:nvGrpSpPr>
      <p:grpSpPr>
        <a:xfrm>
          <a:off x="0" y="0"/>
          <a:ext cx="0" cy="0"/>
          <a:chOff x="0" y="0"/>
          <a:chExt cx="0" cy="0"/>
        </a:xfrm>
      </p:grpSpPr>
      <p:sp>
        <p:nvSpPr>
          <p:cNvPr id="23" name="Free-form: Shape 13">
            <a:extLst>
              <a:ext uri="{FF2B5EF4-FFF2-40B4-BE49-F238E27FC236}">
                <a16:creationId xmlns:a16="http://schemas.microsoft.com/office/drawing/2014/main" id="{006CCD24-9C06-8926-5E3D-FFE059D5F3D2}"/>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13">
            <a:extLst>
              <a:ext uri="{FF2B5EF4-FFF2-40B4-BE49-F238E27FC236}">
                <a16:creationId xmlns:a16="http://schemas.microsoft.com/office/drawing/2014/main" id="{1157507C-DF41-F2F7-53B7-B0DC0D568F3B}"/>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13">
            <a:extLst>
              <a:ext uri="{FF2B5EF4-FFF2-40B4-BE49-F238E27FC236}">
                <a16:creationId xmlns:a16="http://schemas.microsoft.com/office/drawing/2014/main" id="{94DF4395-7D7A-F380-6320-D9BE1ED1DA6D}"/>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pic>
        <p:nvPicPr>
          <p:cNvPr id="27" name="Picture 8" descr="Hochschule Flensburg (Fachhochschule) – Wikipedia">
            <a:extLst>
              <a:ext uri="{FF2B5EF4-FFF2-40B4-BE49-F238E27FC236}">
                <a16:creationId xmlns:a16="http://schemas.microsoft.com/office/drawing/2014/main" id="{811EE0A2-7B7B-66E3-65D6-A7F1D9F140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70439" y="264131"/>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8" name="Picture 14" descr="A black background with blue text&#10;&#10;AI-generated content may be incorrect.">
            <a:extLst>
              <a:ext uri="{FF2B5EF4-FFF2-40B4-BE49-F238E27FC236}">
                <a16:creationId xmlns:a16="http://schemas.microsoft.com/office/drawing/2014/main" id="{88A3D22E-A6EF-A83A-86D5-C96D877CA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8445647" y="71991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9" name="Grafik 28">
            <a:extLst>
              <a:ext uri="{FF2B5EF4-FFF2-40B4-BE49-F238E27FC236}">
                <a16:creationId xmlns:a16="http://schemas.microsoft.com/office/drawing/2014/main" id="{427A8DB5-3232-D63A-5CDF-0D3AD6450C3C}"/>
              </a:ext>
            </a:extLst>
          </p:cNvPr>
          <p:cNvPicPr>
            <a:picLocks noChangeAspect="1"/>
          </p:cNvPicPr>
          <p:nvPr userDrawn="1"/>
        </p:nvPicPr>
        <p:blipFill>
          <a:blip r:embed="rId4"/>
          <a:stretch>
            <a:fillRect/>
          </a:stretch>
        </p:blipFill>
        <p:spPr>
          <a:xfrm>
            <a:off x="3825103" y="243054"/>
            <a:ext cx="3684008" cy="1703223"/>
          </a:xfrm>
          <a:prstGeom prst="rect">
            <a:avLst/>
          </a:prstGeom>
        </p:spPr>
      </p:pic>
      <p:sp>
        <p:nvSpPr>
          <p:cNvPr id="30" name="Title 1">
            <a:extLst>
              <a:ext uri="{FF2B5EF4-FFF2-40B4-BE49-F238E27FC236}">
                <a16:creationId xmlns:a16="http://schemas.microsoft.com/office/drawing/2014/main" id="{00FE6863-2F47-99AC-390A-A1BB2D1DD014}"/>
              </a:ext>
            </a:extLst>
          </p:cNvPr>
          <p:cNvSpPr>
            <a:spLocks noGrp="1"/>
          </p:cNvSpPr>
          <p:nvPr>
            <p:ph type="ctrTitle" hasCustomPrompt="1"/>
          </p:nvPr>
        </p:nvSpPr>
        <p:spPr>
          <a:xfrm>
            <a:off x="1412841" y="2206093"/>
            <a:ext cx="9144000" cy="912598"/>
          </a:xfrm>
        </p:spPr>
        <p:txBody>
          <a:bodyPr>
            <a:noAutofit/>
          </a:bodyPr>
          <a:lstStyle>
            <a:lvl1pPr algn="ctr">
              <a:defRPr>
                <a:latin typeface="Aptos (Textkörper)"/>
              </a:defRPr>
            </a:lvl1pPr>
          </a:lstStyle>
          <a:p>
            <a:r>
              <a:rPr lang="it-IT" sz="4000" dirty="0"/>
              <a:t>Weekly report: Team X</a:t>
            </a:r>
            <a:endParaRPr lang="en-GB" sz="4000" dirty="0"/>
          </a:p>
        </p:txBody>
      </p:sp>
      <p:sp>
        <p:nvSpPr>
          <p:cNvPr id="31" name="Subtitle 2">
            <a:extLst>
              <a:ext uri="{FF2B5EF4-FFF2-40B4-BE49-F238E27FC236}">
                <a16:creationId xmlns:a16="http://schemas.microsoft.com/office/drawing/2014/main" id="{05E4BCC5-2CED-6F6C-22B8-AF74FB7ECFF3}"/>
              </a:ext>
            </a:extLst>
          </p:cNvPr>
          <p:cNvSpPr>
            <a:spLocks noGrp="1" noRot="1" noMove="1" noResize="1" noEditPoints="1" noAdjustHandles="1" noChangeArrowheads="1" noChangeShapeType="1"/>
          </p:cNvSpPr>
          <p:nvPr>
            <p:ph type="subTitle" idx="1" hasCustomPrompt="1"/>
          </p:nvPr>
        </p:nvSpPr>
        <p:spPr>
          <a:xfrm>
            <a:off x="1412841" y="3429000"/>
            <a:ext cx="9144000" cy="1143000"/>
          </a:xfrm>
        </p:spPr>
        <p:txBody>
          <a:bodyPr vert="horz" lIns="91440" tIns="45720" rIns="91440" bIns="45720" rtlCol="0" anchor="t">
            <a:normAutofit/>
          </a:bodyPr>
          <a:lstStyle>
            <a:lvl1pPr marL="0" indent="0" algn="ctr">
              <a:buNone/>
              <a:defRPr sz="1400">
                <a:latin typeface="Aptos (Textkörper)"/>
              </a:defRPr>
            </a:lvl1pPr>
          </a:lstStyle>
          <a:p>
            <a:r>
              <a:rPr lang="it-IT" sz="2000" dirty="0"/>
              <a:t>Week </a:t>
            </a:r>
            <a:r>
              <a:rPr lang="it-IT" sz="2000" dirty="0" err="1"/>
              <a:t>number</a:t>
            </a:r>
            <a:r>
              <a:rPr lang="it-IT" sz="2000" dirty="0"/>
              <a:t>: X</a:t>
            </a:r>
          </a:p>
          <a:p>
            <a:r>
              <a:rPr lang="it-IT" sz="2000" dirty="0"/>
              <a:t>Date: DD/MM/20JJ</a:t>
            </a:r>
          </a:p>
          <a:p>
            <a:r>
              <a:rPr lang="it-IT" sz="2000" dirty="0"/>
              <a:t>Supervisor: X</a:t>
            </a:r>
          </a:p>
        </p:txBody>
      </p:sp>
      <p:sp>
        <p:nvSpPr>
          <p:cNvPr id="4" name="Text Placeholder 2">
            <a:extLst>
              <a:ext uri="{FF2B5EF4-FFF2-40B4-BE49-F238E27FC236}">
                <a16:creationId xmlns:a16="http://schemas.microsoft.com/office/drawing/2014/main" id="{05588F89-BF05-8BCF-9834-AE05DA2404B4}"/>
              </a:ext>
            </a:extLst>
          </p:cNvPr>
          <p:cNvSpPr>
            <a:spLocks noGrp="1" noRot="1" noMove="1" noResize="1" noEditPoints="1" noAdjustHandles="1" noChangeArrowheads="1" noChangeShapeType="1"/>
          </p:cNvSpPr>
          <p:nvPr>
            <p:ph type="body" idx="10" hasCustomPrompt="1"/>
          </p:nvPr>
        </p:nvSpPr>
        <p:spPr>
          <a:xfrm>
            <a:off x="3316826" y="4882309"/>
            <a:ext cx="5128821" cy="331717"/>
          </a:xfrm>
        </p:spPr>
        <p:txBody>
          <a:bodyPr anchor="b">
            <a:noAutofit/>
          </a:bodyPr>
          <a:lstStyle>
            <a:lvl1pPr marL="0" indent="0" algn="ctr">
              <a:buNone/>
              <a:defRPr sz="1400" b="0">
                <a:latin typeface="Aptos (Textkörper)"/>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Group </a:t>
            </a:r>
            <a:r>
              <a:rPr lang="de-DE" dirty="0" err="1"/>
              <a:t>members</a:t>
            </a:r>
            <a:r>
              <a:rPr lang="de-DE" dirty="0"/>
              <a:t>: </a:t>
            </a:r>
          </a:p>
        </p:txBody>
      </p:sp>
      <p:sp>
        <p:nvSpPr>
          <p:cNvPr id="9" name="Rechteck 8">
            <a:extLst>
              <a:ext uri="{FF2B5EF4-FFF2-40B4-BE49-F238E27FC236}">
                <a16:creationId xmlns:a16="http://schemas.microsoft.com/office/drawing/2014/main" id="{83077A87-075C-C9F1-CF08-7A350F77E612}"/>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6" name="Picture 18" descr="A white windmill with clouds in the background&#10;&#10;AI-generated content may be incorrect.">
            <a:extLst>
              <a:ext uri="{FF2B5EF4-FFF2-40B4-BE49-F238E27FC236}">
                <a16:creationId xmlns:a16="http://schemas.microsoft.com/office/drawing/2014/main" id="{B8218494-1E39-5AB1-96DD-936404956E5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
        <p:nvSpPr>
          <p:cNvPr id="5" name="Datumsplatzhalter 4">
            <a:extLst>
              <a:ext uri="{FF2B5EF4-FFF2-40B4-BE49-F238E27FC236}">
                <a16:creationId xmlns:a16="http://schemas.microsoft.com/office/drawing/2014/main" id="{DB3C889B-2F55-2C2F-122E-E89ABE6A2D95}"/>
              </a:ext>
            </a:extLst>
          </p:cNvPr>
          <p:cNvSpPr>
            <a:spLocks noGrp="1"/>
          </p:cNvSpPr>
          <p:nvPr>
            <p:ph type="dt" sz="half" idx="11"/>
          </p:nvPr>
        </p:nvSpPr>
        <p:spPr/>
        <p:txBody>
          <a:bodyPr/>
          <a:lstStyle/>
          <a:p>
            <a:fld id="{02AEE8E4-D792-40D2-B8D4-0007E21A0CF8}" type="datetime1">
              <a:rPr lang="en-GB" smtClean="0"/>
              <a:t>27/10/2025</a:t>
            </a:fld>
            <a:endParaRPr lang="en-GB" dirty="0"/>
          </a:p>
        </p:txBody>
      </p:sp>
      <p:sp>
        <p:nvSpPr>
          <p:cNvPr id="6" name="Fußzeilenplatzhalter 5">
            <a:extLst>
              <a:ext uri="{FF2B5EF4-FFF2-40B4-BE49-F238E27FC236}">
                <a16:creationId xmlns:a16="http://schemas.microsoft.com/office/drawing/2014/main" id="{E2877DC7-CA1E-181B-77C7-99C60829ED57}"/>
              </a:ext>
            </a:extLst>
          </p:cNvPr>
          <p:cNvSpPr>
            <a:spLocks noGrp="1"/>
          </p:cNvSpPr>
          <p:nvPr>
            <p:ph type="ftr" sz="quarter" idx="12"/>
          </p:nvPr>
        </p:nvSpPr>
        <p:spPr/>
        <p:txBody>
          <a:bodyPr/>
          <a:lstStyle/>
          <a:p>
            <a:r>
              <a:rPr lang="en-GB"/>
              <a:t>Optimus Syria</a:t>
            </a:r>
            <a:endParaRPr lang="en-GB" dirty="0"/>
          </a:p>
        </p:txBody>
      </p:sp>
      <p:sp>
        <p:nvSpPr>
          <p:cNvPr id="7" name="Foliennummernplatzhalter 6">
            <a:extLst>
              <a:ext uri="{FF2B5EF4-FFF2-40B4-BE49-F238E27FC236}">
                <a16:creationId xmlns:a16="http://schemas.microsoft.com/office/drawing/2014/main" id="{043E1ABD-9DAE-E035-8B0B-D41EFED3FC86}"/>
              </a:ext>
            </a:extLst>
          </p:cNvPr>
          <p:cNvSpPr>
            <a:spLocks noGrp="1"/>
          </p:cNvSpPr>
          <p:nvPr>
            <p:ph type="sldNum" sz="quarter" idx="13"/>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33477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ist of contents">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838200" y="1825625"/>
            <a:ext cx="10515600" cy="4351338"/>
          </a:xfrm>
        </p:spPr>
        <p:txBody>
          <a:bodyPr/>
          <a:lstStyle>
            <a:lvl1pPr marL="514350" indent="-514350">
              <a:buFont typeface="+mj-lt"/>
              <a:buAutoNum type="arabicPeriod"/>
              <a:defRPr sz="2200"/>
            </a:lvl1pPr>
            <a:lvl2pPr marL="971550" indent="-514350">
              <a:buFont typeface="+mj-lt"/>
              <a:buAutoNum type="romanLcPeriod"/>
              <a:defRPr sz="2000"/>
            </a:lvl2pPr>
          </a:lstStyle>
          <a:p>
            <a:pPr lvl="0"/>
            <a:r>
              <a:rPr lang="de-DE" dirty="0"/>
              <a:t>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endParaRPr lang="de-DE" dirty="0"/>
          </a:p>
          <a:p>
            <a:pPr lvl="1"/>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a:p>
            <a:pPr lvl="0"/>
            <a:r>
              <a:rPr lang="de-DE" dirty="0"/>
              <a:t>X</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de-DE" dirty="0"/>
              <a:t>List </a:t>
            </a:r>
            <a:r>
              <a:rPr lang="de-DE" dirty="0" err="1"/>
              <a:t>of</a:t>
            </a:r>
            <a:r>
              <a:rPr lang="de-DE" dirty="0"/>
              <a:t> </a:t>
            </a:r>
            <a:r>
              <a:rPr lang="de-DE" dirty="0" err="1"/>
              <a:t>contents</a:t>
            </a:r>
            <a:endParaRPr lang="en-GB" dirty="0"/>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Datumsplatzhalter 10">
            <a:extLst>
              <a:ext uri="{FF2B5EF4-FFF2-40B4-BE49-F238E27FC236}">
                <a16:creationId xmlns:a16="http://schemas.microsoft.com/office/drawing/2014/main" id="{8F6D1F16-A947-CEE2-C58A-50217E9017C7}"/>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2" name="Fußzeilenplatzhalter 11">
            <a:extLst>
              <a:ext uri="{FF2B5EF4-FFF2-40B4-BE49-F238E27FC236}">
                <a16:creationId xmlns:a16="http://schemas.microsoft.com/office/drawing/2014/main" id="{873EF994-6CA7-B763-F215-A7D1723E216C}"/>
              </a:ext>
            </a:extLst>
          </p:cNvPr>
          <p:cNvSpPr>
            <a:spLocks noGrp="1"/>
          </p:cNvSpPr>
          <p:nvPr>
            <p:ph type="ftr" sz="quarter" idx="11"/>
          </p:nvPr>
        </p:nvSpPr>
        <p:spPr/>
        <p:txBody>
          <a:bodyPr/>
          <a:lstStyle/>
          <a:p>
            <a:r>
              <a:rPr lang="en-GB"/>
              <a:t>Team Name / Optimus Syria</a:t>
            </a:r>
            <a:endParaRPr lang="en-GB" dirty="0"/>
          </a:p>
        </p:txBody>
      </p:sp>
      <p:sp>
        <p:nvSpPr>
          <p:cNvPr id="13" name="Foliennummernplatzhalter 12">
            <a:extLst>
              <a:ext uri="{FF2B5EF4-FFF2-40B4-BE49-F238E27FC236}">
                <a16:creationId xmlns:a16="http://schemas.microsoft.com/office/drawing/2014/main" id="{67F2F56B-9E4F-A460-92A9-87055C42B86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4" name="Textplatzhalter 16">
            <a:extLst>
              <a:ext uri="{FF2B5EF4-FFF2-40B4-BE49-F238E27FC236}">
                <a16:creationId xmlns:a16="http://schemas.microsoft.com/office/drawing/2014/main" id="{3A8B7922-CD64-E421-B5E5-B7BA56CBCB0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545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slide (Explan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 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r>
              <a:rPr lang="de-DE" dirty="0"/>
              <a:t> (</a:t>
            </a:r>
            <a:r>
              <a:rPr lang="de-DE" dirty="0" err="1"/>
              <a:t>Aptos</a:t>
            </a:r>
            <a:r>
              <a:rPr lang="de-DE" dirty="0"/>
              <a:t>, 22)</a:t>
            </a:r>
          </a:p>
          <a:p>
            <a:pPr marL="971550" marR="0" lvl="1" indent="-514350" algn="l" defTabSz="914400" rtl="0" eaLnBrk="1" fontAlgn="auto" latinLnBrk="0" hangingPunct="1">
              <a:lnSpc>
                <a:spcPct val="90000"/>
              </a:lnSpc>
              <a:spcBef>
                <a:spcPts val="500"/>
              </a:spcBef>
              <a:spcAft>
                <a:spcPts val="0"/>
              </a:spcAft>
              <a:buClrTx/>
              <a:buSzTx/>
              <a:buFont typeface="+mj-lt"/>
              <a:buAutoNum type="romanLcPeriod"/>
              <a:tabLst/>
              <a:defRPr/>
            </a:pPr>
            <a:r>
              <a:rPr lang="de-DE" dirty="0" err="1"/>
              <a:t>efgh</a:t>
            </a:r>
            <a:r>
              <a:rPr lang="de-DE" dirty="0"/>
              <a:t> (</a:t>
            </a:r>
            <a:r>
              <a:rPr lang="de-DE" dirty="0" err="1"/>
              <a:t>Aptos</a:t>
            </a:r>
            <a:r>
              <a:rPr lang="de-DE" dirty="0"/>
              <a:t>, 20)</a:t>
            </a:r>
          </a:p>
          <a:p>
            <a:pPr lvl="1"/>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Isosceles Triangle 6">
            <a:extLst>
              <a:ext uri="{FF2B5EF4-FFF2-40B4-BE49-F238E27FC236}">
                <a16:creationId xmlns:a16="http://schemas.microsoft.com/office/drawing/2014/main" id="{3272B118-64EE-99BB-8728-CE26B185DCFC}"/>
              </a:ext>
            </a:extLst>
          </p:cNvPr>
          <p:cNvSpPr/>
          <p:nvPr userDrawn="1"/>
        </p:nvSpPr>
        <p:spPr>
          <a:xfrm>
            <a:off x="8353959" y="1690688"/>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Rectangle 7">
            <a:extLst>
              <a:ext uri="{FF2B5EF4-FFF2-40B4-BE49-F238E27FC236}">
                <a16:creationId xmlns:a16="http://schemas.microsoft.com/office/drawing/2014/main" id="{CCA8528F-A469-ED70-E9CA-F25798C1A305}"/>
              </a:ext>
            </a:extLst>
          </p:cNvPr>
          <p:cNvSpPr/>
          <p:nvPr userDrawn="1"/>
        </p:nvSpPr>
        <p:spPr>
          <a:xfrm>
            <a:off x="2209800" y="3095720"/>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 [1], [2], [3] for </a:t>
            </a:r>
            <a:r>
              <a:rPr lang="it-IT" dirty="0" err="1"/>
              <a:t>everything</a:t>
            </a:r>
            <a:r>
              <a:rPr lang="it-IT" dirty="0"/>
              <a:t> </a:t>
            </a:r>
            <a:r>
              <a:rPr lang="it-IT" dirty="0" err="1"/>
              <a:t>you</a:t>
            </a:r>
            <a:r>
              <a:rPr lang="it-IT" dirty="0"/>
              <a:t> </a:t>
            </a:r>
            <a:r>
              <a:rPr lang="it-IT" dirty="0" err="1"/>
              <a:t>have</a:t>
            </a:r>
            <a:r>
              <a:rPr lang="it-IT" dirty="0"/>
              <a:t> from a source (</a:t>
            </a:r>
            <a:r>
              <a:rPr lang="it-IT" dirty="0" err="1"/>
              <a:t>numbers</a:t>
            </a:r>
            <a:r>
              <a:rPr lang="it-IT" dirty="0"/>
              <a:t> </a:t>
            </a:r>
            <a:r>
              <a:rPr lang="it-IT" dirty="0" err="1"/>
              <a:t>should</a:t>
            </a:r>
            <a:r>
              <a:rPr lang="it-IT" dirty="0"/>
              <a:t> be the </a:t>
            </a:r>
            <a:r>
              <a:rPr lang="it-IT" dirty="0" err="1"/>
              <a:t>same</a:t>
            </a:r>
            <a:r>
              <a:rPr lang="it-IT" dirty="0"/>
              <a:t> like in the </a:t>
            </a:r>
            <a:r>
              <a:rPr lang="it-IT" dirty="0" err="1"/>
              <a:t>bibliography</a:t>
            </a:r>
            <a:r>
              <a:rPr lang="it-IT" dirty="0"/>
              <a:t>) (</a:t>
            </a:r>
            <a:r>
              <a:rPr lang="it-IT" dirty="0" err="1"/>
              <a:t>incl</a:t>
            </a:r>
            <a:r>
              <a:rPr lang="it-IT" dirty="0"/>
              <a:t>. pictures / </a:t>
            </a:r>
            <a:r>
              <a:rPr lang="it-IT" dirty="0" err="1"/>
              <a:t>if</a:t>
            </a:r>
            <a:r>
              <a:rPr lang="it-IT" dirty="0"/>
              <a:t> </a:t>
            </a:r>
            <a:r>
              <a:rPr lang="it-IT" dirty="0" err="1"/>
              <a:t>you</a:t>
            </a:r>
            <a:r>
              <a:rPr lang="it-IT" dirty="0"/>
              <a:t> </a:t>
            </a:r>
            <a:r>
              <a:rPr lang="it-IT" dirty="0" err="1"/>
              <a:t>created</a:t>
            </a:r>
            <a:r>
              <a:rPr lang="it-IT" dirty="0"/>
              <a:t> </a:t>
            </a:r>
            <a:r>
              <a:rPr lang="it-IT" dirty="0" err="1"/>
              <a:t>them</a:t>
            </a:r>
            <a:r>
              <a:rPr lang="it-IT" dirty="0"/>
              <a:t> by </a:t>
            </a:r>
            <a:r>
              <a:rPr lang="it-IT" dirty="0" err="1"/>
              <a:t>your</a:t>
            </a:r>
            <a:r>
              <a:rPr lang="it-IT" dirty="0"/>
              <a:t> </a:t>
            </a:r>
            <a:r>
              <a:rPr lang="it-IT" dirty="0" err="1"/>
              <a:t>own</a:t>
            </a:r>
            <a:r>
              <a:rPr lang="it-IT" dirty="0"/>
              <a:t>, </a:t>
            </a:r>
            <a:r>
              <a:rPr lang="it-IT" dirty="0" err="1"/>
              <a:t>declare</a:t>
            </a:r>
            <a:r>
              <a:rPr lang="it-IT" dirty="0"/>
              <a:t> </a:t>
            </a:r>
            <a:r>
              <a:rPr lang="it-IT" dirty="0" err="1"/>
              <a:t>them</a:t>
            </a:r>
            <a:r>
              <a:rPr lang="it-IT" dirty="0"/>
              <a:t> </a:t>
            </a:r>
            <a:r>
              <a:rPr lang="it-IT" dirty="0" err="1"/>
              <a:t>as</a:t>
            </a:r>
            <a:r>
              <a:rPr lang="it-IT" dirty="0"/>
              <a:t> a </a:t>
            </a:r>
            <a:r>
              <a:rPr lang="it-IT" dirty="0" err="1"/>
              <a:t>thing</a:t>
            </a:r>
            <a:r>
              <a:rPr lang="it-IT" dirty="0"/>
              <a:t> </a:t>
            </a:r>
            <a:r>
              <a:rPr lang="it-IT" dirty="0" err="1"/>
              <a:t>you’ve</a:t>
            </a:r>
            <a:r>
              <a:rPr lang="it-IT" dirty="0"/>
              <a:t> </a:t>
            </a:r>
            <a:r>
              <a:rPr lang="it-IT" dirty="0" err="1"/>
              <a:t>done</a:t>
            </a:r>
            <a:r>
              <a:rPr lang="it-IT" dirty="0"/>
              <a:t> ) [Style </a:t>
            </a:r>
            <a:r>
              <a:rPr lang="it-IT" dirty="0" err="1"/>
              <a:t>Aptos</a:t>
            </a:r>
            <a:r>
              <a:rPr lang="it-IT" dirty="0"/>
              <a:t>/14]</a:t>
            </a:r>
            <a:endParaRPr lang="en-GB" dirty="0"/>
          </a:p>
        </p:txBody>
      </p:sp>
      <p:sp>
        <p:nvSpPr>
          <p:cNvPr id="10" name="Rectangle 11">
            <a:extLst>
              <a:ext uri="{FF2B5EF4-FFF2-40B4-BE49-F238E27FC236}">
                <a16:creationId xmlns:a16="http://schemas.microsoft.com/office/drawing/2014/main" id="{E1F8C099-06EF-7661-9A3C-60FE5CD4C5D5}"/>
              </a:ext>
            </a:extLst>
          </p:cNvPr>
          <p:cNvSpPr/>
          <p:nvPr userDrawn="1"/>
        </p:nvSpPr>
        <p:spPr>
          <a:xfrm>
            <a:off x="8862928" y="1838850"/>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11" name="Rectangle 7">
            <a:extLst>
              <a:ext uri="{FF2B5EF4-FFF2-40B4-BE49-F238E27FC236}">
                <a16:creationId xmlns:a16="http://schemas.microsoft.com/office/drawing/2014/main" id="{6E31FDF0-C963-BED4-C97E-FF9F67C07D21}"/>
              </a:ext>
            </a:extLst>
          </p:cNvPr>
          <p:cNvSpPr/>
          <p:nvPr userDrawn="1"/>
        </p:nvSpPr>
        <p:spPr>
          <a:xfrm>
            <a:off x="7312803" y="3084777"/>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a:t>
            </a:r>
            <a:r>
              <a:rPr lang="it-IT" b="1" dirty="0"/>
              <a:t>BUT</a:t>
            </a:r>
          </a:p>
          <a:p>
            <a:pPr algn="ctr"/>
            <a:r>
              <a:rPr lang="it-IT" dirty="0"/>
              <a:t>an </a:t>
            </a:r>
            <a:r>
              <a:rPr lang="it-IT" dirty="0" err="1"/>
              <a:t>intial</a:t>
            </a:r>
            <a:r>
              <a:rPr lang="it-IT" dirty="0"/>
              <a:t> slide with </a:t>
            </a:r>
            <a:r>
              <a:rPr lang="it-IT" dirty="0" err="1"/>
              <a:t>all</a:t>
            </a:r>
            <a:r>
              <a:rPr lang="it-IT" dirty="0"/>
              <a:t> the tasks </a:t>
            </a:r>
            <a:r>
              <a:rPr lang="it-IT" dirty="0" err="1"/>
              <a:t>completed</a:t>
            </a:r>
            <a:r>
              <a:rPr lang="it-IT" dirty="0"/>
              <a:t> for the week </a:t>
            </a:r>
            <a:r>
              <a:rPr lang="it-IT" dirty="0" err="1"/>
              <a:t>should</a:t>
            </a:r>
            <a:r>
              <a:rPr lang="it-IT" dirty="0"/>
              <a:t> </a:t>
            </a:r>
            <a:r>
              <a:rPr lang="it-IT" dirty="0" err="1"/>
              <a:t>always</a:t>
            </a:r>
            <a:r>
              <a:rPr lang="it-IT" dirty="0"/>
              <a:t> be </a:t>
            </a:r>
            <a:r>
              <a:rPr lang="it-IT" dirty="0" err="1"/>
              <a:t>included</a:t>
            </a:r>
            <a:br>
              <a:rPr lang="it-IT" dirty="0"/>
            </a:br>
            <a:r>
              <a:rPr lang="it-IT" dirty="0"/>
              <a:t>Use the </a:t>
            </a:r>
            <a:r>
              <a:rPr lang="it-IT" dirty="0" err="1"/>
              <a:t>same</a:t>
            </a:r>
            <a:r>
              <a:rPr lang="it-IT" dirty="0"/>
              <a:t> style, do </a:t>
            </a:r>
            <a:r>
              <a:rPr lang="it-IT" dirty="0" err="1"/>
              <a:t>not</a:t>
            </a:r>
            <a:r>
              <a:rPr lang="it-IT" dirty="0"/>
              <a:t> </a:t>
            </a:r>
            <a:r>
              <a:rPr lang="it-IT" dirty="0" err="1"/>
              <a:t>write</a:t>
            </a:r>
            <a:r>
              <a:rPr lang="it-IT" dirty="0"/>
              <a:t> more text </a:t>
            </a:r>
            <a:r>
              <a:rPr lang="it-IT" dirty="0" err="1"/>
              <a:t>than</a:t>
            </a:r>
            <a:r>
              <a:rPr lang="it-IT" dirty="0"/>
              <a:t> </a:t>
            </a:r>
            <a:r>
              <a:rPr lang="it-IT" dirty="0" err="1"/>
              <a:t>necessary</a:t>
            </a:r>
            <a:r>
              <a:rPr lang="it-IT" dirty="0"/>
              <a:t> (short, concise bullet points are </a:t>
            </a:r>
            <a:r>
              <a:rPr lang="it-IT" dirty="0" err="1"/>
              <a:t>often</a:t>
            </a:r>
            <a:r>
              <a:rPr lang="it-IT" dirty="0"/>
              <a:t> </a:t>
            </a:r>
            <a:r>
              <a:rPr lang="it-IT" dirty="0" err="1"/>
              <a:t>enough</a:t>
            </a:r>
            <a:r>
              <a:rPr lang="it-IT" dirty="0"/>
              <a:t>)</a:t>
            </a:r>
            <a:endParaRPr lang="en-GB" dirty="0"/>
          </a:p>
        </p:txBody>
      </p:sp>
      <p:sp>
        <p:nvSpPr>
          <p:cNvPr id="12" name="Textfeld 11">
            <a:extLst>
              <a:ext uri="{FF2B5EF4-FFF2-40B4-BE49-F238E27FC236}">
                <a16:creationId xmlns:a16="http://schemas.microsoft.com/office/drawing/2014/main" id="{5BA9FE0F-4438-A90E-178E-370DFB88F067}"/>
              </a:ext>
            </a:extLst>
          </p:cNvPr>
          <p:cNvSpPr txBox="1"/>
          <p:nvPr userDrawn="1"/>
        </p:nvSpPr>
        <p:spPr>
          <a:xfrm>
            <a:off x="812800" y="6219031"/>
            <a:ext cx="2120901" cy="307777"/>
          </a:xfrm>
          <a:prstGeom prst="rect">
            <a:avLst/>
          </a:prstGeom>
          <a:noFill/>
        </p:spPr>
        <p:txBody>
          <a:bodyPr wrap="square" rtlCol="0">
            <a:spAutoFit/>
          </a:bodyPr>
          <a:lstStyle/>
          <a:p>
            <a:r>
              <a:rPr lang="de-DE" sz="1400" dirty="0"/>
              <a:t>[1], [2]….</a:t>
            </a:r>
          </a:p>
        </p:txBody>
      </p:sp>
      <p:cxnSp>
        <p:nvCxnSpPr>
          <p:cNvPr id="13" name="Straight Arrow Connector 21">
            <a:extLst>
              <a:ext uri="{FF2B5EF4-FFF2-40B4-BE49-F238E27FC236}">
                <a16:creationId xmlns:a16="http://schemas.microsoft.com/office/drawing/2014/main" id="{C9F1C9AE-6377-666B-8F06-CF0B8B317160}"/>
              </a:ext>
            </a:extLst>
          </p:cNvPr>
          <p:cNvCxnSpPr>
            <a:cxnSpLocks/>
          </p:cNvCxnSpPr>
          <p:nvPr userDrawn="1"/>
        </p:nvCxnSpPr>
        <p:spPr>
          <a:xfrm flipH="1">
            <a:off x="1502229" y="4898571"/>
            <a:ext cx="1487714" cy="13183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7">
            <a:extLst>
              <a:ext uri="{FF2B5EF4-FFF2-40B4-BE49-F238E27FC236}">
                <a16:creationId xmlns:a16="http://schemas.microsoft.com/office/drawing/2014/main" id="{8C56F642-24B4-9889-6DFF-DDDACEFB7E68}"/>
              </a:ext>
            </a:extLst>
          </p:cNvPr>
          <p:cNvSpPr/>
          <p:nvPr userDrawn="1"/>
        </p:nvSpPr>
        <p:spPr>
          <a:xfrm>
            <a:off x="5256400" y="1634301"/>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5" name="Datumsplatzhalter 14">
            <a:extLst>
              <a:ext uri="{FF2B5EF4-FFF2-40B4-BE49-F238E27FC236}">
                <a16:creationId xmlns:a16="http://schemas.microsoft.com/office/drawing/2014/main" id="{F5B6D5E1-3173-F7DB-AFEA-577613F3A0E2}"/>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6" name="Fußzeilenplatzhalter 15">
            <a:extLst>
              <a:ext uri="{FF2B5EF4-FFF2-40B4-BE49-F238E27FC236}">
                <a16:creationId xmlns:a16="http://schemas.microsoft.com/office/drawing/2014/main" id="{4201E827-9609-58AA-70BC-996E2AD05F8D}"/>
              </a:ext>
            </a:extLst>
          </p:cNvPr>
          <p:cNvSpPr>
            <a:spLocks noGrp="1"/>
          </p:cNvSpPr>
          <p:nvPr>
            <p:ph type="ftr" sz="quarter" idx="11"/>
          </p:nvPr>
        </p:nvSpPr>
        <p:spPr/>
        <p:txBody>
          <a:bodyPr/>
          <a:lstStyle/>
          <a:p>
            <a:r>
              <a:rPr lang="en-GB"/>
              <a:t>Team Name / Optimus Syria</a:t>
            </a:r>
            <a:endParaRPr lang="en-GB" dirty="0"/>
          </a:p>
        </p:txBody>
      </p:sp>
      <p:sp>
        <p:nvSpPr>
          <p:cNvPr id="17" name="Foliennummernplatzhalter 16">
            <a:extLst>
              <a:ext uri="{FF2B5EF4-FFF2-40B4-BE49-F238E27FC236}">
                <a16:creationId xmlns:a16="http://schemas.microsoft.com/office/drawing/2014/main" id="{DE013F6E-0CEE-85C3-4AD1-ADEED88F5D1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8" name="Textplatzhalter 16">
            <a:extLst>
              <a:ext uri="{FF2B5EF4-FFF2-40B4-BE49-F238E27FC236}">
                <a16:creationId xmlns:a16="http://schemas.microsoft.com/office/drawing/2014/main" id="{4C7AB516-D061-772D-6849-99EBB4468916}"/>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93039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ext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 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endParaRPr lang="de-DE" dirty="0"/>
          </a:p>
          <a:p>
            <a:pPr lvl="1"/>
            <a:r>
              <a:rPr lang="de-DE" dirty="0" err="1"/>
              <a:t>efgh</a:t>
            </a:r>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Textplatzhalter 16">
            <a:extLst>
              <a:ext uri="{FF2B5EF4-FFF2-40B4-BE49-F238E27FC236}">
                <a16:creationId xmlns:a16="http://schemas.microsoft.com/office/drawing/2014/main" id="{479D6A9B-7716-D398-EE18-2F2D6AC11B70}"/>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
        <p:nvSpPr>
          <p:cNvPr id="9" name="Datumsplatzhalter 8">
            <a:extLst>
              <a:ext uri="{FF2B5EF4-FFF2-40B4-BE49-F238E27FC236}">
                <a16:creationId xmlns:a16="http://schemas.microsoft.com/office/drawing/2014/main" id="{45BE17EA-55E6-D579-4D1F-7901F944C6AA}"/>
              </a:ext>
            </a:extLst>
          </p:cNvPr>
          <p:cNvSpPr>
            <a:spLocks noGrp="1"/>
          </p:cNvSpPr>
          <p:nvPr>
            <p:ph type="dt" sz="half" idx="19"/>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810CEF70-3482-4FC0-A3A4-7FB408C94A42}"/>
              </a:ext>
            </a:extLst>
          </p:cNvPr>
          <p:cNvSpPr>
            <a:spLocks noGrp="1"/>
          </p:cNvSpPr>
          <p:nvPr>
            <p:ph type="ftr" sz="quarter" idx="20"/>
          </p:nvPr>
        </p:nvSpPr>
        <p:spPr/>
        <p:txBody>
          <a:bodyPr/>
          <a:lstStyle/>
          <a:p>
            <a:r>
              <a:rPr lang="en-GB"/>
              <a:t>Team Name / Optimus Syria</a:t>
            </a:r>
            <a:endParaRPr lang="en-GB" dirty="0"/>
          </a:p>
        </p:txBody>
      </p:sp>
      <p:sp>
        <p:nvSpPr>
          <p:cNvPr id="11" name="Foliennummernplatzhalter 10">
            <a:extLst>
              <a:ext uri="{FF2B5EF4-FFF2-40B4-BE49-F238E27FC236}">
                <a16:creationId xmlns:a16="http://schemas.microsoft.com/office/drawing/2014/main" id="{4879E7A9-C563-396E-C6B6-B45497D433BD}"/>
              </a:ext>
            </a:extLst>
          </p:cNvPr>
          <p:cNvSpPr>
            <a:spLocks noGrp="1"/>
          </p:cNvSpPr>
          <p:nvPr>
            <p:ph type="sldNum" sz="quarter" idx="21"/>
          </p:nvPr>
        </p:nvSpPr>
        <p:spPr/>
        <p:txBody>
          <a:bodyPr/>
          <a:lstStyle/>
          <a:p>
            <a:fld id="{013F6232-4F06-48BA-8F69-BF531F607829}" type="slidenum">
              <a:rPr lang="en-GB" smtClean="0"/>
              <a:pPr/>
              <a:t>‹#›</a:t>
            </a:fld>
            <a:endParaRPr lang="en-GB" dirty="0"/>
          </a:p>
        </p:txBody>
      </p:sp>
      <p:sp>
        <p:nvSpPr>
          <p:cNvPr id="5" name="Textplatzhalter 4">
            <a:extLst>
              <a:ext uri="{FF2B5EF4-FFF2-40B4-BE49-F238E27FC236}">
                <a16:creationId xmlns:a16="http://schemas.microsoft.com/office/drawing/2014/main" id="{9AB8CDF8-03C0-DF20-0ABC-80A78BDABFB2}"/>
              </a:ext>
            </a:extLst>
          </p:cNvPr>
          <p:cNvSpPr>
            <a:spLocks noGrp="1"/>
          </p:cNvSpPr>
          <p:nvPr>
            <p:ph type="body" sz="quarter" idx="22" hasCustomPrompt="1"/>
          </p:nvPr>
        </p:nvSpPr>
        <p:spPr>
          <a:xfrm>
            <a:off x="749023" y="6216958"/>
            <a:ext cx="2248453" cy="309850"/>
          </a:xfrm>
        </p:spPr>
        <p:txBody>
          <a:bodyPr/>
          <a:lstStyle>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t>[1], [2]….</a:t>
            </a:r>
          </a:p>
          <a:p>
            <a:pPr lvl="1"/>
            <a:endParaRPr lang="en-GB" dirty="0"/>
          </a:p>
        </p:txBody>
      </p:sp>
    </p:spTree>
    <p:extLst>
      <p:ext uri="{BB962C8B-B14F-4D97-AF65-F5344CB8AC3E}">
        <p14:creationId xmlns:p14="http://schemas.microsoft.com/office/powerpoint/2010/main" val="219843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item (Explan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1-i. </a:t>
            </a:r>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r>
              <a:rPr lang="de-DE" dirty="0"/>
              <a:t> (</a:t>
            </a:r>
            <a:r>
              <a:rPr lang="de-DE" dirty="0" err="1"/>
              <a:t>Aptos</a:t>
            </a:r>
            <a:r>
              <a:rPr lang="de-DE" dirty="0"/>
              <a:t> 22)</a:t>
            </a:r>
          </a:p>
          <a:p>
            <a:pPr lvl="1"/>
            <a:r>
              <a:rPr lang="de-DE" dirty="0" err="1"/>
              <a:t>efgh</a:t>
            </a:r>
            <a:r>
              <a:rPr lang="de-DE" dirty="0"/>
              <a:t> (</a:t>
            </a:r>
            <a:r>
              <a:rPr lang="de-DE" dirty="0" err="1"/>
              <a:t>Aptos</a:t>
            </a:r>
            <a:r>
              <a:rPr lang="de-DE" dirty="0"/>
              <a:t> 20)</a:t>
            </a:r>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Isosceles Triangle 6">
            <a:extLst>
              <a:ext uri="{FF2B5EF4-FFF2-40B4-BE49-F238E27FC236}">
                <a16:creationId xmlns:a16="http://schemas.microsoft.com/office/drawing/2014/main" id="{703A19AF-E449-D353-12E1-A3DAF32E3EAB}"/>
              </a:ext>
            </a:extLst>
          </p:cNvPr>
          <p:cNvSpPr/>
          <p:nvPr userDrawn="1"/>
        </p:nvSpPr>
        <p:spPr>
          <a:xfrm>
            <a:off x="5218873" y="2853022"/>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2" name="Rectangle 7">
            <a:extLst>
              <a:ext uri="{FF2B5EF4-FFF2-40B4-BE49-F238E27FC236}">
                <a16:creationId xmlns:a16="http://schemas.microsoft.com/office/drawing/2014/main" id="{650D751B-3D4C-8864-D7F4-6EC8348A31EE}"/>
              </a:ext>
            </a:extLst>
          </p:cNvPr>
          <p:cNvSpPr/>
          <p:nvPr userDrawn="1"/>
        </p:nvSpPr>
        <p:spPr>
          <a:xfrm>
            <a:off x="4025317" y="4094711"/>
            <a:ext cx="3933255" cy="129819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BUT </a:t>
            </a:r>
            <a:r>
              <a:rPr lang="it-IT" dirty="0" err="1"/>
              <a:t>if</a:t>
            </a:r>
            <a:r>
              <a:rPr lang="it-IT" dirty="0"/>
              <a:t> </a:t>
            </a:r>
            <a:r>
              <a:rPr lang="it-IT" dirty="0" err="1"/>
              <a:t>you</a:t>
            </a:r>
            <a:r>
              <a:rPr lang="it-IT" dirty="0"/>
              <a:t> use </a:t>
            </a:r>
            <a:r>
              <a:rPr lang="it-IT" dirty="0" err="1"/>
              <a:t>underpoints</a:t>
            </a:r>
            <a:r>
              <a:rPr lang="it-IT" dirty="0"/>
              <a:t> </a:t>
            </a:r>
            <a:r>
              <a:rPr lang="it-IT" dirty="0" err="1"/>
              <a:t>please</a:t>
            </a:r>
            <a:r>
              <a:rPr lang="it-IT" dirty="0"/>
              <a:t> with the i, ii, iii….</a:t>
            </a:r>
            <a:endParaRPr lang="en-GB" dirty="0"/>
          </a:p>
        </p:txBody>
      </p:sp>
      <p:sp>
        <p:nvSpPr>
          <p:cNvPr id="13" name="Rectangle 11">
            <a:extLst>
              <a:ext uri="{FF2B5EF4-FFF2-40B4-BE49-F238E27FC236}">
                <a16:creationId xmlns:a16="http://schemas.microsoft.com/office/drawing/2014/main" id="{9BDEC9EB-F30A-F42A-26C3-F9AE08765705}"/>
              </a:ext>
            </a:extLst>
          </p:cNvPr>
          <p:cNvSpPr/>
          <p:nvPr userDrawn="1"/>
        </p:nvSpPr>
        <p:spPr>
          <a:xfrm>
            <a:off x="5727842" y="3001184"/>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8" name="Rectangle 7">
            <a:extLst>
              <a:ext uri="{FF2B5EF4-FFF2-40B4-BE49-F238E27FC236}">
                <a16:creationId xmlns:a16="http://schemas.microsoft.com/office/drawing/2014/main" id="{454BA2A1-6BBA-CA7A-578A-6529C5AD3CFE}"/>
              </a:ext>
            </a:extLst>
          </p:cNvPr>
          <p:cNvSpPr/>
          <p:nvPr userDrawn="1"/>
        </p:nvSpPr>
        <p:spPr>
          <a:xfrm>
            <a:off x="927758" y="2796999"/>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9" name="Datumsplatzhalter 8">
            <a:extLst>
              <a:ext uri="{FF2B5EF4-FFF2-40B4-BE49-F238E27FC236}">
                <a16:creationId xmlns:a16="http://schemas.microsoft.com/office/drawing/2014/main" id="{19E5AF50-94A3-4308-3B68-BAD76E7A7B0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9798D87B-B794-AD8A-40F1-DEA4D547F712}"/>
              </a:ext>
            </a:extLst>
          </p:cNvPr>
          <p:cNvSpPr>
            <a:spLocks noGrp="1"/>
          </p:cNvSpPr>
          <p:nvPr>
            <p:ph type="ftr" sz="quarter" idx="11"/>
          </p:nvPr>
        </p:nvSpPr>
        <p:spPr/>
        <p:txBody>
          <a:bodyPr/>
          <a:lstStyle/>
          <a:p>
            <a:r>
              <a:rPr lang="en-GB"/>
              <a:t>Team Name / Optimus Syria</a:t>
            </a:r>
            <a:endParaRPr lang="en-GB" dirty="0"/>
          </a:p>
        </p:txBody>
      </p:sp>
      <p:sp>
        <p:nvSpPr>
          <p:cNvPr id="14" name="Foliennummernplatzhalter 13">
            <a:extLst>
              <a:ext uri="{FF2B5EF4-FFF2-40B4-BE49-F238E27FC236}">
                <a16:creationId xmlns:a16="http://schemas.microsoft.com/office/drawing/2014/main" id="{5E6253E5-E305-7986-3017-8FAC6F34DD9C}"/>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5" name="Textplatzhalter 16">
            <a:extLst>
              <a:ext uri="{FF2B5EF4-FFF2-40B4-BE49-F238E27FC236}">
                <a16:creationId xmlns:a16="http://schemas.microsoft.com/office/drawing/2014/main" id="{7E202380-1BD6-7A10-C51A-497A42391B9C}"/>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732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ite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1-i. </a:t>
            </a:r>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endParaRPr lang="de-DE" dirty="0"/>
          </a:p>
          <a:p>
            <a:pPr lvl="1"/>
            <a:r>
              <a:rPr lang="de-DE" dirty="0" err="1"/>
              <a:t>efgh</a:t>
            </a:r>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Datumsplatzhalter 7">
            <a:extLst>
              <a:ext uri="{FF2B5EF4-FFF2-40B4-BE49-F238E27FC236}">
                <a16:creationId xmlns:a16="http://schemas.microsoft.com/office/drawing/2014/main" id="{5228F91E-E7AD-B275-5A60-89428222DD8C}"/>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8F4F81C7-2C44-8CF8-2928-655E74DC8F30}"/>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260D8F3F-3088-D685-66AD-D2110FD402DA}"/>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29BD9540-0DAC-F607-0D84-145CAF084DCB}"/>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
        <p:nvSpPr>
          <p:cNvPr id="4" name="Textplatzhalter 4">
            <a:extLst>
              <a:ext uri="{FF2B5EF4-FFF2-40B4-BE49-F238E27FC236}">
                <a16:creationId xmlns:a16="http://schemas.microsoft.com/office/drawing/2014/main" id="{9943038B-A8F9-48D6-0A29-94D4AA659F65}"/>
              </a:ext>
            </a:extLst>
          </p:cNvPr>
          <p:cNvSpPr>
            <a:spLocks noGrp="1"/>
          </p:cNvSpPr>
          <p:nvPr>
            <p:ph type="body" sz="quarter" idx="22" hasCustomPrompt="1"/>
          </p:nvPr>
        </p:nvSpPr>
        <p:spPr>
          <a:xfrm>
            <a:off x="749023" y="6216958"/>
            <a:ext cx="2248453" cy="309850"/>
          </a:xfrm>
        </p:spPr>
        <p:txBody>
          <a:bodyPr/>
          <a:lstStyle>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t>[1], [2]….</a:t>
            </a:r>
          </a:p>
          <a:p>
            <a:pPr lvl="1"/>
            <a:endParaRPr lang="en-GB" dirty="0"/>
          </a:p>
        </p:txBody>
      </p:sp>
    </p:spTree>
    <p:extLst>
      <p:ext uri="{BB962C8B-B14F-4D97-AF65-F5344CB8AC3E}">
        <p14:creationId xmlns:p14="http://schemas.microsoft.com/office/powerpoint/2010/main" val="195973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 Slide (Explan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287-18A0-EB82-8A27-F94CA3880D06}"/>
              </a:ext>
            </a:extLst>
          </p:cNvPr>
          <p:cNvSpPr>
            <a:spLocks noGrp="1"/>
          </p:cNvSpPr>
          <p:nvPr>
            <p:ph type="title" hasCustomPrompt="1"/>
          </p:nvPr>
        </p:nvSpPr>
        <p:spPr/>
        <p:txBody>
          <a:bodyPr/>
          <a:lstStyle>
            <a:lvl1pPr>
              <a:defRPr/>
            </a:lvl1pPr>
          </a:lstStyle>
          <a:p>
            <a:r>
              <a:rPr lang="de-DE" dirty="0"/>
              <a:t>X. Graph</a:t>
            </a:r>
            <a:endParaRPr lang="en-GB" dirty="0"/>
          </a:p>
        </p:txBody>
      </p:sp>
      <p:pic>
        <p:nvPicPr>
          <p:cNvPr id="6" name="Picture 2" descr="How HOMER Calculates Wind Turbine Power Output">
            <a:extLst>
              <a:ext uri="{FF2B5EF4-FFF2-40B4-BE49-F238E27FC236}">
                <a16:creationId xmlns:a16="http://schemas.microsoft.com/office/drawing/2014/main" id="{002A61B1-6859-B9E0-5E8D-876C02B28C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3724" y="1939999"/>
            <a:ext cx="5429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70DEEB4B-BB48-7BA1-DC37-D3F70525E158}"/>
              </a:ext>
            </a:extLst>
          </p:cNvPr>
          <p:cNvSpPr txBox="1"/>
          <p:nvPr userDrawn="1"/>
        </p:nvSpPr>
        <p:spPr>
          <a:xfrm>
            <a:off x="764619" y="5102669"/>
            <a:ext cx="5187461" cy="600164"/>
          </a:xfrm>
          <a:prstGeom prst="rect">
            <a:avLst/>
          </a:prstGeom>
          <a:noFill/>
        </p:spPr>
        <p:txBody>
          <a:bodyPr wrap="square" rtlCol="0">
            <a:spAutoFit/>
          </a:bodyPr>
          <a:lstStyle/>
          <a:p>
            <a:r>
              <a:rPr lang="it-IT" sz="1100" dirty="0"/>
              <a:t>(</a:t>
            </a:r>
            <a:r>
              <a:rPr lang="it-IT" sz="1100" dirty="0" err="1"/>
              <a:t>Description</a:t>
            </a:r>
            <a:r>
              <a:rPr lang="it-IT" sz="1100" dirty="0"/>
              <a:t> of the </a:t>
            </a:r>
            <a:r>
              <a:rPr lang="it-IT" sz="1100" dirty="0" err="1"/>
              <a:t>graph</a:t>
            </a:r>
            <a:r>
              <a:rPr lang="it-IT" sz="1100" dirty="0"/>
              <a:t>, </a:t>
            </a:r>
            <a:r>
              <a:rPr lang="it-IT" sz="1100" dirty="0" err="1"/>
              <a:t>example</a:t>
            </a:r>
            <a:r>
              <a:rPr lang="it-IT" sz="1100" dirty="0"/>
              <a:t>: </a:t>
            </a:r>
            <a:r>
              <a:rPr lang="it-IT" sz="1100" i="1" dirty="0"/>
              <a:t>power curve power over wind speed</a:t>
            </a:r>
            <a:r>
              <a:rPr lang="it-IT" sz="1100" dirty="0"/>
              <a:t> )</a:t>
            </a:r>
          </a:p>
          <a:p>
            <a:r>
              <a:rPr lang="it-IT" sz="1100" dirty="0"/>
              <a:t>(</a:t>
            </a:r>
            <a:r>
              <a:rPr lang="it-IT" sz="1100" dirty="0" err="1"/>
              <a:t>Citation</a:t>
            </a:r>
            <a:r>
              <a:rPr lang="it-IT" sz="1100" dirty="0"/>
              <a:t> of the sources, </a:t>
            </a:r>
            <a:r>
              <a:rPr lang="it-IT" sz="1100" dirty="0" err="1"/>
              <a:t>example</a:t>
            </a:r>
            <a:r>
              <a:rPr lang="it-IT" sz="1100" dirty="0"/>
              <a:t>:</a:t>
            </a:r>
            <a:r>
              <a:rPr lang="it-IT" sz="1100" b="1" dirty="0"/>
              <a:t> </a:t>
            </a:r>
            <a:r>
              <a:rPr lang="it-IT" sz="1100" b="0" dirty="0"/>
              <a:t>[1] </a:t>
            </a:r>
            <a:r>
              <a:rPr lang="it-IT" sz="1100" dirty="0"/>
              <a:t>)  </a:t>
            </a:r>
          </a:p>
          <a:p>
            <a:r>
              <a:rPr lang="it-IT" sz="1100" dirty="0"/>
              <a:t>(Last date of access, </a:t>
            </a:r>
            <a:r>
              <a:rPr lang="it-IT" sz="1100" dirty="0" err="1"/>
              <a:t>example</a:t>
            </a:r>
            <a:r>
              <a:rPr lang="it-IT" sz="1100" dirty="0"/>
              <a:t>: 21/12/2015)</a:t>
            </a:r>
            <a:endParaRPr lang="en-GB" sz="1100" dirty="0"/>
          </a:p>
        </p:txBody>
      </p:sp>
      <p:cxnSp>
        <p:nvCxnSpPr>
          <p:cNvPr id="8" name="Connector: Elbow 6">
            <a:extLst>
              <a:ext uri="{FF2B5EF4-FFF2-40B4-BE49-F238E27FC236}">
                <a16:creationId xmlns:a16="http://schemas.microsoft.com/office/drawing/2014/main" id="{7A01EE56-12C5-DD96-C172-C145A0ED64CB}"/>
              </a:ext>
            </a:extLst>
          </p:cNvPr>
          <p:cNvCxnSpPr>
            <a:cxnSpLocks/>
          </p:cNvCxnSpPr>
          <p:nvPr userDrawn="1"/>
        </p:nvCxnSpPr>
        <p:spPr>
          <a:xfrm rot="10800000" flipV="1">
            <a:off x="3791371" y="4238699"/>
            <a:ext cx="4563205" cy="1222134"/>
          </a:xfrm>
          <a:prstGeom prst="bentConnector3">
            <a:avLst>
              <a:gd name="adj1" fmla="val 50000"/>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Oval 15">
            <a:extLst>
              <a:ext uri="{FF2B5EF4-FFF2-40B4-BE49-F238E27FC236}">
                <a16:creationId xmlns:a16="http://schemas.microsoft.com/office/drawing/2014/main" id="{EE3D1715-661B-80A0-F167-264ACC369A68}"/>
              </a:ext>
            </a:extLst>
          </p:cNvPr>
          <p:cNvSpPr/>
          <p:nvPr userDrawn="1"/>
        </p:nvSpPr>
        <p:spPr>
          <a:xfrm>
            <a:off x="7796637" y="3405202"/>
            <a:ext cx="3922209" cy="2011693"/>
          </a:xfrm>
          <a:prstGeom prst="ellipse">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Add</a:t>
            </a:r>
            <a:r>
              <a:rPr lang="it-IT" sz="1400" dirty="0"/>
              <a:t> a link to the </a:t>
            </a:r>
            <a:r>
              <a:rPr lang="it-IT" sz="1400" dirty="0" err="1"/>
              <a:t>reference</a:t>
            </a:r>
            <a:r>
              <a:rPr lang="it-IT" sz="1400" dirty="0"/>
              <a:t> </a:t>
            </a:r>
            <a:r>
              <a:rPr lang="it-IT" sz="1400" dirty="0" err="1"/>
              <a:t>number</a:t>
            </a:r>
            <a:r>
              <a:rPr lang="it-IT" sz="1400" dirty="0"/>
              <a:t> </a:t>
            </a:r>
            <a:r>
              <a:rPr lang="it-IT" sz="1400" dirty="0" err="1"/>
              <a:t>that</a:t>
            </a:r>
            <a:r>
              <a:rPr lang="it-IT" sz="1400" dirty="0"/>
              <a:t> </a:t>
            </a:r>
            <a:r>
              <a:rPr lang="it-IT" sz="1400" dirty="0" err="1"/>
              <a:t>goes</a:t>
            </a:r>
            <a:r>
              <a:rPr lang="it-IT" sz="1400" dirty="0"/>
              <a:t> to the last slide: highlight the </a:t>
            </a:r>
            <a:r>
              <a:rPr lang="it-IT" sz="1400" dirty="0" err="1"/>
              <a:t>number</a:t>
            </a:r>
            <a:r>
              <a:rPr lang="it-IT" sz="1400" dirty="0"/>
              <a:t>-&gt;</a:t>
            </a:r>
            <a:r>
              <a:rPr lang="it-IT" sz="1400" dirty="0" err="1"/>
              <a:t>right</a:t>
            </a:r>
            <a:r>
              <a:rPr lang="it-IT" sz="1400" dirty="0"/>
              <a:t> click-&gt;</a:t>
            </a:r>
            <a:r>
              <a:rPr lang="it-IT" sz="1400" dirty="0" err="1"/>
              <a:t>select</a:t>
            </a:r>
            <a:r>
              <a:rPr lang="it-IT" sz="1400" dirty="0"/>
              <a:t> link-&gt;place in </a:t>
            </a:r>
            <a:r>
              <a:rPr lang="it-IT" sz="1400" dirty="0" err="1"/>
              <a:t>this</a:t>
            </a:r>
            <a:r>
              <a:rPr lang="it-IT" sz="1400" dirty="0"/>
              <a:t> </a:t>
            </a:r>
            <a:r>
              <a:rPr lang="it-IT" sz="1400" dirty="0" err="1"/>
              <a:t>document</a:t>
            </a:r>
            <a:r>
              <a:rPr lang="it-IT" sz="1400" dirty="0"/>
              <a:t>-&gt;</a:t>
            </a:r>
            <a:r>
              <a:rPr lang="it-IT" sz="1400" dirty="0" err="1"/>
              <a:t>select</a:t>
            </a:r>
            <a:r>
              <a:rPr lang="it-IT" sz="1400" dirty="0"/>
              <a:t> last slide</a:t>
            </a:r>
            <a:endParaRPr lang="en-GB" sz="1400" dirty="0"/>
          </a:p>
        </p:txBody>
      </p:sp>
      <p:cxnSp>
        <p:nvCxnSpPr>
          <p:cNvPr id="10" name="Straight Connector 5">
            <a:extLst>
              <a:ext uri="{FF2B5EF4-FFF2-40B4-BE49-F238E27FC236}">
                <a16:creationId xmlns:a16="http://schemas.microsoft.com/office/drawing/2014/main" id="{9CCD7462-E12C-CDA3-D609-4AB679728A2E}"/>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Rectangle 7">
            <a:extLst>
              <a:ext uri="{FF2B5EF4-FFF2-40B4-BE49-F238E27FC236}">
                <a16:creationId xmlns:a16="http://schemas.microsoft.com/office/drawing/2014/main" id="{A1188C36-D6CB-FA53-013E-FC56AD427952}"/>
              </a:ext>
            </a:extLst>
          </p:cNvPr>
          <p:cNvSpPr/>
          <p:nvPr userDrawn="1"/>
        </p:nvSpPr>
        <p:spPr>
          <a:xfrm>
            <a:off x="6495002" y="1875014"/>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2" name="Datumsplatzhalter 11">
            <a:extLst>
              <a:ext uri="{FF2B5EF4-FFF2-40B4-BE49-F238E27FC236}">
                <a16:creationId xmlns:a16="http://schemas.microsoft.com/office/drawing/2014/main" id="{749D4654-CB69-04EA-986A-2264B7AF439E}"/>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3" name="Fußzeilenplatzhalter 12">
            <a:extLst>
              <a:ext uri="{FF2B5EF4-FFF2-40B4-BE49-F238E27FC236}">
                <a16:creationId xmlns:a16="http://schemas.microsoft.com/office/drawing/2014/main" id="{FC28337D-790B-E06F-0074-04AA48B925B2}"/>
              </a:ext>
            </a:extLst>
          </p:cNvPr>
          <p:cNvSpPr>
            <a:spLocks noGrp="1"/>
          </p:cNvSpPr>
          <p:nvPr>
            <p:ph type="ftr" sz="quarter" idx="11"/>
          </p:nvPr>
        </p:nvSpPr>
        <p:spPr/>
        <p:txBody>
          <a:bodyPr/>
          <a:lstStyle/>
          <a:p>
            <a:r>
              <a:rPr lang="en-GB"/>
              <a:t>Team Name / Optimus Syria</a:t>
            </a:r>
            <a:endParaRPr lang="en-GB" dirty="0"/>
          </a:p>
        </p:txBody>
      </p:sp>
      <p:sp>
        <p:nvSpPr>
          <p:cNvPr id="14" name="Foliennummernplatzhalter 13">
            <a:extLst>
              <a:ext uri="{FF2B5EF4-FFF2-40B4-BE49-F238E27FC236}">
                <a16:creationId xmlns:a16="http://schemas.microsoft.com/office/drawing/2014/main" id="{A2A63292-0139-33E2-79E8-D1F485A4CC93}"/>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5" name="Textplatzhalter 16">
            <a:extLst>
              <a:ext uri="{FF2B5EF4-FFF2-40B4-BE49-F238E27FC236}">
                <a16:creationId xmlns:a16="http://schemas.microsoft.com/office/drawing/2014/main" id="{596BA109-7562-188F-19E6-BAFF28DC5C78}"/>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8648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287-18A0-EB82-8A27-F94CA3880D06}"/>
              </a:ext>
            </a:extLst>
          </p:cNvPr>
          <p:cNvSpPr>
            <a:spLocks noGrp="1"/>
          </p:cNvSpPr>
          <p:nvPr>
            <p:ph type="title" hasCustomPrompt="1"/>
          </p:nvPr>
        </p:nvSpPr>
        <p:spPr/>
        <p:txBody>
          <a:bodyPr/>
          <a:lstStyle>
            <a:lvl1pPr>
              <a:defRPr/>
            </a:lvl1pPr>
          </a:lstStyle>
          <a:p>
            <a:r>
              <a:rPr lang="de-DE" dirty="0"/>
              <a:t>X. Graph</a:t>
            </a:r>
            <a:endParaRPr lang="en-GB" dirty="0"/>
          </a:p>
        </p:txBody>
      </p:sp>
      <p:pic>
        <p:nvPicPr>
          <p:cNvPr id="6" name="Picture 2" descr="How HOMER Calculates Wind Turbine Power Output">
            <a:extLst>
              <a:ext uri="{FF2B5EF4-FFF2-40B4-BE49-F238E27FC236}">
                <a16:creationId xmlns:a16="http://schemas.microsoft.com/office/drawing/2014/main" id="{002A61B1-6859-B9E0-5E8D-876C02B28C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3724" y="1939999"/>
            <a:ext cx="5429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70DEEB4B-BB48-7BA1-DC37-D3F70525E158}"/>
              </a:ext>
            </a:extLst>
          </p:cNvPr>
          <p:cNvSpPr txBox="1"/>
          <p:nvPr userDrawn="1"/>
        </p:nvSpPr>
        <p:spPr>
          <a:xfrm>
            <a:off x="764619" y="5102669"/>
            <a:ext cx="5187461" cy="600164"/>
          </a:xfrm>
          <a:prstGeom prst="rect">
            <a:avLst/>
          </a:prstGeom>
          <a:noFill/>
        </p:spPr>
        <p:txBody>
          <a:bodyPr wrap="square" rtlCol="0">
            <a:spAutoFit/>
          </a:bodyPr>
          <a:lstStyle/>
          <a:p>
            <a:r>
              <a:rPr lang="it-IT" sz="1100" dirty="0"/>
              <a:t>(</a:t>
            </a:r>
            <a:r>
              <a:rPr lang="it-IT" sz="1100" dirty="0" err="1"/>
              <a:t>Description</a:t>
            </a:r>
            <a:r>
              <a:rPr lang="it-IT" sz="1100" dirty="0"/>
              <a:t> of the </a:t>
            </a:r>
            <a:r>
              <a:rPr lang="it-IT" sz="1100" dirty="0" err="1"/>
              <a:t>graph</a:t>
            </a:r>
            <a:r>
              <a:rPr lang="it-IT" sz="1100" dirty="0"/>
              <a:t>, </a:t>
            </a:r>
            <a:r>
              <a:rPr lang="it-IT" sz="1100" dirty="0" err="1"/>
              <a:t>example</a:t>
            </a:r>
            <a:r>
              <a:rPr lang="it-IT" sz="1100" dirty="0"/>
              <a:t>: </a:t>
            </a:r>
            <a:r>
              <a:rPr lang="it-IT" sz="1100" i="1" dirty="0"/>
              <a:t>power curve power over wind speed</a:t>
            </a:r>
            <a:r>
              <a:rPr lang="it-IT" sz="1100" dirty="0"/>
              <a:t> )</a:t>
            </a:r>
          </a:p>
          <a:p>
            <a:r>
              <a:rPr lang="it-IT" sz="1100" dirty="0"/>
              <a:t>(</a:t>
            </a:r>
            <a:r>
              <a:rPr lang="it-IT" sz="1100" dirty="0" err="1"/>
              <a:t>Citation</a:t>
            </a:r>
            <a:r>
              <a:rPr lang="it-IT" sz="1100" dirty="0"/>
              <a:t> of the sources, </a:t>
            </a:r>
            <a:r>
              <a:rPr lang="it-IT" sz="1100" dirty="0" err="1"/>
              <a:t>example</a:t>
            </a:r>
            <a:r>
              <a:rPr lang="it-IT" sz="1100" dirty="0"/>
              <a:t>:</a:t>
            </a:r>
            <a:r>
              <a:rPr lang="it-IT" sz="1100" b="1" dirty="0"/>
              <a:t> </a:t>
            </a:r>
            <a:r>
              <a:rPr lang="it-IT" sz="1100" b="0" dirty="0"/>
              <a:t>[1] </a:t>
            </a:r>
            <a:r>
              <a:rPr lang="it-IT" sz="1100" dirty="0"/>
              <a:t>)  </a:t>
            </a:r>
          </a:p>
          <a:p>
            <a:r>
              <a:rPr lang="it-IT" sz="1100" dirty="0"/>
              <a:t>(Last date of access, </a:t>
            </a:r>
            <a:r>
              <a:rPr lang="it-IT" sz="1100" dirty="0" err="1"/>
              <a:t>example</a:t>
            </a:r>
            <a:r>
              <a:rPr lang="it-IT" sz="1100" dirty="0"/>
              <a:t>: 21/12/2015)</a:t>
            </a:r>
            <a:endParaRPr lang="en-GB" sz="1100" dirty="0"/>
          </a:p>
        </p:txBody>
      </p:sp>
      <p:cxnSp>
        <p:nvCxnSpPr>
          <p:cNvPr id="10" name="Straight Connector 5">
            <a:extLst>
              <a:ext uri="{FF2B5EF4-FFF2-40B4-BE49-F238E27FC236}">
                <a16:creationId xmlns:a16="http://schemas.microsoft.com/office/drawing/2014/main" id="{9CCD7462-E12C-CDA3-D609-4AB679728A2E}"/>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Datumsplatzhalter 7">
            <a:extLst>
              <a:ext uri="{FF2B5EF4-FFF2-40B4-BE49-F238E27FC236}">
                <a16:creationId xmlns:a16="http://schemas.microsoft.com/office/drawing/2014/main" id="{98D8651D-3525-44E9-EF74-5AE1C96E2B5E}"/>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FC35C132-0CB8-F9A6-EC6C-F3AC1F1B3137}"/>
              </a:ext>
            </a:extLst>
          </p:cNvPr>
          <p:cNvSpPr>
            <a:spLocks noGrp="1"/>
          </p:cNvSpPr>
          <p:nvPr>
            <p:ph type="ftr" sz="quarter" idx="11"/>
          </p:nvPr>
        </p:nvSpPr>
        <p:spPr/>
        <p:txBody>
          <a:bodyPr/>
          <a:lstStyle/>
          <a:p>
            <a:r>
              <a:rPr lang="en-GB"/>
              <a:t>Team Name / Optimus Syria</a:t>
            </a:r>
            <a:endParaRPr lang="en-GB" dirty="0"/>
          </a:p>
        </p:txBody>
      </p:sp>
      <p:sp>
        <p:nvSpPr>
          <p:cNvPr id="11" name="Foliennummernplatzhalter 10">
            <a:extLst>
              <a:ext uri="{FF2B5EF4-FFF2-40B4-BE49-F238E27FC236}">
                <a16:creationId xmlns:a16="http://schemas.microsoft.com/office/drawing/2014/main" id="{722F58FF-5AD5-CF97-4FEE-FB1F38CD9A18}"/>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2" name="Textplatzhalter 16">
            <a:extLst>
              <a:ext uri="{FF2B5EF4-FFF2-40B4-BE49-F238E27FC236}">
                <a16:creationId xmlns:a16="http://schemas.microsoft.com/office/drawing/2014/main" id="{DC21B0DD-4D97-871C-E587-F10AD55D8BD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4107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CD36E4AE-BF2C-D504-0887-03D81D07CDC8}"/>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Free-form: Shape 13">
            <a:extLst>
              <a:ext uri="{FF2B5EF4-FFF2-40B4-BE49-F238E27FC236}">
                <a16:creationId xmlns:a16="http://schemas.microsoft.com/office/drawing/2014/main" id="{7608A32D-44F3-01F2-D6ED-924DFF3CC333}"/>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a:extLst>
              <a:ext uri="{FF2B5EF4-FFF2-40B4-BE49-F238E27FC236}">
                <a16:creationId xmlns:a16="http://schemas.microsoft.com/office/drawing/2014/main" id="{476B4C36-B64B-F839-789E-0C40D5E60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8" name="Free-form: Shape 13">
            <a:extLst>
              <a:ext uri="{FF2B5EF4-FFF2-40B4-BE49-F238E27FC236}">
                <a16:creationId xmlns:a16="http://schemas.microsoft.com/office/drawing/2014/main" id="{1DE142EE-E501-93E6-565D-AB4A5A647F0F}"/>
              </a:ext>
            </a:extLst>
          </p:cNvPr>
          <p:cNvSpPr/>
          <p:nvPr/>
        </p:nvSpPr>
        <p:spPr>
          <a:xfrm rot="10800000">
            <a:off x="-2090" y="-18190"/>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13">
            <a:extLst>
              <a:ext uri="{FF2B5EF4-FFF2-40B4-BE49-F238E27FC236}">
                <a16:creationId xmlns:a16="http://schemas.microsoft.com/office/drawing/2014/main" id="{776A7918-93DA-D7CE-97A3-DDF18B379B65}"/>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oter Placeholder 4">
            <a:extLst>
              <a:ext uri="{FF2B5EF4-FFF2-40B4-BE49-F238E27FC236}">
                <a16:creationId xmlns:a16="http://schemas.microsoft.com/office/drawing/2014/main" id="{F164827E-F028-4C94-EB63-600BCABCD15C}"/>
              </a:ext>
            </a:extLst>
          </p:cNvPr>
          <p:cNvSpPr>
            <a:spLocks noGrp="1"/>
          </p:cNvSpPr>
          <p:nvPr>
            <p:ph type="ftr" sz="quarter" idx="3"/>
          </p:nvPr>
        </p:nvSpPr>
        <p:spPr>
          <a:xfrm>
            <a:off x="8474613" y="6564113"/>
            <a:ext cx="2879187" cy="365125"/>
          </a:xfrm>
          <a:prstGeom prst="rect">
            <a:avLst/>
          </a:prstGeom>
        </p:spPr>
        <p:txBody>
          <a:bodyPr vert="horz" lIns="91440" tIns="45720" rIns="91440" bIns="45720" rtlCol="0" anchor="ctr"/>
          <a:lstStyle>
            <a:lvl1pPr algn="r">
              <a:defRPr sz="1200">
                <a:solidFill>
                  <a:schemeClr val="bg1"/>
                </a:solidFill>
              </a:defRPr>
            </a:lvl1pPr>
          </a:lstStyle>
          <a:p>
            <a:r>
              <a:rPr lang="en-GB" dirty="0"/>
              <a:t>Team Name / Optimus Syria</a:t>
            </a:r>
          </a:p>
        </p:txBody>
      </p:sp>
      <p:sp>
        <p:nvSpPr>
          <p:cNvPr id="6" name="Slide Number Placeholder 5">
            <a:extLst>
              <a:ext uri="{FF2B5EF4-FFF2-40B4-BE49-F238E27FC236}">
                <a16:creationId xmlns:a16="http://schemas.microsoft.com/office/drawing/2014/main" id="{00B8DD39-3F07-862A-3C91-AC524529184A}"/>
              </a:ext>
            </a:extLst>
          </p:cNvPr>
          <p:cNvSpPr>
            <a:spLocks noGrp="1"/>
          </p:cNvSpPr>
          <p:nvPr>
            <p:ph type="sldNum" sz="quarter" idx="4"/>
          </p:nvPr>
        </p:nvSpPr>
        <p:spPr>
          <a:xfrm>
            <a:off x="1949570" y="6566803"/>
            <a:ext cx="928958" cy="365125"/>
          </a:xfrm>
          <a:prstGeom prst="rect">
            <a:avLst/>
          </a:prstGeom>
        </p:spPr>
        <p:txBody>
          <a:bodyPr vert="horz" lIns="91440" tIns="45720" rIns="91440" bIns="45720" rtlCol="0" anchor="ctr"/>
          <a:lstStyle>
            <a:lvl1pPr algn="ctr">
              <a:defRPr sz="1200">
                <a:solidFill>
                  <a:schemeClr val="bg1"/>
                </a:solidFill>
              </a:defRPr>
            </a:lvl1pPr>
          </a:lstStyle>
          <a:p>
            <a:fld id="{013F6232-4F06-48BA-8F69-BF531F607829}" type="slidenum">
              <a:rPr lang="en-GB" smtClean="0"/>
              <a:pPr/>
              <a:t>‹#›</a:t>
            </a:fld>
            <a:endParaRPr lang="en-GB" dirty="0"/>
          </a:p>
        </p:txBody>
      </p:sp>
      <p:sp>
        <p:nvSpPr>
          <p:cNvPr id="4" name="Date Placeholder 3">
            <a:extLst>
              <a:ext uri="{FF2B5EF4-FFF2-40B4-BE49-F238E27FC236}">
                <a16:creationId xmlns:a16="http://schemas.microsoft.com/office/drawing/2014/main" id="{A6D593D3-E60D-CF97-AC8A-2B02D933B02F}"/>
              </a:ext>
            </a:extLst>
          </p:cNvPr>
          <p:cNvSpPr>
            <a:spLocks noGrp="1"/>
          </p:cNvSpPr>
          <p:nvPr>
            <p:ph type="dt" sz="half" idx="2"/>
          </p:nvPr>
        </p:nvSpPr>
        <p:spPr>
          <a:xfrm>
            <a:off x="838200" y="6566803"/>
            <a:ext cx="1111370" cy="365125"/>
          </a:xfrm>
          <a:prstGeom prst="rect">
            <a:avLst/>
          </a:prstGeom>
        </p:spPr>
        <p:txBody>
          <a:bodyPr vert="horz" lIns="91440" tIns="45720" rIns="91440" bIns="45720" rtlCol="0" anchor="ctr"/>
          <a:lstStyle>
            <a:lvl1pPr algn="l">
              <a:defRPr sz="1200">
                <a:solidFill>
                  <a:schemeClr val="bg1"/>
                </a:solidFill>
              </a:defRPr>
            </a:lvl1pPr>
          </a:lstStyle>
          <a:p>
            <a:fld id="{02AEE8E4-D792-40D2-B8D4-0007E21A0CF8}" type="datetime1">
              <a:rPr lang="en-GB" smtClean="0"/>
              <a:t>27/10/2025</a:t>
            </a:fld>
            <a:endParaRPr lang="en-GB" dirty="0"/>
          </a:p>
        </p:txBody>
      </p:sp>
      <p:sp>
        <p:nvSpPr>
          <p:cNvPr id="11" name="Free-form: Shape 13">
            <a:extLst>
              <a:ext uri="{FF2B5EF4-FFF2-40B4-BE49-F238E27FC236}">
                <a16:creationId xmlns:a16="http://schemas.microsoft.com/office/drawing/2014/main" id="{1ABD3F4B-4853-EC8E-00EB-5109F86CE0F1}"/>
              </a:ext>
            </a:extLst>
          </p:cNvPr>
          <p:cNvSpPr/>
          <p:nvPr userDrawn="1"/>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3">
            <a:extLst>
              <a:ext uri="{FF2B5EF4-FFF2-40B4-BE49-F238E27FC236}">
                <a16:creationId xmlns:a16="http://schemas.microsoft.com/office/drawing/2014/main" id="{2BF40EC9-0D42-5E08-04BD-F330229C7518}"/>
              </a:ext>
            </a:extLst>
          </p:cNvPr>
          <p:cNvSpPr/>
          <p:nvPr userDrawn="1"/>
        </p:nvSpPr>
        <p:spPr>
          <a:xfrm rot="10800000">
            <a:off x="-2090" y="-18190"/>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Shape 13">
            <a:extLst>
              <a:ext uri="{FF2B5EF4-FFF2-40B4-BE49-F238E27FC236}">
                <a16:creationId xmlns:a16="http://schemas.microsoft.com/office/drawing/2014/main" id="{0BB1BAA4-B843-57F3-9FCE-C9585D332FAE}"/>
              </a:ext>
            </a:extLst>
          </p:cNvPr>
          <p:cNvSpPr/>
          <p:nvPr userDrawn="1"/>
        </p:nvSpPr>
        <p:spPr>
          <a:xfrm rot="10800000">
            <a:off x="-26376" y="-254312"/>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74A75E23-C68E-95B1-6539-4A187BBC4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endParaRPr lang="en-GB" dirty="0"/>
          </a:p>
        </p:txBody>
      </p:sp>
    </p:spTree>
    <p:extLst>
      <p:ext uri="{BB962C8B-B14F-4D97-AF65-F5344CB8AC3E}">
        <p14:creationId xmlns:p14="http://schemas.microsoft.com/office/powerpoint/2010/main" val="2653178425"/>
      </p:ext>
    </p:extLst>
  </p:cSld>
  <p:clrMap bg1="lt1" tx1="dk1" bg2="lt2" tx2="dk2" accent1="accent1" accent2="accent2" accent3="accent3" accent4="accent4" accent5="accent5" accent6="accent6" hlink="hlink" folHlink="folHlink"/>
  <p:sldLayoutIdLst>
    <p:sldLayoutId id="2147483687" r:id="rId1"/>
    <p:sldLayoutId id="2147483663" r:id="rId2"/>
    <p:sldLayoutId id="2147483686" r:id="rId3"/>
    <p:sldLayoutId id="2147483674" r:id="rId4"/>
    <p:sldLayoutId id="2147483685" r:id="rId5"/>
    <p:sldLayoutId id="2147483684" r:id="rId6"/>
    <p:sldLayoutId id="2147483688" r:id="rId7"/>
    <p:sldLayoutId id="2147483666" r:id="rId8"/>
    <p:sldLayoutId id="2147483689" r:id="rId9"/>
    <p:sldLayoutId id="2147483662" r:id="rId10"/>
    <p:sldLayoutId id="2147483690" r:id="rId11"/>
    <p:sldLayoutId id="2147483664" r:id="rId12"/>
    <p:sldLayoutId id="2147483665" r:id="rId13"/>
    <p:sldLayoutId id="2147483667" r:id="rId14"/>
    <p:sldLayoutId id="2147483668" r:id="rId15"/>
    <p:sldLayoutId id="2147483669" r:id="rId16"/>
    <p:sldLayoutId id="2147483670" r:id="rId17"/>
    <p:sldLayoutId id="2147483671"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5620995-1DFE-FB81-B1FD-1F43AD25E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BF9FFA78-25BC-8AF7-71C4-CCA91A932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ooter Placeholder 4">
            <a:extLst>
              <a:ext uri="{FF2B5EF4-FFF2-40B4-BE49-F238E27FC236}">
                <a16:creationId xmlns:a16="http://schemas.microsoft.com/office/drawing/2014/main" id="{8CB32A29-5E71-00A9-66DA-1FED8EA8FAF3}"/>
              </a:ext>
            </a:extLst>
          </p:cNvPr>
          <p:cNvSpPr>
            <a:spLocks noGrp="1"/>
          </p:cNvSpPr>
          <p:nvPr>
            <p:ph type="ftr" sz="quarter" idx="3"/>
          </p:nvPr>
        </p:nvSpPr>
        <p:spPr>
          <a:xfrm>
            <a:off x="8474613" y="6564113"/>
            <a:ext cx="2879187" cy="365125"/>
          </a:xfrm>
          <a:prstGeom prst="rect">
            <a:avLst/>
          </a:prstGeom>
        </p:spPr>
        <p:txBody>
          <a:bodyPr vert="horz" lIns="91440" tIns="45720" rIns="91440" bIns="45720" rtlCol="0" anchor="ctr"/>
          <a:lstStyle>
            <a:lvl1pPr algn="r">
              <a:defRPr sz="1200">
                <a:solidFill>
                  <a:schemeClr val="bg1"/>
                </a:solidFill>
              </a:defRPr>
            </a:lvl1pPr>
          </a:lstStyle>
          <a:p>
            <a:r>
              <a:rPr lang="en-GB" dirty="0"/>
              <a:t>Optimus Syria</a:t>
            </a:r>
          </a:p>
        </p:txBody>
      </p:sp>
      <p:sp>
        <p:nvSpPr>
          <p:cNvPr id="8" name="Slide Number Placeholder 5">
            <a:extLst>
              <a:ext uri="{FF2B5EF4-FFF2-40B4-BE49-F238E27FC236}">
                <a16:creationId xmlns:a16="http://schemas.microsoft.com/office/drawing/2014/main" id="{75A1141D-8ADF-66F7-AB0C-CAA4E1B2CB82}"/>
              </a:ext>
            </a:extLst>
          </p:cNvPr>
          <p:cNvSpPr>
            <a:spLocks noGrp="1"/>
          </p:cNvSpPr>
          <p:nvPr>
            <p:ph type="sldNum" sz="quarter" idx="4"/>
          </p:nvPr>
        </p:nvSpPr>
        <p:spPr>
          <a:xfrm>
            <a:off x="1949570" y="6566803"/>
            <a:ext cx="928958" cy="365125"/>
          </a:xfrm>
          <a:prstGeom prst="rect">
            <a:avLst/>
          </a:prstGeom>
        </p:spPr>
        <p:txBody>
          <a:bodyPr vert="horz" lIns="91440" tIns="45720" rIns="91440" bIns="45720" rtlCol="0" anchor="ctr"/>
          <a:lstStyle>
            <a:lvl1pPr algn="ctr">
              <a:defRPr sz="1200">
                <a:solidFill>
                  <a:schemeClr val="bg1"/>
                </a:solidFill>
              </a:defRPr>
            </a:lvl1pPr>
          </a:lstStyle>
          <a:p>
            <a:fld id="{013F6232-4F06-48BA-8F69-BF531F607829}" type="slidenum">
              <a:rPr lang="en-GB" smtClean="0"/>
              <a:pPr/>
              <a:t>‹#›</a:t>
            </a:fld>
            <a:endParaRPr lang="en-GB" dirty="0"/>
          </a:p>
        </p:txBody>
      </p:sp>
      <p:sp>
        <p:nvSpPr>
          <p:cNvPr id="9" name="Date Placeholder 3">
            <a:extLst>
              <a:ext uri="{FF2B5EF4-FFF2-40B4-BE49-F238E27FC236}">
                <a16:creationId xmlns:a16="http://schemas.microsoft.com/office/drawing/2014/main" id="{07138566-A99B-8C60-010B-13E0F43C5657}"/>
              </a:ext>
            </a:extLst>
          </p:cNvPr>
          <p:cNvSpPr>
            <a:spLocks noGrp="1"/>
          </p:cNvSpPr>
          <p:nvPr>
            <p:ph type="dt" sz="half" idx="2"/>
          </p:nvPr>
        </p:nvSpPr>
        <p:spPr>
          <a:xfrm>
            <a:off x="838200" y="6566803"/>
            <a:ext cx="1111370" cy="365125"/>
          </a:xfrm>
          <a:prstGeom prst="rect">
            <a:avLst/>
          </a:prstGeom>
        </p:spPr>
        <p:txBody>
          <a:bodyPr vert="horz" lIns="91440" tIns="45720" rIns="91440" bIns="45720" rtlCol="0" anchor="ctr"/>
          <a:lstStyle>
            <a:lvl1pPr algn="l">
              <a:defRPr sz="1200">
                <a:solidFill>
                  <a:schemeClr val="bg1"/>
                </a:solidFill>
              </a:defRPr>
            </a:lvl1pPr>
          </a:lstStyle>
          <a:p>
            <a:fld id="{02AEE8E4-D792-40D2-B8D4-0007E21A0CF8}" type="datetime1">
              <a:rPr lang="en-GB" smtClean="0"/>
              <a:t>27/10/2025</a:t>
            </a:fld>
            <a:endParaRPr lang="en-GB" dirty="0"/>
          </a:p>
        </p:txBody>
      </p:sp>
    </p:spTree>
    <p:extLst>
      <p:ext uri="{BB962C8B-B14F-4D97-AF65-F5344CB8AC3E}">
        <p14:creationId xmlns:p14="http://schemas.microsoft.com/office/powerpoint/2010/main" val="3811557844"/>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lobalenergymonitor.org/projects/global-wind-power-tracker/tracker-map/"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C01C5AA7-5821-01BD-1AC8-74837347C777}"/>
              </a:ext>
            </a:extLst>
          </p:cNvPr>
          <p:cNvSpPr>
            <a:spLocks noGrp="1"/>
          </p:cNvSpPr>
          <p:nvPr>
            <p:ph type="title"/>
          </p:nvPr>
        </p:nvSpPr>
        <p:spPr/>
        <p:txBody>
          <a:bodyPr/>
          <a:lstStyle/>
          <a:p>
            <a:r>
              <a:rPr lang="de-DE" dirty="0"/>
              <a:t>List of contents</a:t>
            </a:r>
          </a:p>
        </p:txBody>
      </p:sp>
      <p:sp>
        <p:nvSpPr>
          <p:cNvPr id="23" name="Datumsplatzhalter 22">
            <a:extLst>
              <a:ext uri="{FF2B5EF4-FFF2-40B4-BE49-F238E27FC236}">
                <a16:creationId xmlns:a16="http://schemas.microsoft.com/office/drawing/2014/main" id="{278CF838-7112-4F3F-EAE6-B2D4ED8FB4EE}"/>
              </a:ext>
            </a:extLst>
          </p:cNvPr>
          <p:cNvSpPr>
            <a:spLocks noGrp="1"/>
          </p:cNvSpPr>
          <p:nvPr>
            <p:ph type="dt" sz="half" idx="10"/>
          </p:nvPr>
        </p:nvSpPr>
        <p:spPr/>
        <p:txBody>
          <a:bodyPr/>
          <a:lstStyle/>
          <a:p>
            <a:fld id="{1B2647D9-CCE9-448B-BCAE-B6078094F078}" type="datetime1">
              <a:rPr lang="en-GB" smtClean="0"/>
              <a:t>27/10/2025</a:t>
            </a:fld>
            <a:endParaRPr lang="en-GB" dirty="0"/>
          </a:p>
        </p:txBody>
      </p:sp>
      <p:sp>
        <p:nvSpPr>
          <p:cNvPr id="24" name="Fußzeilenplatzhalter 23">
            <a:extLst>
              <a:ext uri="{FF2B5EF4-FFF2-40B4-BE49-F238E27FC236}">
                <a16:creationId xmlns:a16="http://schemas.microsoft.com/office/drawing/2014/main" id="{7A4CB245-78A9-C73E-8215-8D18B2739C00}"/>
              </a:ext>
            </a:extLst>
          </p:cNvPr>
          <p:cNvSpPr>
            <a:spLocks noGrp="1"/>
          </p:cNvSpPr>
          <p:nvPr>
            <p:ph type="ftr" sz="quarter" idx="11"/>
          </p:nvPr>
        </p:nvSpPr>
        <p:spPr/>
        <p:txBody>
          <a:bodyPr/>
          <a:lstStyle/>
          <a:p>
            <a:r>
              <a:rPr lang="en-GB" dirty="0"/>
              <a:t>Management Team PM/ Optimus Syria</a:t>
            </a:r>
          </a:p>
        </p:txBody>
      </p:sp>
      <p:sp>
        <p:nvSpPr>
          <p:cNvPr id="25" name="Foliennummernplatzhalter 24">
            <a:extLst>
              <a:ext uri="{FF2B5EF4-FFF2-40B4-BE49-F238E27FC236}">
                <a16:creationId xmlns:a16="http://schemas.microsoft.com/office/drawing/2014/main" id="{1F1D02DB-C1C0-0C64-772D-D708982E9FB1}"/>
              </a:ext>
            </a:extLst>
          </p:cNvPr>
          <p:cNvSpPr>
            <a:spLocks noGrp="1"/>
          </p:cNvSpPr>
          <p:nvPr>
            <p:ph type="sldNum" sz="quarter" idx="12"/>
          </p:nvPr>
        </p:nvSpPr>
        <p:spPr/>
        <p:txBody>
          <a:bodyPr/>
          <a:lstStyle/>
          <a:p>
            <a:fld id="{013F6232-4F06-48BA-8F69-BF531F607829}" type="slidenum">
              <a:rPr lang="en-GB" smtClean="0"/>
              <a:t>1</a:t>
            </a:fld>
            <a:endParaRPr lang="en-GB"/>
          </a:p>
        </p:txBody>
      </p:sp>
      <p:sp>
        <p:nvSpPr>
          <p:cNvPr id="2" name="Textplatzhalter 1">
            <a:extLst>
              <a:ext uri="{FF2B5EF4-FFF2-40B4-BE49-F238E27FC236}">
                <a16:creationId xmlns:a16="http://schemas.microsoft.com/office/drawing/2014/main" id="{AB50A548-9038-155C-8BC6-63C2D94B9A13}"/>
              </a:ext>
            </a:extLst>
          </p:cNvPr>
          <p:cNvSpPr>
            <a:spLocks noGrp="1"/>
          </p:cNvSpPr>
          <p:nvPr>
            <p:ph type="body" sz="quarter" idx="18"/>
          </p:nvPr>
        </p:nvSpPr>
        <p:spPr/>
        <p:txBody>
          <a:bodyPr/>
          <a:lstStyle/>
          <a:p>
            <a:r>
              <a:rPr lang="en-GB" dirty="0"/>
              <a:t>Bakhtyar </a:t>
            </a:r>
            <a:r>
              <a:rPr lang="en-GB" dirty="0" err="1"/>
              <a:t>karim</a:t>
            </a:r>
            <a:endParaRPr lang="en-GB" dirty="0"/>
          </a:p>
        </p:txBody>
      </p:sp>
      <p:sp>
        <p:nvSpPr>
          <p:cNvPr id="3" name="Content Placeholder 2">
            <a:extLst>
              <a:ext uri="{FF2B5EF4-FFF2-40B4-BE49-F238E27FC236}">
                <a16:creationId xmlns:a16="http://schemas.microsoft.com/office/drawing/2014/main" id="{2ACA9DE4-3193-6E74-5611-A9D096A4EB6F}"/>
              </a:ext>
            </a:extLst>
          </p:cNvPr>
          <p:cNvSpPr txBox="1">
            <a:spLocks/>
          </p:cNvSpPr>
          <p:nvPr/>
        </p:nvSpPr>
        <p:spPr>
          <a:xfrm>
            <a:off x="838200" y="1612265"/>
            <a:ext cx="10515600" cy="4351338"/>
          </a:xfrm>
          <a:prstGeom prst="rect">
            <a:avLst/>
          </a:prstGeom>
        </p:spPr>
        <p:txBody>
          <a:bodyPr vert="horz" lIns="91440" tIns="45720" rIns="91440" bIns="45720" rtlCol="0">
            <a:normAutofit/>
          </a:bodyPr>
          <a:lstStyle>
            <a:lvl1pPr marL="514350" indent="-514350" algn="l" defTabSz="914400" rtl="0" eaLnBrk="1" latinLnBrk="0" hangingPunct="1">
              <a:lnSpc>
                <a:spcPct val="90000"/>
              </a:lnSpc>
              <a:spcBef>
                <a:spcPts val="1000"/>
              </a:spcBef>
              <a:buFont typeface="+mj-lt"/>
              <a:buAutoNum type="arabicPeriod"/>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de-DE" dirty="0"/>
              <a:t>Middle East Wind Turbines</a:t>
            </a:r>
          </a:p>
          <a:p>
            <a:pPr lvl="1"/>
            <a:r>
              <a:rPr lang="de-DE" dirty="0"/>
              <a:t>Benchmarks</a:t>
            </a:r>
          </a:p>
          <a:p>
            <a:pPr lvl="1"/>
            <a:r>
              <a:rPr lang="de-DE" dirty="0"/>
              <a:t>Mraket Analsys &amp; Regional ranking</a:t>
            </a:r>
          </a:p>
          <a:p>
            <a:r>
              <a:rPr lang="de-DE" dirty="0"/>
              <a:t>Design Lifetime</a:t>
            </a:r>
          </a:p>
          <a:p>
            <a:pPr lvl="1"/>
            <a:r>
              <a:rPr lang="de-DE" dirty="0"/>
              <a:t>Design Lifetime Parameters &amp; Typical Range</a:t>
            </a:r>
          </a:p>
          <a:p>
            <a:pPr lvl="1"/>
            <a:r>
              <a:rPr lang="de-DE" dirty="0"/>
              <a:t>Factors that Affect Lifetime</a:t>
            </a:r>
          </a:p>
          <a:p>
            <a:r>
              <a:rPr lang="de-DE" dirty="0"/>
              <a:t>End of Life</a:t>
            </a:r>
          </a:p>
          <a:p>
            <a:pPr marL="0" indent="0">
              <a:buNone/>
            </a:pPr>
            <a:endParaRPr lang="de-DE" dirty="0"/>
          </a:p>
          <a:p>
            <a:endParaRPr lang="de-DE" dirty="0"/>
          </a:p>
          <a:p>
            <a:pPr lvl="1"/>
            <a:endParaRPr lang="de-DE" dirty="0"/>
          </a:p>
        </p:txBody>
      </p:sp>
    </p:spTree>
    <p:extLst>
      <p:ext uri="{BB962C8B-B14F-4D97-AF65-F5344CB8AC3E}">
        <p14:creationId xmlns:p14="http://schemas.microsoft.com/office/powerpoint/2010/main" val="110655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BAB2A-618B-2D08-184C-A9D585F647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F2F15F-788A-BD55-870E-98894557547C}"/>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A30D1A50-7C42-5056-5FD5-1D1B984287FB}"/>
              </a:ext>
            </a:extLst>
          </p:cNvPr>
          <p:cNvSpPr>
            <a:spLocks noGrp="1"/>
          </p:cNvSpPr>
          <p:nvPr>
            <p:ph idx="1" hasCustomPrompt="1"/>
          </p:nvPr>
        </p:nvSpPr>
        <p:spPr>
          <a:xfrm>
            <a:off x="382555" y="1396416"/>
            <a:ext cx="11139196" cy="4911077"/>
          </a:xfrm>
        </p:spPr>
        <p:txBody>
          <a:bodyPr numCol="1">
            <a:normAutofit/>
          </a:bodyPr>
          <a:lstStyle>
            <a:lvl1pPr marL="0" indent="0">
              <a:buNone/>
              <a:defRPr sz="1600"/>
            </a:lvl1pPr>
          </a:lstStyle>
          <a:p>
            <a:pPr lvl="0">
              <a:defRPr/>
            </a:pPr>
            <a:r>
              <a:rPr lang="en-US" sz="1200" dirty="0"/>
              <a:t>[16] Power Technology, "Vestas V150-4.2 – Saudi Arabia (</a:t>
            </a:r>
            <a:r>
              <a:rPr lang="en-US" sz="1200" dirty="0" err="1"/>
              <a:t>Dumat</a:t>
            </a:r>
            <a:r>
              <a:rPr lang="en-US" sz="1200" dirty="0"/>
              <a:t> Al-</a:t>
            </a:r>
            <a:r>
              <a:rPr lang="en-US" sz="1200" dirty="0" err="1"/>
              <a:t>Jandal</a:t>
            </a:r>
            <a:r>
              <a:rPr lang="en-US" sz="1200" dirty="0"/>
              <a:t>)", [Online]. Available: https://www.power-technology.com. Accessed: 25 Oct. 2025.</a:t>
            </a:r>
          </a:p>
          <a:p>
            <a:pPr lvl="0">
              <a:defRPr/>
            </a:pPr>
            <a:r>
              <a:rPr lang="en-US" sz="1200" dirty="0"/>
              <a:t>[17] The Wind Power, "</a:t>
            </a:r>
            <a:r>
              <a:rPr lang="en-US" sz="1200" dirty="0" err="1"/>
              <a:t>Goldwind</a:t>
            </a:r>
            <a:r>
              <a:rPr lang="en-US" sz="1200" dirty="0"/>
              <a:t> GW121/2500 – UAE (Sir Bani Yas Phase)", [Online]. Available: https://www.thewindpower.net. Accessed: 25 Oct. 2025.</a:t>
            </a:r>
          </a:p>
          <a:p>
            <a:pPr lvl="0">
              <a:defRPr/>
            </a:pPr>
            <a:r>
              <a:rPr lang="en-US" sz="1200" dirty="0"/>
              <a:t>[18] The Wind Power, "</a:t>
            </a:r>
            <a:r>
              <a:rPr lang="en-US" sz="1200" dirty="0" err="1"/>
              <a:t>Goldwind</a:t>
            </a:r>
            <a:r>
              <a:rPr lang="en-US" sz="1200" dirty="0"/>
              <a:t> GW155/4500 – UAE (Sir Bani Yas Phase)", [Online]. Available: https://www.thewindpower.net. Accessed: 25 Oct. 2025.</a:t>
            </a:r>
          </a:p>
          <a:p>
            <a:pPr lvl="0">
              <a:defRPr/>
            </a:pPr>
            <a:r>
              <a:rPr lang="en-US" sz="1200" dirty="0"/>
              <a:t>[19] Kuwait Institute for Scientific Research (KISR), "Gamesa G97-2.0 – Kuwait (</a:t>
            </a:r>
            <a:r>
              <a:rPr lang="en-US" sz="1200" dirty="0" err="1"/>
              <a:t>Shagaya</a:t>
            </a:r>
            <a:r>
              <a:rPr lang="en-US" sz="1200" dirty="0"/>
              <a:t> 5×G97)", [Online]. Available: https://www.kisr.edu.kw. Accessed: 25 Oct. 2025.</a:t>
            </a:r>
          </a:p>
          <a:p>
            <a:pPr lvl="0">
              <a:defRPr/>
            </a:pPr>
            <a:r>
              <a:rPr lang="en-US" sz="1200" dirty="0"/>
              <a:t>[20] IJERA Journal, "Vestas V90-2.0 – Kuwait (Technical Studies for </a:t>
            </a:r>
            <a:r>
              <a:rPr lang="en-US" sz="1200" dirty="0" err="1"/>
              <a:t>Shagaya</a:t>
            </a:r>
            <a:r>
              <a:rPr lang="en-US" sz="1200" dirty="0"/>
              <a:t>)", [Online]. Available: https://www.ijera.com. Accessed: 25 Oct. 2025.</a:t>
            </a:r>
          </a:p>
          <a:p>
            <a:pPr lvl="0">
              <a:defRPr/>
            </a:pPr>
            <a:r>
              <a:rPr lang="en-US" sz="1200" dirty="0"/>
              <a:t>[21] Renewables Now &amp; Yahoo Finance, "GE Cypress 5.x – Israel (Genesis/</a:t>
            </a:r>
            <a:r>
              <a:rPr lang="en-US" sz="1200" dirty="0" err="1"/>
              <a:t>Bereshit</a:t>
            </a:r>
            <a:r>
              <a:rPr lang="en-US" sz="1200" dirty="0"/>
              <a:t> 39× GE)", [Online]. Available: https://renewablesnow.com. Accessed: 25 Oct. 2025.</a:t>
            </a:r>
          </a:p>
          <a:p>
            <a:pPr lvl="0">
              <a:defRPr/>
            </a:pPr>
            <a:r>
              <a:rPr lang="en-US" sz="1200" dirty="0"/>
              <a:t>[22] The Wind Power, "Vestas V112-3.0 – Turkey (Numerous Farms)", [Online]. Available: https://www.thewindpower.net. Accessed: 25 Oct. 2025.</a:t>
            </a:r>
          </a:p>
          <a:p>
            <a:pPr lvl="0">
              <a:defRPr/>
            </a:pPr>
            <a:r>
              <a:rPr lang="en-US" sz="1200" dirty="0"/>
              <a:t>[23] en.wind-turbine-models.com, "GE 2.5-103 – Turkey (Widely Used)", [Online]. Available: https://en.wind-turbine-models.com. Accessed: 25 Oct. 2025.</a:t>
            </a:r>
          </a:p>
          <a:p>
            <a:pPr lvl="0">
              <a:defRPr/>
            </a:pPr>
            <a:r>
              <a:rPr lang="en-US" sz="1200" dirty="0"/>
              <a:t>[24] Power Technology, "Iran – Predominantly Vestas V47-660 and Saba S47-660 (0.66 MW Ø47 m)", [Online]. Available: https://www.power-technology.com. Accessed: 25 Oct. 2025.</a:t>
            </a:r>
          </a:p>
          <a:p>
            <a:pPr lvl="0">
              <a:defRPr/>
            </a:pPr>
            <a:r>
              <a:rPr lang="en-US" sz="1200" dirty="0"/>
              <a:t>[25] Oxford Business Group, "Qatar – No Utility-Scale Wind Farms Confirmed; Solar Policy Focus", [Online]. Available: https://oxfordbusinessgroup.com. Accessed: 25 Oct. 2025.</a:t>
            </a:r>
          </a:p>
          <a:p>
            <a:pPr lvl="0">
              <a:defRPr/>
            </a:pPr>
            <a:r>
              <a:rPr lang="en-US" sz="1200" dirty="0"/>
              <a:t>[26] KISR, "Kuwait – </a:t>
            </a:r>
            <a:r>
              <a:rPr lang="en-US" sz="1200" dirty="0" err="1"/>
              <a:t>Shagaya</a:t>
            </a:r>
            <a:r>
              <a:rPr lang="en-US" sz="1200" dirty="0"/>
              <a:t> Wind Farm (5 × Gamesa G97-2.0, Ø97 m)", [Online]. Available: https://www.kisr.edu.kw. Accessed: 25 Oct. 2025.</a:t>
            </a:r>
          </a:p>
          <a:p>
            <a:pPr lvl="0">
              <a:defRPr/>
            </a:pPr>
            <a:r>
              <a:rPr lang="en-US" sz="1200" dirty="0"/>
              <a:t>[27] The Wind Power, "Egypt – </a:t>
            </a:r>
            <a:r>
              <a:rPr lang="en-US" sz="1200" dirty="0" err="1"/>
              <a:t>Zafarana</a:t>
            </a:r>
            <a:r>
              <a:rPr lang="en-US" sz="1200" dirty="0"/>
              <a:t> (N43-600, V47-660, G52-850) and Gulf of Suez/Gabal El-Zeit (Siemens 2.3 MW)", [Online]. Available: https://www.thewindpower.net. Accessed: 25 Oct. 2025.</a:t>
            </a:r>
          </a:p>
          <a:p>
            <a:pPr lvl="0">
              <a:defRPr/>
            </a:pPr>
            <a:r>
              <a:rPr lang="en-US" sz="1200" dirty="0"/>
              <a:t>[28] Self-generated visual content development, 20.10.2025.</a:t>
            </a:r>
          </a:p>
          <a:p>
            <a:pPr lvl="0">
              <a:defRPr/>
            </a:pPr>
            <a:r>
              <a:rPr lang="en-US" sz="1200" dirty="0"/>
              <a:t>[29] International Electrotechnical Commission (IEC), IEC 61400-1: Wind Turbines – Part 1: Design Requirements, Geneva, 2023.</a:t>
            </a:r>
          </a:p>
          <a:p>
            <a:pPr lvl="0">
              <a:defRPr/>
            </a:pPr>
            <a:r>
              <a:rPr lang="en-US" sz="1200" dirty="0"/>
              <a:t>[30] Det Norske Veritas (DNV), DNV-ST-0437: Loads and Site Conditions for Wind Turbines, Oslo, 2023.</a:t>
            </a:r>
          </a:p>
          <a:p>
            <a:pPr lvl="0">
              <a:defRPr/>
            </a:pPr>
            <a:endParaRPr lang="en-US" sz="1200" dirty="0"/>
          </a:p>
          <a:p>
            <a:pPr lvl="0">
              <a:defRPr/>
            </a:pPr>
            <a:endParaRPr lang="en-US" sz="1200" dirty="0"/>
          </a:p>
          <a:p>
            <a:pPr lvl="0">
              <a:defRPr/>
            </a:pPr>
            <a:endParaRPr lang="en-US" sz="1200" dirty="0"/>
          </a:p>
          <a:p>
            <a:pPr lvl="0">
              <a:defRPr/>
            </a:pPr>
            <a:endParaRPr lang="en-US" sz="1200" dirty="0"/>
          </a:p>
          <a:p>
            <a:pPr lvl="0">
              <a:defRPr/>
            </a:pPr>
            <a:endParaRPr lang="de-DE" sz="1200" dirty="0"/>
          </a:p>
        </p:txBody>
      </p:sp>
      <p:sp>
        <p:nvSpPr>
          <p:cNvPr id="4" name="Datumsplatzhalter 3">
            <a:extLst>
              <a:ext uri="{FF2B5EF4-FFF2-40B4-BE49-F238E27FC236}">
                <a16:creationId xmlns:a16="http://schemas.microsoft.com/office/drawing/2014/main" id="{3E8298C4-B1A5-9B3B-F38C-36EBA90624FA}"/>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32F1FB8F-DF1E-8B79-26CB-0976EC718B49}"/>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33C1B3F4-27F6-F05C-4860-F64B50C31727}"/>
              </a:ext>
            </a:extLst>
          </p:cNvPr>
          <p:cNvSpPr>
            <a:spLocks noGrp="1"/>
          </p:cNvSpPr>
          <p:nvPr>
            <p:ph type="sldNum" sz="quarter" idx="12"/>
          </p:nvPr>
        </p:nvSpPr>
        <p:spPr/>
        <p:txBody>
          <a:bodyPr/>
          <a:lstStyle/>
          <a:p>
            <a:fld id="{013F6232-4F06-48BA-8F69-BF531F607829}" type="slidenum">
              <a:rPr lang="en-GB" smtClean="0"/>
              <a:pPr/>
              <a:t>10</a:t>
            </a:fld>
            <a:endParaRPr lang="en-GB" dirty="0"/>
          </a:p>
        </p:txBody>
      </p:sp>
      <p:sp>
        <p:nvSpPr>
          <p:cNvPr id="3" name="Textplatzhalter 2">
            <a:extLst>
              <a:ext uri="{FF2B5EF4-FFF2-40B4-BE49-F238E27FC236}">
                <a16:creationId xmlns:a16="http://schemas.microsoft.com/office/drawing/2014/main" id="{54637DF9-B66E-C32A-B725-E32D15FA163D}"/>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192258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F61A-24B8-396E-0626-E0680C989C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3851697-D44F-446E-F54E-BF711329D0EE}"/>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F747081B-4D60-79D4-7ED7-7848F2DD7B40}"/>
              </a:ext>
            </a:extLst>
          </p:cNvPr>
          <p:cNvSpPr>
            <a:spLocks noGrp="1"/>
          </p:cNvSpPr>
          <p:nvPr>
            <p:ph idx="1" hasCustomPrompt="1"/>
          </p:nvPr>
        </p:nvSpPr>
        <p:spPr>
          <a:xfrm>
            <a:off x="382555" y="1396416"/>
            <a:ext cx="11139196" cy="4911077"/>
          </a:xfrm>
        </p:spPr>
        <p:txBody>
          <a:bodyPr numCol="1">
            <a:normAutofit/>
          </a:bodyPr>
          <a:lstStyle>
            <a:lvl1pPr marL="0" indent="0">
              <a:buNone/>
              <a:defRPr sz="1600"/>
            </a:lvl1pPr>
          </a:lstStyle>
          <a:p>
            <a:pPr lvl="0">
              <a:defRPr/>
            </a:pPr>
            <a:r>
              <a:rPr lang="en-US" sz="1200" dirty="0"/>
              <a:t>[31] DTU Wind Energy, </a:t>
            </a:r>
            <a:r>
              <a:rPr lang="en-US" sz="1200" dirty="0" err="1"/>
              <a:t>LifeWind</a:t>
            </a:r>
            <a:r>
              <a:rPr lang="en-US" sz="1200" dirty="0"/>
              <a:t> Project – Assessment Methods for Structural Lifetime Extension, Technical University of Denmark, Roskilde, 2020.</a:t>
            </a:r>
          </a:p>
          <a:p>
            <a:pPr lvl="0">
              <a:defRPr/>
            </a:pPr>
            <a:r>
              <a:rPr lang="en-US" sz="1200" dirty="0"/>
              <a:t>[32] Sandia National Laboratories, Wind Turbine Life Extension: Fatigue and Structural Assessment Approaches, SAND2018-4752, Albuquerque, 2018.</a:t>
            </a:r>
          </a:p>
          <a:p>
            <a:pPr lvl="0">
              <a:defRPr/>
            </a:pPr>
            <a:r>
              <a:rPr lang="en-US" sz="1200" dirty="0"/>
              <a:t>[33] Deutsche </a:t>
            </a:r>
            <a:r>
              <a:rPr lang="en-US" sz="1200" dirty="0" err="1"/>
              <a:t>WindGuard</a:t>
            </a:r>
            <a:r>
              <a:rPr lang="en-US" sz="1200" dirty="0"/>
              <a:t>, "Recurring Inspections of Your Wind Turbine – Onshore Inspection Intervals," [Online]. Available: https://www.windguard.com. Accessed: 27 Oct. 2025.</a:t>
            </a:r>
          </a:p>
          <a:p>
            <a:pPr lvl="0">
              <a:defRPr/>
            </a:pPr>
            <a:r>
              <a:rPr lang="en-US" sz="1200" dirty="0"/>
              <a:t>[34] DTU Wind Energy, Optimal Decision Making for Life Extension of Wind Turbines, Technical Report, Technical University of Denmark, 2021.</a:t>
            </a:r>
          </a:p>
          <a:p>
            <a:pPr lvl="0">
              <a:defRPr/>
            </a:pPr>
            <a:r>
              <a:rPr lang="en-US" sz="1200" dirty="0"/>
              <a:t>[35] IEA Wind Task 42, "Recommendations on Standards and Regulatory Frameworks for Lifetime Extension," [Online]. Available: https://iea-wind.org. Accessed: 27 Oct. 2025.</a:t>
            </a:r>
          </a:p>
          <a:p>
            <a:pPr lvl="0">
              <a:defRPr/>
            </a:pPr>
            <a:r>
              <a:rPr lang="en-US" sz="1200" dirty="0"/>
              <a:t>[36] Topham, E. et al., "End-of-Life Strategies for Wind Turbines – Life Extension, Repowering, and Decommissioning," Energies, vol. 12, no. 18, p. 3746, 2019.</a:t>
            </a:r>
          </a:p>
          <a:p>
            <a:pPr lvl="0">
              <a:defRPr/>
            </a:pPr>
            <a:r>
              <a:rPr lang="en-US" sz="1200" dirty="0"/>
              <a:t>[37] DTU Wind Energy, Guidelines for Structural Health Monitoring and Inspection Planning in Wind Turbines, Technical University of Denmark, 2016.</a:t>
            </a:r>
          </a:p>
          <a:p>
            <a:pPr lvl="0">
              <a:defRPr/>
            </a:pPr>
            <a:r>
              <a:rPr lang="en-US" sz="1200" dirty="0"/>
              <a:t>[38] Det Norske Veritas (DNV), DNV-SE-0190: Project Certification of Wind Power Plants, Oslo, 2023.</a:t>
            </a:r>
          </a:p>
          <a:p>
            <a:pPr lvl="0">
              <a:defRPr/>
            </a:pPr>
            <a:endParaRPr lang="en-US" sz="1200" dirty="0"/>
          </a:p>
        </p:txBody>
      </p:sp>
      <p:sp>
        <p:nvSpPr>
          <p:cNvPr id="4" name="Datumsplatzhalter 3">
            <a:extLst>
              <a:ext uri="{FF2B5EF4-FFF2-40B4-BE49-F238E27FC236}">
                <a16:creationId xmlns:a16="http://schemas.microsoft.com/office/drawing/2014/main" id="{B07FC7E1-6D8A-1051-124B-2866E318C0BD}"/>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9B5E132A-FC6B-C566-54DF-FAB7232BC060}"/>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3DACD63B-41FF-A2B3-21B5-6E91714C76E5}"/>
              </a:ext>
            </a:extLst>
          </p:cNvPr>
          <p:cNvSpPr>
            <a:spLocks noGrp="1"/>
          </p:cNvSpPr>
          <p:nvPr>
            <p:ph type="sldNum" sz="quarter" idx="12"/>
          </p:nvPr>
        </p:nvSpPr>
        <p:spPr/>
        <p:txBody>
          <a:bodyPr/>
          <a:lstStyle/>
          <a:p>
            <a:fld id="{013F6232-4F06-48BA-8F69-BF531F607829}" type="slidenum">
              <a:rPr lang="en-GB" smtClean="0"/>
              <a:pPr/>
              <a:t>11</a:t>
            </a:fld>
            <a:endParaRPr lang="en-GB" dirty="0"/>
          </a:p>
        </p:txBody>
      </p:sp>
      <p:sp>
        <p:nvSpPr>
          <p:cNvPr id="3" name="Textplatzhalter 2">
            <a:extLst>
              <a:ext uri="{FF2B5EF4-FFF2-40B4-BE49-F238E27FC236}">
                <a16:creationId xmlns:a16="http://schemas.microsoft.com/office/drawing/2014/main" id="{6AE3E707-FE99-5E84-957E-05F8DF59CA6A}"/>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298118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p:txBody>
          <a:bodyPr/>
          <a:lstStyle/>
          <a:p>
            <a:r>
              <a:rPr lang="de-DE" dirty="0"/>
              <a:t>1. Middle East Wind Turbines</a:t>
            </a:r>
            <a:endParaRPr lang="en-GB" dirty="0"/>
          </a:p>
        </p:txBody>
      </p:sp>
      <p:sp>
        <p:nvSpPr>
          <p:cNvPr id="13" name="Inhaltsplatzhalter 12">
            <a:extLst>
              <a:ext uri="{FF2B5EF4-FFF2-40B4-BE49-F238E27FC236}">
                <a16:creationId xmlns:a16="http://schemas.microsoft.com/office/drawing/2014/main" id="{D847DFA5-0CA0-3D6E-6A5E-98464DBBD767}"/>
              </a:ext>
            </a:extLst>
          </p:cNvPr>
          <p:cNvSpPr>
            <a:spLocks noGrp="1"/>
          </p:cNvSpPr>
          <p:nvPr>
            <p:ph idx="1"/>
          </p:nvPr>
        </p:nvSpPr>
        <p:spPr>
          <a:xfrm>
            <a:off x="698240" y="1253331"/>
            <a:ext cx="10515600" cy="4351338"/>
          </a:xfrm>
        </p:spPr>
        <p:txBody>
          <a:bodyPr>
            <a:normAutofit/>
          </a:bodyPr>
          <a:lstStyle/>
          <a:p>
            <a:pPr marL="0" indent="0">
              <a:buNone/>
            </a:pPr>
            <a:r>
              <a:rPr lang="en-US" sz="1800" dirty="0"/>
              <a:t>Numerous wind turbines are currently operating across the Middle East, we use these existing installations to determine the market position of the Optimus Syria 5 MW class wind turbine in comparison with models already deployed in the region (Turkey, Saudi Arabia, Jordan, Egypt, Iran, Kuwait, UAE, and Israel).</a:t>
            </a:r>
            <a:endParaRPr lang="en-GB" sz="1800"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2</a:t>
            </a:fld>
            <a:endParaRPr lang="en-GB"/>
          </a:p>
        </p:txBody>
      </p:sp>
      <p:sp>
        <p:nvSpPr>
          <p:cNvPr id="10" name="Inhaltsplatzhalter 2">
            <a:extLst>
              <a:ext uri="{FF2B5EF4-FFF2-40B4-BE49-F238E27FC236}">
                <a16:creationId xmlns:a16="http://schemas.microsoft.com/office/drawing/2014/main" id="{711AAC40-D4A5-6AC8-BE73-CD4035EA05F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pic>
        <p:nvPicPr>
          <p:cNvPr id="7" name="Picture 6" descr="A map with different colored dots&#10;&#10;AI-generated content may be incorrect.">
            <a:extLst>
              <a:ext uri="{FF2B5EF4-FFF2-40B4-BE49-F238E27FC236}">
                <a16:creationId xmlns:a16="http://schemas.microsoft.com/office/drawing/2014/main" id="{2F40A28D-C4C8-DB7A-9736-4C982F1E3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02" y="2285034"/>
            <a:ext cx="9322837" cy="4026866"/>
          </a:xfrm>
          <a:prstGeom prst="rect">
            <a:avLst/>
          </a:prstGeom>
        </p:spPr>
      </p:pic>
      <p:sp>
        <p:nvSpPr>
          <p:cNvPr id="8" name="Textfeld 10">
            <a:extLst>
              <a:ext uri="{FF2B5EF4-FFF2-40B4-BE49-F238E27FC236}">
                <a16:creationId xmlns:a16="http://schemas.microsoft.com/office/drawing/2014/main" id="{35832417-6C33-08B2-047A-BDA0FE376EC0}"/>
              </a:ext>
            </a:extLst>
          </p:cNvPr>
          <p:cNvSpPr txBox="1"/>
          <p:nvPr/>
        </p:nvSpPr>
        <p:spPr>
          <a:xfrm>
            <a:off x="812800" y="6219031"/>
            <a:ext cx="3115388" cy="307777"/>
          </a:xfrm>
          <a:prstGeom prst="rect">
            <a:avLst/>
          </a:prstGeom>
          <a:noFill/>
        </p:spPr>
        <p:txBody>
          <a:bodyPr wrap="square" rtlCol="0">
            <a:spAutoFit/>
          </a:bodyPr>
          <a:lstStyle/>
          <a:p>
            <a:r>
              <a:rPr lang="de-DE" sz="1400" dirty="0"/>
              <a:t>[1], Global Energy Monitor, Maping </a:t>
            </a:r>
          </a:p>
        </p:txBody>
      </p:sp>
    </p:spTree>
    <p:extLst>
      <p:ext uri="{BB962C8B-B14F-4D97-AF65-F5344CB8AC3E}">
        <p14:creationId xmlns:p14="http://schemas.microsoft.com/office/powerpoint/2010/main" val="295385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18389-4B94-55E2-CBFB-DD562A4854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9E567B5F-A772-C5EE-B262-F383D7BB3F26}"/>
              </a:ext>
            </a:extLst>
          </p:cNvPr>
          <p:cNvSpPr>
            <a:spLocks noGrp="1"/>
          </p:cNvSpPr>
          <p:nvPr>
            <p:ph type="title"/>
          </p:nvPr>
        </p:nvSpPr>
        <p:spPr/>
        <p:txBody>
          <a:bodyPr/>
          <a:lstStyle/>
          <a:p>
            <a:r>
              <a:rPr lang="de-DE" dirty="0"/>
              <a:t>1.i. Benchmarks</a:t>
            </a:r>
            <a:endParaRPr lang="en-GB" dirty="0"/>
          </a:p>
        </p:txBody>
      </p:sp>
      <p:sp>
        <p:nvSpPr>
          <p:cNvPr id="14" name="Textplatzhalter 13">
            <a:extLst>
              <a:ext uri="{FF2B5EF4-FFF2-40B4-BE49-F238E27FC236}">
                <a16:creationId xmlns:a16="http://schemas.microsoft.com/office/drawing/2014/main" id="{0A6C083C-188B-7C70-6CF1-47DF34D405FE}"/>
              </a:ext>
            </a:extLst>
          </p:cNvPr>
          <p:cNvSpPr>
            <a:spLocks noGrp="1"/>
          </p:cNvSpPr>
          <p:nvPr>
            <p:ph type="body" sz="quarter" idx="18"/>
          </p:nvPr>
        </p:nvSpPr>
        <p:spPr/>
        <p:txBody>
          <a:bodyPr/>
          <a:lstStyle/>
          <a:p>
            <a:r>
              <a:rPr lang="en-GB"/>
              <a:t>Bakhtyar Karim</a:t>
            </a:r>
            <a:endParaRPr lang="en-GB" dirty="0"/>
          </a:p>
        </p:txBody>
      </p:sp>
      <p:sp>
        <p:nvSpPr>
          <p:cNvPr id="2" name="Datumsplatzhalter 1">
            <a:extLst>
              <a:ext uri="{FF2B5EF4-FFF2-40B4-BE49-F238E27FC236}">
                <a16:creationId xmlns:a16="http://schemas.microsoft.com/office/drawing/2014/main" id="{BBD3AEE0-3675-F0FA-F3E0-E950DCCD9BA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A440CA12-21A5-E838-040F-20A724BFA513}"/>
              </a:ext>
            </a:extLst>
          </p:cNvPr>
          <p:cNvSpPr>
            <a:spLocks noGrp="1"/>
          </p:cNvSpPr>
          <p:nvPr>
            <p:ph type="ftr" sz="quarter" idx="20"/>
          </p:nvPr>
        </p:nvSpPr>
        <p:spPr/>
        <p:txBody>
          <a:bodyPr/>
          <a:lstStyle/>
          <a:p>
            <a:r>
              <a:rPr lang="en-GB"/>
              <a:t>Management Team PM / Optimus Syria</a:t>
            </a:r>
            <a:endParaRPr lang="en-GB" dirty="0"/>
          </a:p>
        </p:txBody>
      </p:sp>
      <p:sp>
        <p:nvSpPr>
          <p:cNvPr id="4" name="Foliennummernplatzhalter 3">
            <a:extLst>
              <a:ext uri="{FF2B5EF4-FFF2-40B4-BE49-F238E27FC236}">
                <a16:creationId xmlns:a16="http://schemas.microsoft.com/office/drawing/2014/main" id="{33B1D443-9BE3-536A-29DE-C97D04FF4F9D}"/>
              </a:ext>
            </a:extLst>
          </p:cNvPr>
          <p:cNvSpPr>
            <a:spLocks noGrp="1"/>
          </p:cNvSpPr>
          <p:nvPr>
            <p:ph type="sldNum" sz="quarter" idx="21"/>
          </p:nvPr>
        </p:nvSpPr>
        <p:spPr/>
        <p:txBody>
          <a:bodyPr/>
          <a:lstStyle/>
          <a:p>
            <a:fld id="{013F6232-4F06-48BA-8F69-BF531F607829}" type="slidenum">
              <a:rPr lang="en-GB" smtClean="0"/>
              <a:t>3</a:t>
            </a:fld>
            <a:endParaRPr lang="en-GB"/>
          </a:p>
        </p:txBody>
      </p:sp>
      <p:sp>
        <p:nvSpPr>
          <p:cNvPr id="10" name="Inhaltsplatzhalter 2">
            <a:extLst>
              <a:ext uri="{FF2B5EF4-FFF2-40B4-BE49-F238E27FC236}">
                <a16:creationId xmlns:a16="http://schemas.microsoft.com/office/drawing/2014/main" id="{D4EF07E3-EB4B-02ED-E9A9-506FB1E883F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graphicFrame>
        <p:nvGraphicFramePr>
          <p:cNvPr id="7" name="Table 6">
            <a:extLst>
              <a:ext uri="{FF2B5EF4-FFF2-40B4-BE49-F238E27FC236}">
                <a16:creationId xmlns:a16="http://schemas.microsoft.com/office/drawing/2014/main" id="{683AEF99-C008-0BC5-2DA8-B72CAEDC9CF3}"/>
              </a:ext>
            </a:extLst>
          </p:cNvPr>
          <p:cNvGraphicFramePr>
            <a:graphicFrameLocks noGrp="1"/>
          </p:cNvGraphicFramePr>
          <p:nvPr>
            <p:extLst>
              <p:ext uri="{D42A27DB-BD31-4B8C-83A1-F6EECF244321}">
                <p14:modId xmlns:p14="http://schemas.microsoft.com/office/powerpoint/2010/main" val="564195857"/>
              </p:ext>
            </p:extLst>
          </p:nvPr>
        </p:nvGraphicFramePr>
        <p:xfrm>
          <a:off x="1054356" y="1343609"/>
          <a:ext cx="9769153" cy="4926561"/>
        </p:xfrm>
        <a:graphic>
          <a:graphicData uri="http://schemas.openxmlformats.org/drawingml/2006/table">
            <a:tbl>
              <a:tblPr firstRow="1" firstCol="1" bandRow="1">
                <a:tableStyleId>{5C22544A-7EE6-4342-B048-85BDC9FD1C3A}</a:tableStyleId>
              </a:tblPr>
              <a:tblGrid>
                <a:gridCol w="688321">
                  <a:extLst>
                    <a:ext uri="{9D8B030D-6E8A-4147-A177-3AD203B41FA5}">
                      <a16:colId xmlns:a16="http://schemas.microsoft.com/office/drawing/2014/main" val="1658231497"/>
                    </a:ext>
                  </a:extLst>
                </a:gridCol>
                <a:gridCol w="1335393">
                  <a:extLst>
                    <a:ext uri="{9D8B030D-6E8A-4147-A177-3AD203B41FA5}">
                      <a16:colId xmlns:a16="http://schemas.microsoft.com/office/drawing/2014/main" val="2179307498"/>
                    </a:ext>
                  </a:extLst>
                </a:gridCol>
                <a:gridCol w="2260704">
                  <a:extLst>
                    <a:ext uri="{9D8B030D-6E8A-4147-A177-3AD203B41FA5}">
                      <a16:colId xmlns:a16="http://schemas.microsoft.com/office/drawing/2014/main" val="3429063679"/>
                    </a:ext>
                  </a:extLst>
                </a:gridCol>
                <a:gridCol w="1556206">
                  <a:extLst>
                    <a:ext uri="{9D8B030D-6E8A-4147-A177-3AD203B41FA5}">
                      <a16:colId xmlns:a16="http://schemas.microsoft.com/office/drawing/2014/main" val="2425903113"/>
                    </a:ext>
                  </a:extLst>
                </a:gridCol>
                <a:gridCol w="1619296">
                  <a:extLst>
                    <a:ext uri="{9D8B030D-6E8A-4147-A177-3AD203B41FA5}">
                      <a16:colId xmlns:a16="http://schemas.microsoft.com/office/drawing/2014/main" val="4278038151"/>
                    </a:ext>
                  </a:extLst>
                </a:gridCol>
                <a:gridCol w="2309233">
                  <a:extLst>
                    <a:ext uri="{9D8B030D-6E8A-4147-A177-3AD203B41FA5}">
                      <a16:colId xmlns:a16="http://schemas.microsoft.com/office/drawing/2014/main" val="3751384543"/>
                    </a:ext>
                  </a:extLst>
                </a:gridCol>
              </a:tblGrid>
              <a:tr h="596755">
                <a:tc>
                  <a:txBody>
                    <a:bodyPr/>
                    <a:lstStyle/>
                    <a:p>
                      <a:pPr>
                        <a:lnSpc>
                          <a:spcPct val="115000"/>
                        </a:lnSpc>
                        <a:spcAft>
                          <a:spcPts val="1000"/>
                        </a:spcAft>
                        <a:buNone/>
                      </a:pPr>
                      <a:r>
                        <a:rPr lang="en-US" sz="1400">
                          <a:effectLst/>
                        </a:rPr>
                        <a:t>Rank</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Country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Turbine Model</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Rated Power (MW)</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Rotor Diameter (m)</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Manufacturer</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1246922387"/>
                  </a:ext>
                </a:extLst>
              </a:tr>
              <a:tr h="596755">
                <a:tc>
                  <a:txBody>
                    <a:bodyPr/>
                    <a:lstStyle/>
                    <a:p>
                      <a:pPr>
                        <a:lnSpc>
                          <a:spcPct val="115000"/>
                        </a:lnSpc>
                        <a:spcAft>
                          <a:spcPts val="1000"/>
                        </a:spcAft>
                        <a:buNone/>
                      </a:pPr>
                      <a:r>
                        <a:rPr lang="en-US" sz="1400">
                          <a:effectLst/>
                        </a:rPr>
                        <a:t>1</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Israel</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GE Cypress 5.x</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5.3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GE Renewable Energy</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634270169"/>
                  </a:ext>
                </a:extLst>
              </a:tr>
              <a:tr h="392037">
                <a:tc>
                  <a:txBody>
                    <a:bodyPr/>
                    <a:lstStyle/>
                    <a:p>
                      <a:pPr>
                        <a:lnSpc>
                          <a:spcPct val="115000"/>
                        </a:lnSpc>
                        <a:spcAft>
                          <a:spcPts val="1000"/>
                        </a:spcAft>
                        <a:buNone/>
                      </a:pPr>
                      <a:r>
                        <a:rPr lang="en-US" sz="1400">
                          <a:effectLst/>
                        </a:rPr>
                        <a:t>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Saudi Arabia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V150-4.2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150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1892272827"/>
                  </a:ext>
                </a:extLst>
              </a:tr>
              <a:tr h="596755">
                <a:tc>
                  <a:txBody>
                    <a:bodyPr/>
                    <a:lstStyle/>
                    <a:p>
                      <a:pPr>
                        <a:lnSpc>
                          <a:spcPct val="115000"/>
                        </a:lnSpc>
                        <a:spcAft>
                          <a:spcPts val="1000"/>
                        </a:spcAft>
                        <a:buNone/>
                      </a:pPr>
                      <a:r>
                        <a:rPr lang="en-US" sz="1400">
                          <a:effectLst/>
                        </a:rPr>
                        <a:t>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UAE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Goldwind GW155/4500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155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Goldwind</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533660846"/>
                  </a:ext>
                </a:extLst>
              </a:tr>
              <a:tr h="392037">
                <a:tc>
                  <a:txBody>
                    <a:bodyPr/>
                    <a:lstStyle/>
                    <a:p>
                      <a:pPr>
                        <a:lnSpc>
                          <a:spcPct val="115000"/>
                        </a:lnSpc>
                        <a:spcAft>
                          <a:spcPts val="1000"/>
                        </a:spcAft>
                        <a:buNone/>
                      </a:pPr>
                      <a:r>
                        <a:rPr lang="en-US" sz="1400">
                          <a:effectLst/>
                        </a:rPr>
                        <a:t>4</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Turkey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Enercon E-101/3000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101</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Enercon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973424256"/>
                  </a:ext>
                </a:extLst>
              </a:tr>
              <a:tr h="392037">
                <a:tc>
                  <a:txBody>
                    <a:bodyPr/>
                    <a:lstStyle/>
                    <a:p>
                      <a:pPr>
                        <a:lnSpc>
                          <a:spcPct val="115000"/>
                        </a:lnSpc>
                        <a:spcAft>
                          <a:spcPts val="1000"/>
                        </a:spcAft>
                        <a:buNone/>
                      </a:pPr>
                      <a:r>
                        <a:rPr lang="en-US" sz="1400">
                          <a:effectLst/>
                        </a:rPr>
                        <a:t>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Jordan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V112-3.0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112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788502712"/>
                  </a:ext>
                </a:extLst>
              </a:tr>
              <a:tr h="392037">
                <a:tc>
                  <a:txBody>
                    <a:bodyPr/>
                    <a:lstStyle/>
                    <a:p>
                      <a:pPr>
                        <a:lnSpc>
                          <a:spcPct val="115000"/>
                        </a:lnSpc>
                        <a:spcAft>
                          <a:spcPts val="1000"/>
                        </a:spcAft>
                        <a:buNone/>
                      </a:pPr>
                      <a:r>
                        <a:rPr lang="en-US" sz="1400">
                          <a:effectLst/>
                        </a:rPr>
                        <a:t>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Egypt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Siemens SWT-2.3-82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82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Siemens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015020751"/>
                  </a:ext>
                </a:extLst>
              </a:tr>
              <a:tr h="392037">
                <a:tc>
                  <a:txBody>
                    <a:bodyPr/>
                    <a:lstStyle/>
                    <a:p>
                      <a:pPr>
                        <a:lnSpc>
                          <a:spcPct val="115000"/>
                        </a:lnSpc>
                        <a:spcAft>
                          <a:spcPts val="1000"/>
                        </a:spcAft>
                        <a:buNone/>
                      </a:pPr>
                      <a:r>
                        <a:rPr lang="en-US" sz="1400">
                          <a:effectLst/>
                        </a:rPr>
                        <a:t>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Iran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Saba Niroo S47-660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0.66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Saba Niroo (Iran)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831160043"/>
                  </a:ext>
                </a:extLst>
              </a:tr>
              <a:tr h="392037">
                <a:tc>
                  <a:txBody>
                    <a:bodyPr/>
                    <a:lstStyle/>
                    <a:p>
                      <a:pPr>
                        <a:lnSpc>
                          <a:spcPct val="115000"/>
                        </a:lnSpc>
                        <a:spcAft>
                          <a:spcPts val="1000"/>
                        </a:spcAft>
                        <a:buNone/>
                      </a:pPr>
                      <a:r>
                        <a:rPr lang="en-US" sz="1400">
                          <a:effectLst/>
                        </a:rPr>
                        <a:t>8</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Kuwait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Gamesa G97-2.0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97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Gamesa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634809198"/>
                  </a:ext>
                </a:extLst>
              </a:tr>
              <a:tr h="392037">
                <a:tc>
                  <a:txBody>
                    <a:bodyPr/>
                    <a:lstStyle/>
                    <a:p>
                      <a:pPr>
                        <a:lnSpc>
                          <a:spcPct val="115000"/>
                        </a:lnSpc>
                        <a:spcAft>
                          <a:spcPts val="1000"/>
                        </a:spcAft>
                        <a:buNone/>
                      </a:pPr>
                      <a:r>
                        <a:rPr lang="en-US" sz="1400">
                          <a:effectLst/>
                        </a:rPr>
                        <a:t>9</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Syria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WDRVM WD2.5-103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103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WDRVM</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562686052"/>
                  </a:ext>
                </a:extLst>
              </a:tr>
              <a:tr h="392037">
                <a:tc>
                  <a:txBody>
                    <a:bodyPr/>
                    <a:lstStyle/>
                    <a:p>
                      <a:pPr>
                        <a:lnSpc>
                          <a:spcPct val="115000"/>
                        </a:lnSpc>
                        <a:spcAft>
                          <a:spcPts val="1000"/>
                        </a:spcAft>
                        <a:buNone/>
                      </a:pPr>
                      <a:r>
                        <a:rPr lang="en-US" sz="1400">
                          <a:effectLst/>
                        </a:rPr>
                        <a:t>10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Egypt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V47-660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0.66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Vestas</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420141779"/>
                  </a:ext>
                </a:extLst>
              </a:tr>
            </a:tbl>
          </a:graphicData>
        </a:graphic>
      </p:graphicFrame>
      <p:sp>
        <p:nvSpPr>
          <p:cNvPr id="8" name="Textfeld 10">
            <a:extLst>
              <a:ext uri="{FF2B5EF4-FFF2-40B4-BE49-F238E27FC236}">
                <a16:creationId xmlns:a16="http://schemas.microsoft.com/office/drawing/2014/main" id="{785659B0-00A8-AF31-2BD7-5D25D3AB7620}"/>
              </a:ext>
            </a:extLst>
          </p:cNvPr>
          <p:cNvSpPr txBox="1"/>
          <p:nvPr/>
        </p:nvSpPr>
        <p:spPr>
          <a:xfrm>
            <a:off x="812800" y="6219031"/>
            <a:ext cx="2120901" cy="307777"/>
          </a:xfrm>
          <a:prstGeom prst="rect">
            <a:avLst/>
          </a:prstGeom>
          <a:noFill/>
        </p:spPr>
        <p:txBody>
          <a:bodyPr wrap="square" rtlCol="0">
            <a:spAutoFit/>
          </a:bodyPr>
          <a:lstStyle/>
          <a:p>
            <a:r>
              <a:rPr lang="de-DE" sz="1400" dirty="0"/>
              <a:t>[1].........[27]</a:t>
            </a:r>
          </a:p>
        </p:txBody>
      </p:sp>
    </p:spTree>
    <p:extLst>
      <p:ext uri="{BB962C8B-B14F-4D97-AF65-F5344CB8AC3E}">
        <p14:creationId xmlns:p14="http://schemas.microsoft.com/office/powerpoint/2010/main" val="1991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p:txBody>
          <a:bodyPr/>
          <a:lstStyle/>
          <a:p>
            <a:r>
              <a:rPr lang="de-DE" dirty="0"/>
              <a:t>1.ii. Market Analsis &amp; Regional Ranking</a:t>
            </a:r>
            <a:endParaRPr lang="en-GB"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4</a:t>
            </a:fld>
            <a:endParaRPr lang="en-GB"/>
          </a:p>
        </p:txBody>
      </p:sp>
      <p:sp>
        <p:nvSpPr>
          <p:cNvPr id="11" name="Textfeld 10">
            <a:extLst>
              <a:ext uri="{FF2B5EF4-FFF2-40B4-BE49-F238E27FC236}">
                <a16:creationId xmlns:a16="http://schemas.microsoft.com/office/drawing/2014/main" id="{D448D9FF-3065-3A72-1360-30FC4F0D9A16}"/>
              </a:ext>
            </a:extLst>
          </p:cNvPr>
          <p:cNvSpPr txBox="1"/>
          <p:nvPr/>
        </p:nvSpPr>
        <p:spPr>
          <a:xfrm>
            <a:off x="579534" y="6257681"/>
            <a:ext cx="5681306" cy="307777"/>
          </a:xfrm>
          <a:prstGeom prst="rect">
            <a:avLst/>
          </a:prstGeom>
          <a:noFill/>
        </p:spPr>
        <p:txBody>
          <a:bodyPr wrap="square" rtlCol="0">
            <a:spAutoFit/>
          </a:bodyPr>
          <a:lstStyle/>
          <a:p>
            <a:r>
              <a:rPr lang="de-DE" sz="1400" dirty="0"/>
              <a:t>[2]........ [27] [28] </a:t>
            </a:r>
            <a:r>
              <a:rPr lang="en-US" sz="1400" dirty="0"/>
              <a:t>Self-generated visual content development.</a:t>
            </a:r>
            <a:endParaRPr lang="de-DE" sz="1400" dirty="0"/>
          </a:p>
        </p:txBody>
      </p:sp>
      <p:pic>
        <p:nvPicPr>
          <p:cNvPr id="9" name="Picture 8">
            <a:extLst>
              <a:ext uri="{FF2B5EF4-FFF2-40B4-BE49-F238E27FC236}">
                <a16:creationId xmlns:a16="http://schemas.microsoft.com/office/drawing/2014/main" id="{BA0EEDB0-B1D7-995A-EFD8-A94D6765A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0145" y="1285865"/>
            <a:ext cx="7550386" cy="4997819"/>
          </a:xfrm>
          <a:prstGeom prst="rect">
            <a:avLst/>
          </a:prstGeom>
        </p:spPr>
      </p:pic>
    </p:spTree>
    <p:extLst>
      <p:ext uri="{BB962C8B-B14F-4D97-AF65-F5344CB8AC3E}">
        <p14:creationId xmlns:p14="http://schemas.microsoft.com/office/powerpoint/2010/main" val="39618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67387-F363-6377-2484-A85A0A0DDE5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4A159B6-FFDB-4788-4635-4526A8A74F34}"/>
              </a:ext>
            </a:extLst>
          </p:cNvPr>
          <p:cNvSpPr>
            <a:spLocks noGrp="1"/>
          </p:cNvSpPr>
          <p:nvPr>
            <p:ph type="title"/>
          </p:nvPr>
        </p:nvSpPr>
        <p:spPr/>
        <p:txBody>
          <a:bodyPr/>
          <a:lstStyle/>
          <a:p>
            <a:r>
              <a:rPr lang="de-DE" dirty="0"/>
              <a:t>2.Design lifetime</a:t>
            </a:r>
            <a:endParaRPr lang="en-GB" dirty="0"/>
          </a:p>
        </p:txBody>
      </p:sp>
      <p:sp>
        <p:nvSpPr>
          <p:cNvPr id="14" name="Textplatzhalter 13">
            <a:extLst>
              <a:ext uri="{FF2B5EF4-FFF2-40B4-BE49-F238E27FC236}">
                <a16:creationId xmlns:a16="http://schemas.microsoft.com/office/drawing/2014/main" id="{53A0273A-6A86-F8E4-DA6F-8FACF9A4B52E}"/>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FF9761CE-9DA1-E290-1450-55FC2B3EC4D5}"/>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9085D92D-CFD4-5F3D-16CD-916E4B580F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4EA0F6F0-2F4D-1377-9E32-2C503A3E12E2}"/>
              </a:ext>
            </a:extLst>
          </p:cNvPr>
          <p:cNvSpPr>
            <a:spLocks noGrp="1"/>
          </p:cNvSpPr>
          <p:nvPr>
            <p:ph type="sldNum" sz="quarter" idx="21"/>
          </p:nvPr>
        </p:nvSpPr>
        <p:spPr/>
        <p:txBody>
          <a:bodyPr/>
          <a:lstStyle/>
          <a:p>
            <a:fld id="{013F6232-4F06-48BA-8F69-BF531F607829}" type="slidenum">
              <a:rPr lang="en-GB" smtClean="0"/>
              <a:t>5</a:t>
            </a:fld>
            <a:endParaRPr lang="en-GB"/>
          </a:p>
        </p:txBody>
      </p:sp>
      <p:sp>
        <p:nvSpPr>
          <p:cNvPr id="10" name="Inhaltsplatzhalter 2">
            <a:extLst>
              <a:ext uri="{FF2B5EF4-FFF2-40B4-BE49-F238E27FC236}">
                <a16:creationId xmlns:a16="http://schemas.microsoft.com/office/drawing/2014/main" id="{8A6D632E-0070-3A83-A3C1-FCD8B5416FE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11" name="Textfeld 10">
            <a:extLst>
              <a:ext uri="{FF2B5EF4-FFF2-40B4-BE49-F238E27FC236}">
                <a16:creationId xmlns:a16="http://schemas.microsoft.com/office/drawing/2014/main" id="{28E2DC75-7E72-58AF-AC3D-59A05B7BA307}"/>
              </a:ext>
            </a:extLst>
          </p:cNvPr>
          <p:cNvSpPr txBox="1"/>
          <p:nvPr/>
        </p:nvSpPr>
        <p:spPr>
          <a:xfrm>
            <a:off x="39240" y="5647265"/>
            <a:ext cx="2120901" cy="307777"/>
          </a:xfrm>
          <a:prstGeom prst="rect">
            <a:avLst/>
          </a:prstGeom>
          <a:noFill/>
        </p:spPr>
        <p:txBody>
          <a:bodyPr wrap="square" rtlCol="0">
            <a:spAutoFit/>
          </a:bodyPr>
          <a:lstStyle/>
          <a:p>
            <a:r>
              <a:rPr lang="en-DE" sz="1400" dirty="0"/>
              <a:t>[29], [30], [31]</a:t>
            </a:r>
            <a:r>
              <a:rPr lang="en-US" sz="1400" dirty="0"/>
              <a:t>, </a:t>
            </a:r>
            <a:endParaRPr lang="de-DE" sz="1400" dirty="0"/>
          </a:p>
        </p:txBody>
      </p:sp>
      <p:sp>
        <p:nvSpPr>
          <p:cNvPr id="8" name="Content Placeholder 6">
            <a:extLst>
              <a:ext uri="{FF2B5EF4-FFF2-40B4-BE49-F238E27FC236}">
                <a16:creationId xmlns:a16="http://schemas.microsoft.com/office/drawing/2014/main" id="{4364E9E9-38AE-7A1F-F323-77FF2AFA2B75}"/>
              </a:ext>
            </a:extLst>
          </p:cNvPr>
          <p:cNvSpPr txBox="1">
            <a:spLocks/>
          </p:cNvSpPr>
          <p:nvPr/>
        </p:nvSpPr>
        <p:spPr>
          <a:xfrm>
            <a:off x="533400" y="1236982"/>
            <a:ext cx="11391122" cy="379573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Every modern wind turbine is engineered for a defined service life, this period is determined through detailed design standards such as IEC 61400-1, DNV-ST-0437, and DTU Wind Energy guidelines, which establish requirements for wind classes, loads, and safety margins.</a:t>
            </a:r>
          </a:p>
          <a:p>
            <a:pPr marL="0" indent="0">
              <a:buNone/>
            </a:pPr>
            <a:r>
              <a:rPr lang="en-US" sz="1600" dirty="0"/>
              <a:t>Within this design lifetime, turbines undergo regular annual maintenance and several Recurring Inspections (RI), usually every four years. These inspections are detailed structural checks of the tower, nacelle, drivetrain, and rotor blades to ensure that fatigue, corrosion, and wear remain within safe limits.</a:t>
            </a:r>
          </a:p>
          <a:p>
            <a:pPr marL="0" indent="0">
              <a:buNone/>
            </a:pPr>
            <a:r>
              <a:rPr lang="en-US" sz="1600" dirty="0"/>
              <a:t>The design life represents the timeframe in which the turbine can safely withstand all expected fatigue loads, material stresses, and environmental influences specific to its site. Once this period ends, the structure has reached the limit of its certified design assumptions, meaning continued operation would require new evaluation, inspection, or structural verification.</a:t>
            </a:r>
          </a:p>
          <a:p>
            <a:pPr marL="0" indent="0">
              <a:buFont typeface="Arial" panose="020B0604020202020204" pitchFamily="34" charset="0"/>
              <a:buNone/>
            </a:pPr>
            <a:endParaRPr lang="en-US" sz="1600" dirty="0"/>
          </a:p>
        </p:txBody>
      </p:sp>
      <p:sp>
        <p:nvSpPr>
          <p:cNvPr id="13" name="Content Placeholder 6">
            <a:extLst>
              <a:ext uri="{FF2B5EF4-FFF2-40B4-BE49-F238E27FC236}">
                <a16:creationId xmlns:a16="http://schemas.microsoft.com/office/drawing/2014/main" id="{77DC8FBB-A036-E507-06A8-E57CC2A8D6B2}"/>
              </a:ext>
            </a:extLst>
          </p:cNvPr>
          <p:cNvSpPr txBox="1">
            <a:spLocks/>
          </p:cNvSpPr>
          <p:nvPr/>
        </p:nvSpPr>
        <p:spPr>
          <a:xfrm>
            <a:off x="533400" y="3592256"/>
            <a:ext cx="11125200" cy="34474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sz="1600" dirty="0"/>
          </a:p>
        </p:txBody>
      </p:sp>
      <p:pic>
        <p:nvPicPr>
          <p:cNvPr id="7" name="Picture 6" descr="A diagram of wind turbines&#10;&#10;AI-generated content may be incorrect.">
            <a:extLst>
              <a:ext uri="{FF2B5EF4-FFF2-40B4-BE49-F238E27FC236}">
                <a16:creationId xmlns:a16="http://schemas.microsoft.com/office/drawing/2014/main" id="{3CE82B8D-9A92-58D5-AB6F-978F394724CD}"/>
              </a:ext>
            </a:extLst>
          </p:cNvPr>
          <p:cNvPicPr>
            <a:picLocks noChangeAspect="1"/>
          </p:cNvPicPr>
          <p:nvPr/>
        </p:nvPicPr>
        <p:blipFill>
          <a:blip r:embed="rId2">
            <a:extLst>
              <a:ext uri="{28A0092B-C50C-407E-A947-70E740481C1C}">
                <a14:useLocalDpi xmlns:a14="http://schemas.microsoft.com/office/drawing/2010/main" val="0"/>
              </a:ext>
            </a:extLst>
          </a:blip>
          <a:srcRect b="9376"/>
          <a:stretch>
            <a:fillRect/>
          </a:stretch>
        </p:blipFill>
        <p:spPr>
          <a:xfrm>
            <a:off x="2414049" y="3521243"/>
            <a:ext cx="7811165" cy="2971632"/>
          </a:xfrm>
          <a:prstGeom prst="rect">
            <a:avLst/>
          </a:prstGeom>
        </p:spPr>
      </p:pic>
      <p:sp>
        <p:nvSpPr>
          <p:cNvPr id="16" name="TextBox 15">
            <a:extLst>
              <a:ext uri="{FF2B5EF4-FFF2-40B4-BE49-F238E27FC236}">
                <a16:creationId xmlns:a16="http://schemas.microsoft.com/office/drawing/2014/main" id="{258D8B7B-8AE3-A7C6-7B0D-B003C1E29681}"/>
              </a:ext>
            </a:extLst>
          </p:cNvPr>
          <p:cNvSpPr txBox="1"/>
          <p:nvPr/>
        </p:nvSpPr>
        <p:spPr>
          <a:xfrm>
            <a:off x="39240" y="5882678"/>
            <a:ext cx="2374809" cy="646331"/>
          </a:xfrm>
          <a:prstGeom prst="rect">
            <a:avLst/>
          </a:prstGeom>
          <a:noFill/>
        </p:spPr>
        <p:txBody>
          <a:bodyPr wrap="square">
            <a:spAutoFit/>
          </a:bodyPr>
          <a:lstStyle/>
          <a:p>
            <a:r>
              <a:rPr lang="en-US" sz="1200" dirty="0"/>
              <a:t>Recurring Inspections of Your Wind Turbine,  Onshore Inspection Intervals , </a:t>
            </a:r>
            <a:r>
              <a:rPr lang="en-DE" sz="1200" dirty="0"/>
              <a:t>[3</a:t>
            </a:r>
            <a:r>
              <a:rPr lang="en-US" sz="1200" dirty="0"/>
              <a:t>3</a:t>
            </a:r>
            <a:r>
              <a:rPr lang="en-DE" sz="1200" dirty="0"/>
              <a:t>]</a:t>
            </a:r>
          </a:p>
        </p:txBody>
      </p:sp>
    </p:spTree>
    <p:extLst>
      <p:ext uri="{BB962C8B-B14F-4D97-AF65-F5344CB8AC3E}">
        <p14:creationId xmlns:p14="http://schemas.microsoft.com/office/powerpoint/2010/main" val="27825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55D3-D5CC-61B1-B86B-32B9C4BED81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594E88FB-0660-97F4-FA0B-F549EBB6B9CA}"/>
              </a:ext>
            </a:extLst>
          </p:cNvPr>
          <p:cNvSpPr>
            <a:spLocks noGrp="1"/>
          </p:cNvSpPr>
          <p:nvPr>
            <p:ph type="title"/>
          </p:nvPr>
        </p:nvSpPr>
        <p:spPr>
          <a:xfrm>
            <a:off x="838200" y="365125"/>
            <a:ext cx="11181080" cy="1325563"/>
          </a:xfrm>
        </p:spPr>
        <p:txBody>
          <a:bodyPr/>
          <a:lstStyle/>
          <a:p>
            <a:r>
              <a:rPr lang="de-DE" dirty="0"/>
              <a:t>2.i. Design Lifetime Parameters &amp; Typical Range</a:t>
            </a:r>
            <a:endParaRPr lang="en-GB" dirty="0"/>
          </a:p>
        </p:txBody>
      </p:sp>
      <p:sp>
        <p:nvSpPr>
          <p:cNvPr id="14" name="Textplatzhalter 13">
            <a:extLst>
              <a:ext uri="{FF2B5EF4-FFF2-40B4-BE49-F238E27FC236}">
                <a16:creationId xmlns:a16="http://schemas.microsoft.com/office/drawing/2014/main" id="{7E0740AA-98DF-F49A-6245-6FD950BCEAE9}"/>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56297935-7125-C69E-E07D-FFD76B774C99}"/>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24FFECBE-A63D-4705-1A25-F91B9D9AC1D2}"/>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FEE4B5F5-CBDA-2CF6-7EBB-68BD61164922}"/>
              </a:ext>
            </a:extLst>
          </p:cNvPr>
          <p:cNvSpPr>
            <a:spLocks noGrp="1"/>
          </p:cNvSpPr>
          <p:nvPr>
            <p:ph type="sldNum" sz="quarter" idx="21"/>
          </p:nvPr>
        </p:nvSpPr>
        <p:spPr/>
        <p:txBody>
          <a:bodyPr/>
          <a:lstStyle/>
          <a:p>
            <a:fld id="{013F6232-4F06-48BA-8F69-BF531F607829}" type="slidenum">
              <a:rPr lang="en-GB" smtClean="0"/>
              <a:t>6</a:t>
            </a:fld>
            <a:endParaRPr lang="en-GB"/>
          </a:p>
        </p:txBody>
      </p:sp>
      <p:sp>
        <p:nvSpPr>
          <p:cNvPr id="10" name="Inhaltsplatzhalter 2">
            <a:extLst>
              <a:ext uri="{FF2B5EF4-FFF2-40B4-BE49-F238E27FC236}">
                <a16:creationId xmlns:a16="http://schemas.microsoft.com/office/drawing/2014/main" id="{9692FDC2-904E-85DC-C8B1-1E6A48CB5D91}"/>
              </a:ext>
            </a:extLst>
          </p:cNvPr>
          <p:cNvSpPr txBox="1">
            <a:spLocks/>
          </p:cNvSpPr>
          <p:nvPr/>
        </p:nvSpPr>
        <p:spPr>
          <a:xfrm>
            <a:off x="555800" y="16066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romanLcPeriod"/>
            </a:pPr>
            <a:r>
              <a:rPr lang="de-DE" dirty="0"/>
              <a:t>Wind Climate: design wind speed, turbulence intensity, and extreme gusts  </a:t>
            </a:r>
          </a:p>
          <a:p>
            <a:pPr marL="514350" indent="-514350">
              <a:buFont typeface="+mj-lt"/>
              <a:buAutoNum type="romanLcPeriod"/>
            </a:pPr>
            <a:r>
              <a:rPr lang="de-DE" dirty="0"/>
              <a:t>Design Load Cases (DLC 1.2 – 5.1): cover normal, fault, and extreme conditions </a:t>
            </a:r>
          </a:p>
          <a:p>
            <a:pPr marL="514350" indent="-514350">
              <a:buFont typeface="+mj-lt"/>
              <a:buAutoNum type="romanLcPeriod"/>
            </a:pPr>
            <a:r>
              <a:rPr lang="de-DE" dirty="0"/>
              <a:t>Material Fatigue Curves (S-N curves): describe damage accumulation  </a:t>
            </a:r>
          </a:p>
          <a:p>
            <a:pPr marL="514350" indent="-514350">
              <a:buFont typeface="+mj-lt"/>
              <a:buAutoNum type="romanLcPeriod"/>
            </a:pPr>
            <a:r>
              <a:rPr lang="de-DE" dirty="0"/>
              <a:t>Partial Safety Factors: applied to loads and materials to ensure reliability  </a:t>
            </a:r>
          </a:p>
          <a:p>
            <a:pPr marL="514350" indent="-514350">
              <a:buFont typeface="+mj-lt"/>
              <a:buAutoNum type="romanLcPeriod"/>
            </a:pPr>
            <a:r>
              <a:rPr lang="de-DE" dirty="0"/>
              <a:t>Control System Behavior: affects how often loads occur (pitch, yaw, braking)  </a:t>
            </a:r>
          </a:p>
          <a:p>
            <a:pPr marL="514350" indent="-514350">
              <a:buFont typeface="+mj-lt"/>
              <a:buAutoNum type="romanLcPeriod"/>
            </a:pPr>
            <a:endParaRPr lang="de-DE" dirty="0"/>
          </a:p>
        </p:txBody>
      </p:sp>
      <p:sp>
        <p:nvSpPr>
          <p:cNvPr id="11" name="Textfeld 10">
            <a:extLst>
              <a:ext uri="{FF2B5EF4-FFF2-40B4-BE49-F238E27FC236}">
                <a16:creationId xmlns:a16="http://schemas.microsoft.com/office/drawing/2014/main" id="{BE4577AA-FDD8-6322-8340-43979B79B4EA}"/>
              </a:ext>
            </a:extLst>
          </p:cNvPr>
          <p:cNvSpPr txBox="1"/>
          <p:nvPr/>
        </p:nvSpPr>
        <p:spPr>
          <a:xfrm>
            <a:off x="812800" y="6219031"/>
            <a:ext cx="3143380" cy="307777"/>
          </a:xfrm>
          <a:prstGeom prst="rect">
            <a:avLst/>
          </a:prstGeom>
          <a:noFill/>
        </p:spPr>
        <p:txBody>
          <a:bodyPr wrap="square" rtlCol="0">
            <a:spAutoFit/>
          </a:bodyPr>
          <a:lstStyle/>
          <a:p>
            <a:r>
              <a:rPr lang="en-DE" sz="1400" dirty="0"/>
              <a:t>[29], [30], [31]</a:t>
            </a:r>
            <a:r>
              <a:rPr lang="en-US" sz="1400" dirty="0"/>
              <a:t>, </a:t>
            </a:r>
            <a:r>
              <a:rPr lang="de-DE" sz="1400" dirty="0"/>
              <a:t>[32])</a:t>
            </a:r>
          </a:p>
        </p:txBody>
      </p:sp>
      <p:graphicFrame>
        <p:nvGraphicFramePr>
          <p:cNvPr id="6" name="Table 5">
            <a:extLst>
              <a:ext uri="{FF2B5EF4-FFF2-40B4-BE49-F238E27FC236}">
                <a16:creationId xmlns:a16="http://schemas.microsoft.com/office/drawing/2014/main" id="{C0D1ECD7-A7A8-C707-8853-5F6B6DF0237F}"/>
              </a:ext>
            </a:extLst>
          </p:cNvPr>
          <p:cNvGraphicFramePr>
            <a:graphicFrameLocks noGrp="1"/>
          </p:cNvGraphicFramePr>
          <p:nvPr>
            <p:extLst>
              <p:ext uri="{D42A27DB-BD31-4B8C-83A1-F6EECF244321}">
                <p14:modId xmlns:p14="http://schemas.microsoft.com/office/powerpoint/2010/main" val="2408682609"/>
              </p:ext>
            </p:extLst>
          </p:nvPr>
        </p:nvGraphicFramePr>
        <p:xfrm>
          <a:off x="960754" y="3922275"/>
          <a:ext cx="10110646" cy="1928017"/>
        </p:xfrm>
        <a:graphic>
          <a:graphicData uri="http://schemas.openxmlformats.org/drawingml/2006/table">
            <a:tbl>
              <a:tblPr firstRow="1" firstCol="1" bandRow="1">
                <a:tableStyleId>{5C22544A-7EE6-4342-B048-85BDC9FD1C3A}</a:tableStyleId>
              </a:tblPr>
              <a:tblGrid>
                <a:gridCol w="2824131">
                  <a:extLst>
                    <a:ext uri="{9D8B030D-6E8A-4147-A177-3AD203B41FA5}">
                      <a16:colId xmlns:a16="http://schemas.microsoft.com/office/drawing/2014/main" val="3104527030"/>
                    </a:ext>
                  </a:extLst>
                </a:gridCol>
                <a:gridCol w="4557131">
                  <a:extLst>
                    <a:ext uri="{9D8B030D-6E8A-4147-A177-3AD203B41FA5}">
                      <a16:colId xmlns:a16="http://schemas.microsoft.com/office/drawing/2014/main" val="1206795948"/>
                    </a:ext>
                  </a:extLst>
                </a:gridCol>
                <a:gridCol w="2729384">
                  <a:extLst>
                    <a:ext uri="{9D8B030D-6E8A-4147-A177-3AD203B41FA5}">
                      <a16:colId xmlns:a16="http://schemas.microsoft.com/office/drawing/2014/main" val="3884245910"/>
                    </a:ext>
                  </a:extLst>
                </a:gridCol>
              </a:tblGrid>
              <a:tr h="625123">
                <a:tc>
                  <a:txBody>
                    <a:bodyPr/>
                    <a:lstStyle/>
                    <a:p>
                      <a:pPr>
                        <a:lnSpc>
                          <a:spcPct val="115000"/>
                        </a:lnSpc>
                        <a:spcAft>
                          <a:spcPts val="1000"/>
                        </a:spcAft>
                        <a:buNone/>
                      </a:pPr>
                      <a:r>
                        <a:rPr lang="en-US" sz="2000">
                          <a:effectLst/>
                        </a:rPr>
                        <a:t>Turbine Type</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a:effectLst/>
                        </a:rPr>
                        <a:t>Environment</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dirty="0">
                          <a:effectLst/>
                        </a:rPr>
                        <a:t>Expected Design Life</a:t>
                      </a:r>
                      <a:endParaRPr lang="en-DE"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42441220"/>
                  </a:ext>
                </a:extLst>
              </a:tr>
              <a:tr h="434298">
                <a:tc>
                  <a:txBody>
                    <a:bodyPr/>
                    <a:lstStyle/>
                    <a:p>
                      <a:pPr>
                        <a:lnSpc>
                          <a:spcPct val="115000"/>
                        </a:lnSpc>
                        <a:spcAft>
                          <a:spcPts val="1000"/>
                        </a:spcAft>
                        <a:buNone/>
                      </a:pPr>
                      <a:r>
                        <a:rPr lang="en-US" sz="2000">
                          <a:effectLst/>
                        </a:rPr>
                        <a:t>Onshore (modern)</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a:effectLst/>
                        </a:rPr>
                        <a:t>Normal turbulence</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dirty="0">
                          <a:effectLst/>
                        </a:rPr>
                        <a:t>20–25 years</a:t>
                      </a:r>
                      <a:endParaRPr lang="en-DE"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71897664"/>
                  </a:ext>
                </a:extLst>
              </a:tr>
              <a:tr h="434298">
                <a:tc>
                  <a:txBody>
                    <a:bodyPr/>
                    <a:lstStyle/>
                    <a:p>
                      <a:pPr>
                        <a:lnSpc>
                          <a:spcPct val="115000"/>
                        </a:lnSpc>
                        <a:spcAft>
                          <a:spcPts val="1000"/>
                        </a:spcAft>
                        <a:buNone/>
                      </a:pPr>
                      <a:r>
                        <a:rPr lang="en-US" sz="2000">
                          <a:effectLst/>
                        </a:rPr>
                        <a:t>Coastal / dusty</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a:effectLst/>
                        </a:rPr>
                        <a:t>Higher fatigue &amp; corrosion</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a:effectLst/>
                        </a:rPr>
                        <a:t>18–22 years</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1397661"/>
                  </a:ext>
                </a:extLst>
              </a:tr>
              <a:tr h="434298">
                <a:tc>
                  <a:txBody>
                    <a:bodyPr/>
                    <a:lstStyle/>
                    <a:p>
                      <a:pPr>
                        <a:lnSpc>
                          <a:spcPct val="115000"/>
                        </a:lnSpc>
                        <a:spcAft>
                          <a:spcPts val="1000"/>
                        </a:spcAft>
                        <a:buNone/>
                      </a:pPr>
                      <a:r>
                        <a:rPr lang="en-US" sz="2000" dirty="0">
                          <a:effectLst/>
                        </a:rPr>
                        <a:t>Offshore</a:t>
                      </a:r>
                      <a:endParaRPr lang="en-DE"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a:effectLst/>
                        </a:rPr>
                        <a:t>Salt + humidity + wave loading</a:t>
                      </a:r>
                      <a:endParaRPr lang="en-DE" sz="20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2000" dirty="0">
                          <a:effectLst/>
                        </a:rPr>
                        <a:t>25–30 years</a:t>
                      </a:r>
                      <a:endParaRPr lang="en-DE" sz="20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77980980"/>
                  </a:ext>
                </a:extLst>
              </a:tr>
            </a:tbl>
          </a:graphicData>
        </a:graphic>
      </p:graphicFrame>
    </p:spTree>
    <p:extLst>
      <p:ext uri="{BB962C8B-B14F-4D97-AF65-F5344CB8AC3E}">
        <p14:creationId xmlns:p14="http://schemas.microsoft.com/office/powerpoint/2010/main" val="8203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a:xfrm>
            <a:off x="651588" y="600942"/>
            <a:ext cx="11353800" cy="1325563"/>
          </a:xfrm>
        </p:spPr>
        <p:txBody>
          <a:bodyPr>
            <a:normAutofit/>
          </a:bodyPr>
          <a:lstStyle/>
          <a:p>
            <a:r>
              <a:rPr lang="de-DE" dirty="0"/>
              <a:t>2.ii. Factors that affect Lifetime </a:t>
            </a:r>
            <a:br>
              <a:rPr kumimoji="0" lang="en-US" altLang="en-DE" sz="4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lang="en-GB" dirty="0"/>
          </a:p>
        </p:txBody>
      </p:sp>
      <p:sp>
        <p:nvSpPr>
          <p:cNvPr id="13" name="Inhaltsplatzhalter 12">
            <a:extLst>
              <a:ext uri="{FF2B5EF4-FFF2-40B4-BE49-F238E27FC236}">
                <a16:creationId xmlns:a16="http://schemas.microsoft.com/office/drawing/2014/main" id="{D847DFA5-0CA0-3D6E-6A5E-98464DBBD767}"/>
              </a:ext>
            </a:extLst>
          </p:cNvPr>
          <p:cNvSpPr>
            <a:spLocks noGrp="1"/>
          </p:cNvSpPr>
          <p:nvPr>
            <p:ph idx="1"/>
          </p:nvPr>
        </p:nvSpPr>
        <p:spPr>
          <a:xfrm>
            <a:off x="1024812" y="4082785"/>
            <a:ext cx="7052215" cy="161831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DE" sz="2800" b="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7</a:t>
            </a:fld>
            <a:endParaRPr lang="en-GB"/>
          </a:p>
        </p:txBody>
      </p:sp>
      <p:sp>
        <p:nvSpPr>
          <p:cNvPr id="10" name="Inhaltsplatzhalter 2">
            <a:extLst>
              <a:ext uri="{FF2B5EF4-FFF2-40B4-BE49-F238E27FC236}">
                <a16:creationId xmlns:a16="http://schemas.microsoft.com/office/drawing/2014/main" id="{711AAC40-D4A5-6AC8-BE73-CD4035EA05F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10">
            <a:extLst>
              <a:ext uri="{FF2B5EF4-FFF2-40B4-BE49-F238E27FC236}">
                <a16:creationId xmlns:a16="http://schemas.microsoft.com/office/drawing/2014/main" id="{076BBEA1-FDC6-C06A-A484-57D18E620239}"/>
              </a:ext>
            </a:extLst>
          </p:cNvPr>
          <p:cNvSpPr txBox="1"/>
          <p:nvPr/>
        </p:nvSpPr>
        <p:spPr>
          <a:xfrm>
            <a:off x="812800" y="6219031"/>
            <a:ext cx="2120901" cy="307777"/>
          </a:xfrm>
          <a:prstGeom prst="rect">
            <a:avLst/>
          </a:prstGeom>
          <a:noFill/>
        </p:spPr>
        <p:txBody>
          <a:bodyPr wrap="square" rtlCol="0">
            <a:spAutoFit/>
          </a:bodyPr>
          <a:lstStyle/>
          <a:p>
            <a:r>
              <a:rPr lang="en-DE" sz="1400" dirty="0"/>
              <a:t>[31], [32], [33], [30]</a:t>
            </a:r>
            <a:endParaRPr lang="de-DE" sz="1400" dirty="0"/>
          </a:p>
        </p:txBody>
      </p:sp>
      <p:graphicFrame>
        <p:nvGraphicFramePr>
          <p:cNvPr id="9" name="Table 8">
            <a:extLst>
              <a:ext uri="{FF2B5EF4-FFF2-40B4-BE49-F238E27FC236}">
                <a16:creationId xmlns:a16="http://schemas.microsoft.com/office/drawing/2014/main" id="{877C7DB6-A95E-5529-6A6B-6DFB04D8AA86}"/>
              </a:ext>
            </a:extLst>
          </p:cNvPr>
          <p:cNvGraphicFramePr>
            <a:graphicFrameLocks noGrp="1"/>
          </p:cNvGraphicFramePr>
          <p:nvPr>
            <p:extLst>
              <p:ext uri="{D42A27DB-BD31-4B8C-83A1-F6EECF244321}">
                <p14:modId xmlns:p14="http://schemas.microsoft.com/office/powerpoint/2010/main" val="4176823637"/>
              </p:ext>
            </p:extLst>
          </p:nvPr>
        </p:nvGraphicFramePr>
        <p:xfrm>
          <a:off x="743339" y="1342715"/>
          <a:ext cx="10797073" cy="4707034"/>
        </p:xfrm>
        <a:graphic>
          <a:graphicData uri="http://schemas.openxmlformats.org/drawingml/2006/table">
            <a:tbl>
              <a:tblPr firstRow="1" firstCol="1" bandRow="1">
                <a:tableStyleId>{5C22544A-7EE6-4342-B048-85BDC9FD1C3A}</a:tableStyleId>
              </a:tblPr>
              <a:tblGrid>
                <a:gridCol w="2317123">
                  <a:extLst>
                    <a:ext uri="{9D8B030D-6E8A-4147-A177-3AD203B41FA5}">
                      <a16:colId xmlns:a16="http://schemas.microsoft.com/office/drawing/2014/main" val="1523443019"/>
                    </a:ext>
                  </a:extLst>
                </a:gridCol>
                <a:gridCol w="4627962">
                  <a:extLst>
                    <a:ext uri="{9D8B030D-6E8A-4147-A177-3AD203B41FA5}">
                      <a16:colId xmlns:a16="http://schemas.microsoft.com/office/drawing/2014/main" val="1674346390"/>
                    </a:ext>
                  </a:extLst>
                </a:gridCol>
                <a:gridCol w="3851988">
                  <a:extLst>
                    <a:ext uri="{9D8B030D-6E8A-4147-A177-3AD203B41FA5}">
                      <a16:colId xmlns:a16="http://schemas.microsoft.com/office/drawing/2014/main" val="891934224"/>
                    </a:ext>
                  </a:extLst>
                </a:gridCol>
              </a:tblGrid>
              <a:tr h="163144">
                <a:tc>
                  <a:txBody>
                    <a:bodyPr/>
                    <a:lstStyle/>
                    <a:p>
                      <a:pPr algn="l">
                        <a:lnSpc>
                          <a:spcPct val="115000"/>
                        </a:lnSpc>
                        <a:spcAft>
                          <a:spcPts val="1000"/>
                        </a:spcAft>
                        <a:buNone/>
                      </a:pPr>
                      <a:r>
                        <a:rPr lang="en-US" sz="1600">
                          <a:effectLst/>
                        </a:rPr>
                        <a:t>Category</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Influence on Turbine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Result / Outcome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559938762"/>
                  </a:ext>
                </a:extLst>
              </a:tr>
              <a:tr h="698032">
                <a:tc>
                  <a:txBody>
                    <a:bodyPr/>
                    <a:lstStyle/>
                    <a:p>
                      <a:pPr algn="l">
                        <a:lnSpc>
                          <a:spcPct val="115000"/>
                        </a:lnSpc>
                        <a:spcAft>
                          <a:spcPts val="1000"/>
                        </a:spcAft>
                        <a:buNone/>
                      </a:pPr>
                      <a:r>
                        <a:rPr lang="en-US" sz="1600">
                          <a:effectLst/>
                        </a:rPr>
                        <a:t>Wind &amp; Loads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Higher wind speed, turbulence, and gusts increase cyclic loading and stress levels.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Accelerated fatigue damage, reduced lifetime in turbulent/coastal areas.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323723403"/>
                  </a:ext>
                </a:extLst>
              </a:tr>
              <a:tr h="698032">
                <a:tc>
                  <a:txBody>
                    <a:bodyPr/>
                    <a:lstStyle/>
                    <a:p>
                      <a:pPr algn="l">
                        <a:lnSpc>
                          <a:spcPct val="115000"/>
                        </a:lnSpc>
                        <a:spcAft>
                          <a:spcPts val="1000"/>
                        </a:spcAft>
                        <a:buNone/>
                      </a:pPr>
                      <a:r>
                        <a:rPr lang="en-US" sz="1600">
                          <a:effectLst/>
                        </a:rPr>
                        <a:t>Materials &amp; Manufacturing</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Quality of steel, composites, and welds determines resistance to fatigue and cracking.</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High quality materials extend lifetime, poor manufacturing causes early structural failure.</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1152550130"/>
                  </a:ext>
                </a:extLst>
              </a:tr>
              <a:tr h="698032">
                <a:tc>
                  <a:txBody>
                    <a:bodyPr/>
                    <a:lstStyle/>
                    <a:p>
                      <a:pPr algn="l">
                        <a:lnSpc>
                          <a:spcPct val="115000"/>
                        </a:lnSpc>
                        <a:spcAft>
                          <a:spcPts val="1000"/>
                        </a:spcAft>
                        <a:buNone/>
                      </a:pPr>
                      <a:r>
                        <a:rPr lang="en-US" sz="1600">
                          <a:effectLst/>
                        </a:rPr>
                        <a:t>Control System</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Smooth and responsive pitch/yaw control reduces dynamic loads and prevents overspeed conditions.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Stable operation and lower fatigue, poor control shortens life due to load peaks.</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644279886"/>
                  </a:ext>
                </a:extLst>
              </a:tr>
              <a:tr h="698032">
                <a:tc>
                  <a:txBody>
                    <a:bodyPr/>
                    <a:lstStyle/>
                    <a:p>
                      <a:pPr algn="l">
                        <a:lnSpc>
                          <a:spcPct val="115000"/>
                        </a:lnSpc>
                        <a:spcAft>
                          <a:spcPts val="1000"/>
                        </a:spcAft>
                        <a:buNone/>
                      </a:pPr>
                      <a:r>
                        <a:rPr lang="en-US" sz="1600">
                          <a:effectLst/>
                        </a:rPr>
                        <a:t>Maintenance Quality</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Regular inspection, lubrication, and component replacement prevent damage progression.</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Extends lifetime by minimizing wear, corrosion, and bearing failures.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540901408"/>
                  </a:ext>
                </a:extLst>
              </a:tr>
              <a:tr h="698032">
                <a:tc>
                  <a:txBody>
                    <a:bodyPr/>
                    <a:lstStyle/>
                    <a:p>
                      <a:pPr algn="l">
                        <a:lnSpc>
                          <a:spcPct val="115000"/>
                        </a:lnSpc>
                        <a:spcAft>
                          <a:spcPts val="1000"/>
                        </a:spcAft>
                        <a:buNone/>
                      </a:pPr>
                      <a:r>
                        <a:rPr lang="en-US" sz="1600">
                          <a:effectLst/>
                        </a:rPr>
                        <a:t>Environment</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Temperature variation, humidity, dust, and salt exposure affect corrosion and erosion rates.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Harsh environments (coastal, desert) reduce lifetime unless protective coatings are used.</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586957208"/>
                  </a:ext>
                </a:extLst>
              </a:tr>
              <a:tr h="698032">
                <a:tc>
                  <a:txBody>
                    <a:bodyPr/>
                    <a:lstStyle/>
                    <a:p>
                      <a:pPr algn="l">
                        <a:lnSpc>
                          <a:spcPct val="115000"/>
                        </a:lnSpc>
                        <a:spcAft>
                          <a:spcPts val="1000"/>
                        </a:spcAft>
                        <a:buNone/>
                      </a:pPr>
                      <a:r>
                        <a:rPr lang="en-US" sz="1600">
                          <a:effectLst/>
                        </a:rPr>
                        <a:t>Operational Time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Higher capacity factor and more operating hours increase fatigue load cycles.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Greater annual use means higher damage accumulation means shorter design life.</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844800525"/>
                  </a:ext>
                </a:extLst>
              </a:tr>
            </a:tbl>
          </a:graphicData>
        </a:graphic>
      </p:graphicFrame>
    </p:spTree>
    <p:extLst>
      <p:ext uri="{BB962C8B-B14F-4D97-AF65-F5344CB8AC3E}">
        <p14:creationId xmlns:p14="http://schemas.microsoft.com/office/powerpoint/2010/main" val="35839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EFE02-05BD-BBDE-F951-B47BF728059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03BB7A2-3A34-24F4-AF60-01DC95C9AC9E}"/>
              </a:ext>
            </a:extLst>
          </p:cNvPr>
          <p:cNvSpPr>
            <a:spLocks noGrp="1"/>
          </p:cNvSpPr>
          <p:nvPr>
            <p:ph type="title"/>
          </p:nvPr>
        </p:nvSpPr>
        <p:spPr>
          <a:xfrm>
            <a:off x="651588" y="600942"/>
            <a:ext cx="11353800" cy="1325563"/>
          </a:xfrm>
        </p:spPr>
        <p:txBody>
          <a:bodyPr>
            <a:normAutofit/>
          </a:bodyPr>
          <a:lstStyle/>
          <a:p>
            <a:r>
              <a:rPr lang="de-DE" dirty="0"/>
              <a:t>3. End of Life</a:t>
            </a:r>
            <a:br>
              <a:rPr kumimoji="0" lang="en-US" altLang="en-DE" sz="4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lang="en-GB" dirty="0"/>
          </a:p>
        </p:txBody>
      </p:sp>
      <p:sp>
        <p:nvSpPr>
          <p:cNvPr id="13" name="Inhaltsplatzhalter 12">
            <a:extLst>
              <a:ext uri="{FF2B5EF4-FFF2-40B4-BE49-F238E27FC236}">
                <a16:creationId xmlns:a16="http://schemas.microsoft.com/office/drawing/2014/main" id="{A7326F22-1C91-7B82-A508-94C30DF24FF2}"/>
              </a:ext>
            </a:extLst>
          </p:cNvPr>
          <p:cNvSpPr>
            <a:spLocks noGrp="1"/>
          </p:cNvSpPr>
          <p:nvPr>
            <p:ph idx="1"/>
          </p:nvPr>
        </p:nvSpPr>
        <p:spPr>
          <a:xfrm>
            <a:off x="1024812" y="4082785"/>
            <a:ext cx="7052215" cy="161831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DE" sz="2800" b="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sp>
        <p:nvSpPr>
          <p:cNvPr id="14" name="Textplatzhalter 13">
            <a:extLst>
              <a:ext uri="{FF2B5EF4-FFF2-40B4-BE49-F238E27FC236}">
                <a16:creationId xmlns:a16="http://schemas.microsoft.com/office/drawing/2014/main" id="{EE89AF81-D782-195B-BFCE-9CC6819BC961}"/>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51CF9BE-DFD8-ED25-FCBA-EAECF8A5951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A80ADFFB-F683-BF4F-0C08-0184BB1F5EF5}"/>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BC698CDF-BBE5-D84F-0133-83330B78BFF8}"/>
              </a:ext>
            </a:extLst>
          </p:cNvPr>
          <p:cNvSpPr>
            <a:spLocks noGrp="1"/>
          </p:cNvSpPr>
          <p:nvPr>
            <p:ph type="sldNum" sz="quarter" idx="21"/>
          </p:nvPr>
        </p:nvSpPr>
        <p:spPr/>
        <p:txBody>
          <a:bodyPr/>
          <a:lstStyle/>
          <a:p>
            <a:fld id="{013F6232-4F06-48BA-8F69-BF531F607829}" type="slidenum">
              <a:rPr lang="en-GB" smtClean="0"/>
              <a:t>8</a:t>
            </a:fld>
            <a:endParaRPr lang="en-GB"/>
          </a:p>
        </p:txBody>
      </p:sp>
      <p:sp>
        <p:nvSpPr>
          <p:cNvPr id="10" name="Inhaltsplatzhalter 2">
            <a:extLst>
              <a:ext uri="{FF2B5EF4-FFF2-40B4-BE49-F238E27FC236}">
                <a16:creationId xmlns:a16="http://schemas.microsoft.com/office/drawing/2014/main" id="{0BBF0704-1B8C-2D7A-1694-F8F124366ED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10">
            <a:extLst>
              <a:ext uri="{FF2B5EF4-FFF2-40B4-BE49-F238E27FC236}">
                <a16:creationId xmlns:a16="http://schemas.microsoft.com/office/drawing/2014/main" id="{8EA90342-6A5E-DC08-0E2E-70D4DE2B8EF2}"/>
              </a:ext>
            </a:extLst>
          </p:cNvPr>
          <p:cNvSpPr txBox="1"/>
          <p:nvPr/>
        </p:nvSpPr>
        <p:spPr>
          <a:xfrm>
            <a:off x="-12540" y="5960072"/>
            <a:ext cx="1560951" cy="307777"/>
          </a:xfrm>
          <a:prstGeom prst="rect">
            <a:avLst/>
          </a:prstGeom>
          <a:noFill/>
        </p:spPr>
        <p:txBody>
          <a:bodyPr wrap="square" rtlCol="0">
            <a:spAutoFit/>
          </a:bodyPr>
          <a:lstStyle/>
          <a:p>
            <a:r>
              <a:rPr lang="en-DE" sz="1400" dirty="0"/>
              <a:t>[35], [36], [38]</a:t>
            </a:r>
            <a:r>
              <a:rPr lang="en-US" sz="1400" dirty="0"/>
              <a:t>, </a:t>
            </a:r>
            <a:endParaRPr lang="de-DE" sz="1400" dirty="0"/>
          </a:p>
        </p:txBody>
      </p:sp>
      <p:graphicFrame>
        <p:nvGraphicFramePr>
          <p:cNvPr id="6" name="Table 5">
            <a:extLst>
              <a:ext uri="{FF2B5EF4-FFF2-40B4-BE49-F238E27FC236}">
                <a16:creationId xmlns:a16="http://schemas.microsoft.com/office/drawing/2014/main" id="{C8108E7C-46EF-4CA7-ECD2-6B08208F331A}"/>
              </a:ext>
            </a:extLst>
          </p:cNvPr>
          <p:cNvGraphicFramePr>
            <a:graphicFrameLocks noGrp="1"/>
          </p:cNvGraphicFramePr>
          <p:nvPr>
            <p:extLst>
              <p:ext uri="{D42A27DB-BD31-4B8C-83A1-F6EECF244321}">
                <p14:modId xmlns:p14="http://schemas.microsoft.com/office/powerpoint/2010/main" val="2531038300"/>
              </p:ext>
            </p:extLst>
          </p:nvPr>
        </p:nvGraphicFramePr>
        <p:xfrm>
          <a:off x="1165342" y="3683000"/>
          <a:ext cx="10514252" cy="2839084"/>
        </p:xfrm>
        <a:graphic>
          <a:graphicData uri="http://schemas.openxmlformats.org/drawingml/2006/table">
            <a:tbl>
              <a:tblPr firstRow="1" firstCol="1" bandRow="1">
                <a:tableStyleId>{5C22544A-7EE6-4342-B048-85BDC9FD1C3A}</a:tableStyleId>
              </a:tblPr>
              <a:tblGrid>
                <a:gridCol w="1884862">
                  <a:extLst>
                    <a:ext uri="{9D8B030D-6E8A-4147-A177-3AD203B41FA5}">
                      <a16:colId xmlns:a16="http://schemas.microsoft.com/office/drawing/2014/main" val="3736701228"/>
                    </a:ext>
                  </a:extLst>
                </a:gridCol>
                <a:gridCol w="5124640">
                  <a:extLst>
                    <a:ext uri="{9D8B030D-6E8A-4147-A177-3AD203B41FA5}">
                      <a16:colId xmlns:a16="http://schemas.microsoft.com/office/drawing/2014/main" val="1874572481"/>
                    </a:ext>
                  </a:extLst>
                </a:gridCol>
                <a:gridCol w="3504750">
                  <a:extLst>
                    <a:ext uri="{9D8B030D-6E8A-4147-A177-3AD203B41FA5}">
                      <a16:colId xmlns:a16="http://schemas.microsoft.com/office/drawing/2014/main" val="3055685148"/>
                    </a:ext>
                  </a:extLst>
                </a:gridCol>
              </a:tblGrid>
              <a:tr h="229616">
                <a:tc>
                  <a:txBody>
                    <a:bodyPr/>
                    <a:lstStyle/>
                    <a:p>
                      <a:pPr>
                        <a:lnSpc>
                          <a:spcPct val="115000"/>
                        </a:lnSpc>
                        <a:spcAft>
                          <a:spcPts val="1000"/>
                        </a:spcAft>
                        <a:buNone/>
                      </a:pPr>
                      <a:r>
                        <a:rPr lang="en-US" sz="1400">
                          <a:effectLst/>
                        </a:rPr>
                        <a:t>Strategy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Meaning</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a:effectLst/>
                        </a:rPr>
                        <a:t>Relation to Lifetime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458897722"/>
                  </a:ext>
                </a:extLst>
              </a:tr>
              <a:tr h="801493">
                <a:tc>
                  <a:txBody>
                    <a:bodyPr/>
                    <a:lstStyle/>
                    <a:p>
                      <a:pPr>
                        <a:lnSpc>
                          <a:spcPct val="115000"/>
                        </a:lnSpc>
                        <a:spcAft>
                          <a:spcPts val="1000"/>
                        </a:spcAft>
                        <a:buNone/>
                      </a:pPr>
                      <a:r>
                        <a:rPr lang="en-US" sz="1400" dirty="0">
                          <a:effectLst/>
                        </a:rPr>
                        <a:t>Lifetime Extension</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Continue using the same turbine beyond its 20–25 years design life after detailed technical inspections and reevaluation.</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Directly extends the lifetime of the existing turbine, most cost effective if structural safety is confirmed.</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56958579"/>
                  </a:ext>
                </a:extLst>
              </a:tr>
              <a:tr h="1004767">
                <a:tc>
                  <a:txBody>
                    <a:bodyPr/>
                    <a:lstStyle/>
                    <a:p>
                      <a:pPr>
                        <a:lnSpc>
                          <a:spcPct val="115000"/>
                        </a:lnSpc>
                        <a:spcAft>
                          <a:spcPts val="1000"/>
                        </a:spcAft>
                        <a:buNone/>
                      </a:pPr>
                      <a:r>
                        <a:rPr lang="en-US" sz="1400">
                          <a:effectLst/>
                        </a:rPr>
                        <a:t>Repowering</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a:effectLst/>
                        </a:rPr>
                        <a:t>Replace major components or the entire turbine with new technology on the same site. Partial = reuse tower/foundation; Full = complete replacement.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Resets the lifetime, a new turbine begins a new 20–25 years design life.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71860490"/>
                  </a:ext>
                </a:extLst>
              </a:tr>
              <a:tr h="801493">
                <a:tc>
                  <a:txBody>
                    <a:bodyPr/>
                    <a:lstStyle/>
                    <a:p>
                      <a:pPr>
                        <a:lnSpc>
                          <a:spcPct val="115000"/>
                        </a:lnSpc>
                        <a:spcAft>
                          <a:spcPts val="1000"/>
                        </a:spcAft>
                        <a:buNone/>
                      </a:pPr>
                      <a:r>
                        <a:rPr lang="en-US" sz="1400">
                          <a:effectLst/>
                        </a:rPr>
                        <a:t>Decommissioning</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Remove the turbine completely from service. Partial = remove top components only, Complete = dismantle everything.</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Ends the lifetime permanently, no further operation possible.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32960276"/>
                  </a:ext>
                </a:extLst>
              </a:tr>
            </a:tbl>
          </a:graphicData>
        </a:graphic>
      </p:graphicFrame>
      <p:pic>
        <p:nvPicPr>
          <p:cNvPr id="11" name="Picture 10" descr="A diagram of a wind turbine&#10;&#10;AI-generated content may be incorrect.">
            <a:extLst>
              <a:ext uri="{FF2B5EF4-FFF2-40B4-BE49-F238E27FC236}">
                <a16:creationId xmlns:a16="http://schemas.microsoft.com/office/drawing/2014/main" id="{99FFADA4-56C2-56A2-5F6E-3D3B70626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520" y="1327365"/>
            <a:ext cx="6642735" cy="2355152"/>
          </a:xfrm>
          <a:prstGeom prst="rect">
            <a:avLst/>
          </a:prstGeom>
        </p:spPr>
      </p:pic>
      <p:sp>
        <p:nvSpPr>
          <p:cNvPr id="15" name="TextBox 14">
            <a:extLst>
              <a:ext uri="{FF2B5EF4-FFF2-40B4-BE49-F238E27FC236}">
                <a16:creationId xmlns:a16="http://schemas.microsoft.com/office/drawing/2014/main" id="{672EF358-46C6-DE35-173A-2A88339ABC42}"/>
              </a:ext>
            </a:extLst>
          </p:cNvPr>
          <p:cNvSpPr txBox="1"/>
          <p:nvPr/>
        </p:nvSpPr>
        <p:spPr>
          <a:xfrm>
            <a:off x="0" y="3285529"/>
            <a:ext cx="6146156" cy="276999"/>
          </a:xfrm>
          <a:prstGeom prst="rect">
            <a:avLst/>
          </a:prstGeom>
          <a:noFill/>
        </p:spPr>
        <p:txBody>
          <a:bodyPr wrap="square">
            <a:spAutoFit/>
          </a:bodyPr>
          <a:lstStyle/>
          <a:p>
            <a:r>
              <a:rPr lang="en-US" sz="1200" dirty="0"/>
              <a:t>End of Life Strategies for Wind Turbines, </a:t>
            </a:r>
            <a:r>
              <a:rPr lang="en-DE" sz="1200" dirty="0"/>
              <a:t>[3</a:t>
            </a:r>
            <a:r>
              <a:rPr lang="en-US" sz="1200" dirty="0"/>
              <a:t>6</a:t>
            </a:r>
            <a:r>
              <a:rPr lang="en-DE" sz="1200" dirty="0"/>
              <a:t>]</a:t>
            </a:r>
            <a:r>
              <a:rPr lang="en-US" sz="1200" dirty="0"/>
              <a:t> </a:t>
            </a:r>
            <a:endParaRPr lang="en-DE" sz="1200" dirty="0"/>
          </a:p>
        </p:txBody>
      </p:sp>
    </p:spTree>
    <p:extLst>
      <p:ext uri="{BB962C8B-B14F-4D97-AF65-F5344CB8AC3E}">
        <p14:creationId xmlns:p14="http://schemas.microsoft.com/office/powerpoint/2010/main" val="429223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B6ED1-18E3-9640-3D93-84F8B0B15004}"/>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F5C19340-9D16-A981-A772-1E4CF9E86436}"/>
              </a:ext>
            </a:extLst>
          </p:cNvPr>
          <p:cNvSpPr>
            <a:spLocks noGrp="1"/>
          </p:cNvSpPr>
          <p:nvPr>
            <p:ph idx="1" hasCustomPrompt="1"/>
          </p:nvPr>
        </p:nvSpPr>
        <p:spPr>
          <a:xfrm>
            <a:off x="130629" y="1427584"/>
            <a:ext cx="11223171" cy="4749379"/>
          </a:xfrm>
        </p:spPr>
        <p:txBody>
          <a:bodyPr>
            <a:normAutofit/>
          </a:bodyPr>
          <a:lstStyle>
            <a:lvl1pPr marL="0" indent="0">
              <a:buNone/>
              <a:defRPr sz="1600"/>
            </a:lvl1pPr>
          </a:lstStyle>
          <a:p>
            <a:pPr>
              <a:defRPr/>
            </a:pPr>
            <a:r>
              <a:rPr lang="en-US" sz="1200" dirty="0"/>
              <a:t>[1] Middle East Turbines, </a:t>
            </a:r>
            <a:r>
              <a:rPr lang="en-US" sz="1200" dirty="0">
                <a:hlinkClick r:id="rId2">
                  <a:extLst>
                    <a:ext uri="{A12FA001-AC4F-418D-AE19-62706E023703}">
                      <ahyp:hlinkClr xmlns:ahyp="http://schemas.microsoft.com/office/drawing/2018/hyperlinkcolor" val="tx"/>
                    </a:ext>
                  </a:extLst>
                </a:hlinkClick>
              </a:rPr>
              <a:t>Tracker Map - Global Energy Monitor</a:t>
            </a:r>
            <a:r>
              <a:rPr lang="en-US" sz="1200" dirty="0"/>
              <a:t> [Accessed: 23 Oct-2025].</a:t>
            </a:r>
          </a:p>
          <a:p>
            <a:pPr lvl="0">
              <a:defRPr/>
            </a:pPr>
            <a:r>
              <a:rPr lang="en-US" sz="1200" dirty="0"/>
              <a:t>[2] The Wind Power, "</a:t>
            </a:r>
            <a:r>
              <a:rPr lang="en-US" sz="1200" dirty="0" err="1"/>
              <a:t>Windtec</a:t>
            </a:r>
            <a:r>
              <a:rPr lang="en-US" sz="1200" dirty="0"/>
              <a:t> Floda 600 – Israel (Golan Heights)", [Online]. Available: https://www.thewindpower.net. Accessed: 23 Oct. 2025.</a:t>
            </a:r>
          </a:p>
          <a:p>
            <a:pPr lvl="0">
              <a:defRPr/>
            </a:pPr>
            <a:r>
              <a:rPr lang="en-US" sz="1200" dirty="0"/>
              <a:t>[3] The Wind Power, "Nordex N43/600 – Egypt (Zafarana-1)", [Online]. Available: https://www.thewindpower.net. Accessed: 23 Oct. 2025.</a:t>
            </a:r>
          </a:p>
          <a:p>
            <a:pPr lvl="0">
              <a:defRPr/>
            </a:pPr>
            <a:r>
              <a:rPr lang="en-US" sz="1200" dirty="0"/>
              <a:t>[4] Scribd, "Vestas V47-660 – Egypt (</a:t>
            </a:r>
            <a:r>
              <a:rPr lang="en-US" sz="1200" dirty="0" err="1"/>
              <a:t>Zafarana</a:t>
            </a:r>
            <a:r>
              <a:rPr lang="en-US" sz="1200" dirty="0"/>
              <a:t>) &amp; Iran (</a:t>
            </a:r>
            <a:r>
              <a:rPr lang="en-US" sz="1200" dirty="0" err="1"/>
              <a:t>Manjil</a:t>
            </a:r>
            <a:r>
              <a:rPr lang="en-US" sz="1200" dirty="0"/>
              <a:t>/</a:t>
            </a:r>
            <a:r>
              <a:rPr lang="en-US" sz="1200" dirty="0" err="1"/>
              <a:t>Binaloud</a:t>
            </a:r>
            <a:r>
              <a:rPr lang="en-US" sz="1200" dirty="0"/>
              <a:t>)", [Online]. Available: https://www.scribd.com. Accessed: 23 Oct. 2025.</a:t>
            </a:r>
          </a:p>
          <a:p>
            <a:pPr lvl="0">
              <a:defRPr/>
            </a:pPr>
            <a:r>
              <a:rPr lang="en-US" sz="1200" dirty="0"/>
              <a:t>[5] The Wind Power, "Saba </a:t>
            </a:r>
            <a:r>
              <a:rPr lang="en-US" sz="1200" dirty="0" err="1"/>
              <a:t>Niroo</a:t>
            </a:r>
            <a:r>
              <a:rPr lang="en-US" sz="1200" dirty="0"/>
              <a:t> S47-660 – Iran (</a:t>
            </a:r>
            <a:r>
              <a:rPr lang="en-US" sz="1200" dirty="0" err="1"/>
              <a:t>Manjil</a:t>
            </a:r>
            <a:r>
              <a:rPr lang="en-US" sz="1200" dirty="0"/>
              <a:t> area)", [Online]. Available: https://www.thewindpower.net. Accessed: 23 Oct. 2025.</a:t>
            </a:r>
          </a:p>
          <a:p>
            <a:pPr lvl="0">
              <a:defRPr/>
            </a:pPr>
            <a:r>
              <a:rPr lang="en-US" sz="1200" dirty="0"/>
              <a:t>[6] The Wind Power, "Vestas V52-850 – UAE (Sir Bani Yas Wind Farm)", [Online]. Available: https://www.thewindpower.net. Accessed: 23 Oct. 2025.</a:t>
            </a:r>
          </a:p>
          <a:p>
            <a:pPr lvl="0">
              <a:defRPr/>
            </a:pPr>
            <a:r>
              <a:rPr lang="en-US" sz="1200" dirty="0"/>
              <a:t>[7] Scribd, "Gamesa G52-850 – Egypt (</a:t>
            </a:r>
            <a:r>
              <a:rPr lang="en-US" sz="1200" dirty="0" err="1"/>
              <a:t>Zafarana</a:t>
            </a:r>
            <a:r>
              <a:rPr lang="en-US" sz="1200" dirty="0"/>
              <a:t> Phases 5–7)", [Online]. Available: https://www.scribd.com. Accessed: 23 Oct. 2025.</a:t>
            </a:r>
          </a:p>
          <a:p>
            <a:pPr lvl="0">
              <a:defRPr/>
            </a:pPr>
            <a:r>
              <a:rPr lang="en-US" sz="1200" dirty="0"/>
              <a:t>[8] MWPS Wind Turbines Media &amp; The Wind Power, "Siemens SWT-2.3-82/93 – Egypt (Gabal El-Zeit / Gulf of Suez)", [Online]. Available: https://www.thewindpower.net. Accessed: 23 Oct. 2025.</a:t>
            </a:r>
          </a:p>
          <a:p>
            <a:pPr lvl="0">
              <a:defRPr/>
            </a:pPr>
            <a:r>
              <a:rPr lang="en-US" sz="1200" dirty="0"/>
              <a:t>[9] en.wind-turbine-models.com, "Gamesa G97-2.0 – Jordan (Ma’an)", [Online]. Available: https://en.wind-turbine-models.com. Accessed: 23 Oct. 2025.</a:t>
            </a:r>
          </a:p>
          <a:p>
            <a:pPr lvl="0">
              <a:defRPr/>
            </a:pPr>
            <a:r>
              <a:rPr lang="en-US" sz="1200" dirty="0"/>
              <a:t>[10] The Wind Power, "GE 2.5-100 – Turkey (Widely Used)", [Online]. Available: https://www.thewindpower.net. Accessed: 23 Oct. 2025.</a:t>
            </a:r>
          </a:p>
          <a:p>
            <a:pPr lvl="0">
              <a:defRPr/>
            </a:pPr>
            <a:r>
              <a:rPr lang="en-US" sz="1200" dirty="0"/>
              <a:t>[11] The Wind Power, "WDRVM WD2.5-103 – Syria (Homs)", [Online]. Available: https://www.thewindpower.net. Accessed: 23 Oct. 2025.</a:t>
            </a:r>
          </a:p>
          <a:p>
            <a:pPr lvl="0">
              <a:defRPr/>
            </a:pPr>
            <a:r>
              <a:rPr lang="en-US" sz="1200" dirty="0"/>
              <a:t>[12] The Wind Power, "Gamesa G114-2.1 – Jordan (Al-</a:t>
            </a:r>
            <a:r>
              <a:rPr lang="en-US" sz="1200" dirty="0" err="1"/>
              <a:t>Rajef</a:t>
            </a:r>
            <a:r>
              <a:rPr lang="en-US" sz="1200" dirty="0"/>
              <a:t> 86 MW)", [Online]. Available: https://www.thewindpower.net. Accessed: 23 Oct. 2025.</a:t>
            </a:r>
          </a:p>
          <a:p>
            <a:pPr lvl="0">
              <a:defRPr/>
            </a:pPr>
            <a:r>
              <a:rPr lang="en-US" sz="1200" dirty="0"/>
              <a:t>[13] The Wind Power, "Nordex N117/2400 – Turkey (Common Installs)", [Online]. Available: https://www.thewindpower.net. Accessed: 25 Oct. 2025.</a:t>
            </a:r>
          </a:p>
          <a:p>
            <a:pPr lvl="0">
              <a:defRPr/>
            </a:pPr>
            <a:r>
              <a:rPr lang="en-US" sz="1200" dirty="0"/>
              <a:t>[14] en.wind-turbine-models.com, "Enercon E-101/3000 – Turkey (Various Projects)", [Online]. Available: https://en.wind-turbine-models.com. Accessed: 25 Oct. 2025.</a:t>
            </a:r>
          </a:p>
          <a:p>
            <a:pPr lvl="0">
              <a:defRPr/>
            </a:pPr>
            <a:r>
              <a:rPr lang="en-US" sz="1200" dirty="0"/>
              <a:t>[15] "Vestas V112-3.0 – Jordan (Tafila 117 MW)", [Online]. Available: https://stopthesethings.com. Accessed: 25 Oct. 2025.</a:t>
            </a:r>
          </a:p>
          <a:p>
            <a:pPr lvl="0">
              <a:defRPr/>
            </a:pPr>
            <a:endParaRPr lang="en-US" sz="1200" dirty="0"/>
          </a:p>
        </p:txBody>
      </p:sp>
      <p:sp>
        <p:nvSpPr>
          <p:cNvPr id="4" name="Datumsplatzhalter 3">
            <a:extLst>
              <a:ext uri="{FF2B5EF4-FFF2-40B4-BE49-F238E27FC236}">
                <a16:creationId xmlns:a16="http://schemas.microsoft.com/office/drawing/2014/main" id="{D0D8ED35-2E13-75BD-2A2E-AC6374785462}"/>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40055318-CDFF-2436-5D76-D30CE5CB6A48}"/>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162673D2-F682-F630-F59F-C4FFF6A906E1}"/>
              </a:ext>
            </a:extLst>
          </p:cNvPr>
          <p:cNvSpPr>
            <a:spLocks noGrp="1"/>
          </p:cNvSpPr>
          <p:nvPr>
            <p:ph type="sldNum" sz="quarter" idx="12"/>
          </p:nvPr>
        </p:nvSpPr>
        <p:spPr/>
        <p:txBody>
          <a:bodyPr/>
          <a:lstStyle/>
          <a:p>
            <a:fld id="{013F6232-4F06-48BA-8F69-BF531F607829}" type="slidenum">
              <a:rPr lang="en-GB" smtClean="0"/>
              <a:pPr/>
              <a:t>9</a:t>
            </a:fld>
            <a:endParaRPr lang="en-GB" dirty="0"/>
          </a:p>
        </p:txBody>
      </p:sp>
      <p:sp>
        <p:nvSpPr>
          <p:cNvPr id="3" name="Textplatzhalter 2">
            <a:extLst>
              <a:ext uri="{FF2B5EF4-FFF2-40B4-BE49-F238E27FC236}">
                <a16:creationId xmlns:a16="http://schemas.microsoft.com/office/drawing/2014/main" id="{04F89852-0382-5806-3356-FA1C77F6D283}"/>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7612449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200" dirty="0" smtClean="0">
            <a:solidFill>
              <a:schemeClr val="bg1"/>
            </a:solidFill>
          </a:defRPr>
        </a:defPPr>
      </a:lstStyle>
    </a:txDef>
  </a:objectDefaults>
  <a:extraClrSchemeLst/>
  <a:extLst>
    <a:ext uri="{05A4C25C-085E-4340-85A3-A5531E510DB2}">
      <thm15:themeFamily xmlns:thm15="http://schemas.microsoft.com/office/thememl/2012/main" name="Managment team" id="{49CF8F14-4D36-410B-8FD7-EF9AC5FC0265}" vid="{E0BCDBF3-E95D-42DF-9CFA-5A341A93A409}"/>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agment team" id="{49CF8F14-4D36-410B-8FD7-EF9AC5FC0265}" vid="{B7A59B36-2137-465F-86DC-E5A6887FF7C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CD039B6-C6AB-492A-94BF-C46AF895D2E7}">
  <we:reference id="WA200007130" version="1.0.0.1" store="en-US" storeType="omex"/>
  <we:alternateReferences>
    <we:reference id="WA200007130" version="1.0.0.1"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3D784B2-E216-4A14-BE4B-F0CA301E2B20}">
  <we:reference id="WA200005566" version="3.0.0.3" store="en-US" storeType="omex"/>
  <we:alternateReferences>
    <we:reference id="WA200005566" version="3.0.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Managment team</Template>
  <TotalTime>0</TotalTime>
  <Words>2338</Words>
  <Application>Microsoft Office PowerPoint</Application>
  <PresentationFormat>Widescreen</PresentationFormat>
  <Paragraphs>235</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Aptos</vt:lpstr>
      <vt:lpstr>Aptos (Textkörper)</vt:lpstr>
      <vt:lpstr>Aptos Display</vt:lpstr>
      <vt:lpstr>Arial</vt:lpstr>
      <vt:lpstr>Calibri</vt:lpstr>
      <vt:lpstr>Calibri Light</vt:lpstr>
      <vt:lpstr>Cambria</vt:lpstr>
      <vt:lpstr>Times New Roman</vt:lpstr>
      <vt:lpstr>Wingdings</vt:lpstr>
      <vt:lpstr>Office</vt:lpstr>
      <vt:lpstr>Benutzerdefiniertes Design</vt:lpstr>
      <vt:lpstr>List of contents</vt:lpstr>
      <vt:lpstr>1. Middle East Wind Turbines</vt:lpstr>
      <vt:lpstr>1.i. Benchmarks</vt:lpstr>
      <vt:lpstr>1.ii. Market Analsis &amp; Regional Ranking</vt:lpstr>
      <vt:lpstr>2.Design lifetime</vt:lpstr>
      <vt:lpstr>2.i. Design Lifetime Parameters &amp; Typical Range</vt:lpstr>
      <vt:lpstr>2.ii. Factors that affect Lifetime  </vt:lpstr>
      <vt:lpstr>3. End of Life </vt:lpstr>
      <vt:lpstr>Bibliography / Managment Team / PM</vt:lpstr>
      <vt:lpstr>Bibliography / Managment Team / PM</vt:lpstr>
      <vt:lpstr>Bibliography / Managment Team / PM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contents</dc:title>
  <dc:creator>Bakhtiar Sabir</dc:creator>
  <cp:lastModifiedBy>Bakhtiar Sabir</cp:lastModifiedBy>
  <cp:revision>6</cp:revision>
  <dcterms:created xsi:type="dcterms:W3CDTF">2025-09-29T10:47:20Z</dcterms:created>
  <dcterms:modified xsi:type="dcterms:W3CDTF">2025-10-27T16:06:04Z</dcterms:modified>
</cp:coreProperties>
</file>