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70" r:id="rId4"/>
    <p:sldId id="259" r:id="rId5"/>
    <p:sldId id="283" r:id="rId6"/>
    <p:sldId id="284" r:id="rId7"/>
    <p:sldId id="285" r:id="rId8"/>
    <p:sldId id="286" r:id="rId9"/>
    <p:sldId id="291" r:id="rId10"/>
    <p:sldId id="288" r:id="rId11"/>
    <p:sldId id="289" r:id="rId12"/>
    <p:sldId id="292" r:id="rId13"/>
    <p:sldId id="282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83"/>
            <p14:sldId id="284"/>
            <p14:sldId id="285"/>
            <p14:sldId id="286"/>
            <p14:sldId id="291"/>
            <p14:sldId id="288"/>
            <p14:sldId id="289"/>
            <p14:sldId id="292"/>
            <p14:sldId id="282"/>
            <p14:sldId id="290"/>
          </p14:sldIdLst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Tower structure team/ </a:t>
            </a:r>
            <a:r>
              <a:rPr lang="en-GB" dirty="0" err="1">
                <a:solidFill>
                  <a:schemeClr val="tx1"/>
                </a:solidFill>
              </a:rPr>
              <a:t>Optimus</a:t>
            </a:r>
            <a:r>
              <a:rPr lang="en-GB" dirty="0">
                <a:solidFill>
                  <a:schemeClr val="tx1"/>
                </a:solidFill>
              </a:rPr>
              <a:t>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>
                <a:solidFill>
                  <a:schemeClr val="tx1"/>
                </a:solidFill>
              </a:rPr>
              <a:pPr/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04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21/10/2025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members:,Mohammed Eldemerdash, Ibrahim Mostafa ,Kirollos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Kirollos Ghaly (760171)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41A7F644-716E-1171-EE9D-466A11C47F4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370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Sketch of tower dimensions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C984E-76E9-4FAC-A68A-080EBCB00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r="978"/>
          <a:stretch/>
        </p:blipFill>
        <p:spPr>
          <a:xfrm>
            <a:off x="106016" y="2891861"/>
            <a:ext cx="12006471" cy="19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7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1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analysis- handwritten calculations 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9320" y="6260590"/>
            <a:ext cx="326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/>
              <a:t>21</a:t>
            </a:r>
            <a:r>
              <a:rPr lang="en-GB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4CDA6-39D4-45B6-BA43-6D24FB6E1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2"/>
          <a:stretch/>
        </p:blipFill>
        <p:spPr>
          <a:xfrm>
            <a:off x="3092651" y="1419655"/>
            <a:ext cx="5725481" cy="43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1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analysis- handwritten calculations 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9320" y="6260590"/>
            <a:ext cx="326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/>
              <a:t>21</a:t>
            </a:r>
            <a:r>
              <a:rPr lang="en-GB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1" y="1390918"/>
            <a:ext cx="8822966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323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Check Stress of the Tubular Steel structure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Sketch of tower dimensions.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sz="9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Handwritten load calculations and stress analysis.</a:t>
            </a:r>
            <a:endParaRPr lang="de-DE" b="1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B4525D0B-15F4-D3CA-496E-81FAF3993968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67536" y="5507053"/>
            <a:ext cx="3056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de-DE" sz="1200" dirty="0"/>
              <a:t>Prof. Dr.-Ing. Torsten Faber </a:t>
            </a:r>
            <a:r>
              <a:rPr lang="en-US" sz="1200" dirty="0"/>
              <a:t>lectures</a:t>
            </a:r>
            <a:endParaRPr lang="de-DE" sz="1200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2DF60C25-FEB7-1C16-918C-708B9BC9355E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28684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u="sng" dirty="0"/>
                  <a:t>Assumptions</a:t>
                </a:r>
              </a:p>
              <a:p>
                <a:endParaRPr lang="de-DE" u="sng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air</a:t>
                </a:r>
                <a:r>
                  <a:rPr lang="de-DE" dirty="0"/>
                  <a:t>=1.225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steel</a:t>
                </a:r>
                <a:r>
                  <a:rPr lang="de-DE" dirty="0"/>
                  <a:t>=7850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𝑔=10 m/s</a:t>
                </a:r>
                <a:r>
                  <a:rPr lang="de-DE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𝐷</a:t>
                </a:r>
                <a:r>
                  <a:rPr lang="de-DE" baseline="-25000" dirty="0"/>
                  <a:t>rotor</a:t>
                </a:r>
                <a:r>
                  <a:rPr lang="de-DE" dirty="0"/>
                  <a:t>=160 m</a:t>
                </a:r>
                <a:r>
                  <a:rPr lang="de-DE" dirty="0">
                    <a:solidFill>
                      <a:srgbClr val="FF0000"/>
                    </a:solidFill>
                  </a:rPr>
                  <a:t>, 𝐷</a:t>
                </a:r>
                <a:r>
                  <a:rPr lang="de-DE" baseline="-25000" dirty="0">
                    <a:solidFill>
                      <a:srgbClr val="FF0000"/>
                    </a:solidFill>
                  </a:rPr>
                  <a:t>𝑜</a:t>
                </a:r>
                <a:r>
                  <a:rPr lang="de-DE" dirty="0">
                    <a:solidFill>
                      <a:srgbClr val="FF0000"/>
                    </a:solidFill>
                  </a:rPr>
                  <a:t>=4.8 m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rgbClr val="FF0000"/>
                    </a:solidFill>
                  </a:rPr>
                  <a:t>𝑡=0.055 m</a:t>
                </a:r>
                <a:r>
                  <a:rPr lang="de-DE" dirty="0"/>
                  <a:t>    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⇒    𝐷</a:t>
                </a:r>
                <a:r>
                  <a:rPr lang="de-DE" baseline="-25000" dirty="0"/>
                  <a:t>𝑖</a:t>
                </a:r>
                <a:r>
                  <a:rPr lang="de-DE" dirty="0"/>
                  <a:t>=4.</a:t>
                </a:r>
                <a:r>
                  <a:rPr lang="ar-EG" dirty="0"/>
                  <a:t>69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Steel grade S355⇒ 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de-DE" baseline="-25000" dirty="0"/>
                      <m:t>a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a:rPr lang="ar-E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ar-EG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𝐻</a:t>
                </a:r>
                <a:r>
                  <a:rPr lang="de-DE" baseline="-25000" dirty="0"/>
                  <a:t>tower</a:t>
                </a:r>
                <a:r>
                  <a:rPr lang="de-DE" dirty="0"/>
                  <a:t>=98  m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ℎ</a:t>
                </a:r>
                <a:r>
                  <a:rPr lang="de-DE" baseline="-25000" dirty="0"/>
                  <a:t>hub</a:t>
                </a:r>
                <a:r>
                  <a:rPr lang="de-DE" dirty="0"/>
                  <a:t>=1</a:t>
                </a:r>
                <a:r>
                  <a:rPr lang="ar-EG" dirty="0"/>
                  <a:t>0</a:t>
                </a:r>
                <a:r>
                  <a:rPr lang="de-DE" dirty="0"/>
                  <a:t>0 m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  <a:blipFill>
                <a:blip r:embed="rId2"/>
                <a:stretch>
                  <a:fillRect l="-1236" t="-767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42200" y="2158137"/>
            <a:ext cx="3581400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top</a:t>
            </a:r>
            <a:r>
              <a:rPr lang="de-DE" dirty="0"/>
              <a:t>=33000 kN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base</a:t>
            </a:r>
            <a:r>
              <a:rPr lang="de-DE" dirty="0"/>
              <a:t>=284000 kN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471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Asuumptions</a:t>
            </a:r>
            <a:r>
              <a:rPr lang="en-US" sz="2400" dirty="0"/>
              <a:t> for the bottom section</a:t>
            </a:r>
            <a:endParaRPr lang="de-DE" sz="24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E2B1E17-1F16-1031-868D-B516E673160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4696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769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for the bottom section</a:t>
            </a:r>
            <a:endParaRPr lang="de-DE" sz="2400" dirty="0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348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1. Calculate vertical loads</a:t>
                </a:r>
              </a:p>
              <a:p>
                <a:r>
                  <a:rPr lang="en-US" b="1" dirty="0"/>
                  <a:t>At top 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𝐹𝑣</m:t>
                          </m:r>
                        </m:e>
                        <m:sub>
                          <m:r>
                            <a:rPr lang="ar-EG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2400</m:t>
                      </m:r>
                      <m:r>
                        <a:rPr lang="ar-EG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1100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At bottom 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𝐷𝑖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steel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ar-EG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EG" b="0" i="1" smtClean="0">
                                  <a:latin typeface="Cambria Math"/>
                                </a:rPr>
                                <m:t>69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98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E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 b="0" i="0" smtClean="0">
                          <a:latin typeface="Cambria Math"/>
                        </a:rPr>
                        <m:t>6</m:t>
                      </m:r>
                      <m:r>
                        <a:rPr lang="en-US" b="0" i="0" smtClean="0">
                          <a:latin typeface="Cambria Math"/>
                        </a:rPr>
                        <m:t>30</m:t>
                      </m:r>
                      <m:r>
                        <m:rPr>
                          <m:nor/>
                        </m:rPr>
                        <a:rPr lang="ar-EG" b="0" smtClean="0">
                          <a:latin typeface="Cambria Math"/>
                        </a:rPr>
                        <m:t>7</m:t>
                      </m:r>
                      <m:r>
                        <m:rPr>
                          <m:nor/>
                        </m:rPr>
                        <a:rPr lang="ar-EG" b="0" i="1" smtClean="0"/>
                        <m:t>  </m:t>
                      </m:r>
                      <m:r>
                        <m:rPr>
                          <m:nor/>
                        </m:rPr>
                        <a:rPr lang="en-US" i="1"/>
                        <m:t>k</m:t>
                      </m:r>
                      <m:r>
                        <m:rPr>
                          <m:nor/>
                        </m:rPr>
                        <a:rPr lang="ar-EG" b="0" i="1" smtClean="0"/>
                        <m:t> </m:t>
                      </m:r>
                      <m:r>
                        <m:rPr>
                          <m:nor/>
                        </m:rPr>
                        <a:rPr lang="en-US" i="1"/>
                        <m:t>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Total vertical load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total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6</m:t>
                      </m:r>
                      <m:r>
                        <a:rPr lang="en-US" b="0" i="0" smtClean="0">
                          <a:latin typeface="Cambria Math"/>
                        </a:rPr>
                        <m:t>3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nor/>
                        </m:rPr>
                        <a:rPr lang="ar-EG">
                          <a:latin typeface="Cambria Math"/>
                        </a:rPr>
                        <m:t>7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B4DC0E-65D0-F894-67CD-A22E819C1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3485378"/>
              </a:xfrm>
              <a:prstGeom prst="rect">
                <a:avLst/>
              </a:prstGeom>
              <a:blipFill rotWithShape="1">
                <a:blip r:embed="rId2"/>
                <a:stretch>
                  <a:fillRect l="-1236" t="-874" b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22C8A5A-7BCB-F3A5-B1E5-61A155FA1B0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426138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769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for the bottom section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4377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2. Section properties at base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EG" b="0" i="1" smtClean="0">
                                  <a:latin typeface="Cambria Math"/>
                                </a:rPr>
                                <m:t>69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81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.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69</m:t>
                          </m:r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r>
                  <a:rPr lang="en-US" b="1" dirty="0"/>
                  <a:t>Step 3. Base stress due to combined loading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EG" i="1">
                          <a:latin typeface="Cambria Math"/>
                        </a:rPr>
                        <m:t>𝜎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807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ar-EG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81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>
                              <a:latin typeface="Cambria Math"/>
                            </a:rPr>
                            <m:t>284</m:t>
                          </m:r>
                          <m:r>
                            <a:rPr lang="ar-EG">
                              <a:latin typeface="Cambria Math"/>
                            </a:rPr>
                            <m:t>,</m:t>
                          </m:r>
                          <m:r>
                            <a:rPr lang="ar-EG">
                              <a:latin typeface="Cambria Math"/>
                            </a:rPr>
                            <m:t>000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EG" dirty="0"/>
              </a:p>
              <a:p>
                <a14:m>
                  <m:oMath xmlns:m="http://schemas.openxmlformats.org/officeDocument/2006/math">
                    <m:r>
                      <a:rPr lang="ar-EG" i="1">
                        <a:latin typeface="Cambria Math"/>
                      </a:rPr>
                      <m:t>𝜎</m:t>
                    </m:r>
                    <m:r>
                      <a:rPr lang="ar-EG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308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455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✅ </a:t>
                </a:r>
                <a:r>
                  <a:rPr lang="en-US" b="1" dirty="0"/>
                  <a:t>Safe</a:t>
                </a: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A6DECE-86FD-C260-F32D-3BCC8886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4377417"/>
              </a:xfrm>
              <a:prstGeom prst="rect">
                <a:avLst/>
              </a:prstGeom>
              <a:blipFill rotWithShape="1">
                <a:blip r:embed="rId3"/>
                <a:stretch>
                  <a:fillRect l="-1236" t="-696" b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302772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u="sng" dirty="0"/>
                  <a:t>Assumptions</a:t>
                </a:r>
              </a:p>
              <a:p>
                <a:endParaRPr lang="de-DE" u="sng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air</a:t>
                </a:r>
                <a:r>
                  <a:rPr lang="de-DE" dirty="0"/>
                  <a:t>=1.225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steel</a:t>
                </a:r>
                <a:r>
                  <a:rPr lang="de-DE" dirty="0"/>
                  <a:t>=7850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𝑔=10 m/s</a:t>
                </a:r>
                <a:r>
                  <a:rPr lang="de-DE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𝐷</a:t>
                </a:r>
                <a:r>
                  <a:rPr lang="de-DE" baseline="-25000" dirty="0"/>
                  <a:t>rotor</a:t>
                </a:r>
                <a:r>
                  <a:rPr lang="de-DE" dirty="0"/>
                  <a:t>=160 m</a:t>
                </a:r>
                <a:r>
                  <a:rPr lang="de-DE" dirty="0">
                    <a:solidFill>
                      <a:srgbClr val="FF0000"/>
                    </a:solidFill>
                  </a:rPr>
                  <a:t>, 𝐷</a:t>
                </a:r>
                <a:r>
                  <a:rPr lang="de-DE" baseline="-25000" dirty="0">
                    <a:solidFill>
                      <a:srgbClr val="FF0000"/>
                    </a:solidFill>
                  </a:rPr>
                  <a:t>𝑜</a:t>
                </a:r>
                <a:r>
                  <a:rPr lang="de-DE" dirty="0">
                    <a:solidFill>
                      <a:srgbClr val="FF0000"/>
                    </a:solidFill>
                  </a:rPr>
                  <a:t>=4.</a:t>
                </a:r>
                <a:r>
                  <a:rPr lang="ar-EG" dirty="0">
                    <a:solidFill>
                      <a:srgbClr val="FF0000"/>
                    </a:solidFill>
                  </a:rPr>
                  <a:t>6</a:t>
                </a:r>
                <a:r>
                  <a:rPr lang="de-DE" dirty="0">
                    <a:solidFill>
                      <a:srgbClr val="FF0000"/>
                    </a:solidFill>
                  </a:rPr>
                  <a:t> m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rgbClr val="FF0000"/>
                    </a:solidFill>
                  </a:rPr>
                  <a:t>𝑡=0.05 m</a:t>
                </a:r>
                <a:r>
                  <a:rPr lang="de-DE" dirty="0"/>
                  <a:t>    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⇒    𝐷</a:t>
                </a:r>
                <a:r>
                  <a:rPr lang="de-DE" baseline="-25000" dirty="0"/>
                  <a:t>𝑖</a:t>
                </a:r>
                <a:r>
                  <a:rPr lang="de-DE" dirty="0"/>
                  <a:t>=4.</a:t>
                </a:r>
                <a:r>
                  <a:rPr lang="ar-EG" dirty="0"/>
                  <a:t>69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Steel grade S355⇒ 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de-DE" baseline="-25000" dirty="0"/>
                      <m:t>a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a:rPr lang="ar-E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ar-EG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𝐻</a:t>
                </a:r>
                <a:r>
                  <a:rPr lang="de-DE" baseline="-25000" dirty="0"/>
                  <a:t>tower</a:t>
                </a:r>
                <a:r>
                  <a:rPr lang="de-DE" dirty="0"/>
                  <a:t>=98  m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ℎ</a:t>
                </a:r>
                <a:r>
                  <a:rPr lang="de-DE" baseline="-25000" dirty="0"/>
                  <a:t>hub</a:t>
                </a:r>
                <a:r>
                  <a:rPr lang="de-DE" dirty="0"/>
                  <a:t>=1</a:t>
                </a:r>
                <a:r>
                  <a:rPr lang="ar-EG" dirty="0"/>
                  <a:t>0</a:t>
                </a:r>
                <a:r>
                  <a:rPr lang="de-DE" dirty="0"/>
                  <a:t>0 m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  <a:blipFill>
                <a:blip r:embed="rId2"/>
                <a:stretch>
                  <a:fillRect l="-1236" t="-767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42200" y="2158137"/>
            <a:ext cx="35814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</a:t>
            </a:r>
            <a:r>
              <a:rPr lang="ar-EG" baseline="-25000" dirty="0"/>
              <a:t>20</a:t>
            </a:r>
            <a:r>
              <a:rPr lang="de-DE" baseline="-25000" dirty="0"/>
              <a:t>m from the base</a:t>
            </a:r>
            <a:r>
              <a:rPr lang="de-DE" dirty="0"/>
              <a:t>=233900 kN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039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Asuumptions</a:t>
            </a:r>
            <a:r>
              <a:rPr lang="en-US" sz="2400" dirty="0"/>
              <a:t> for the second section at height 20 from the base</a:t>
            </a:r>
            <a:endParaRPr lang="de-DE" sz="24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E2B1E17-1F16-1031-868D-B516E673160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8974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1059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the second section at height 20 from the base</a:t>
            </a:r>
            <a:endParaRPr lang="de-DE" sz="2400" dirty="0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7359651" cy="358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1. Calculate vertical loads</a:t>
                </a:r>
              </a:p>
              <a:p>
                <a:r>
                  <a:rPr lang="en-US" b="1" dirty="0"/>
                  <a:t>At top section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𝐹𝑣</m:t>
                          </m:r>
                        </m:e>
                        <m:sub>
                          <m:r>
                            <a:rPr lang="ar-EG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2400</m:t>
                      </m:r>
                      <m:r>
                        <a:rPr lang="ar-EG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1100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At top section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EG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ar-EG" i="1">
                            <a:latin typeface="Cambria Math"/>
                          </a:rPr>
                          <m:t>𝑉</m:t>
                        </m:r>
                        <m:r>
                          <a:rPr lang="ar-EG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ar-EG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ar-EG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E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EG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ar-EG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ar-EG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ar-E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</m:t>
                            </m:r>
                          </m:e>
                          <m:sup>
                            <m:r>
                              <a:rPr lang="ar-EG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EG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EG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/>
                          <m:t>steel</m:t>
                        </m:r>
                      </m:sub>
                    </m:sSub>
                    <m:r>
                      <a:rPr lang="ar-EG">
                        <a:latin typeface="Cambria Math"/>
                      </a:rPr>
                      <m:t>×</m:t>
                    </m:r>
                    <m:r>
                      <a:rPr lang="ar-EG" i="1">
                        <a:latin typeface="Cambria Math"/>
                      </a:rPr>
                      <m:t>𝑔</m:t>
                    </m:r>
                  </m:oMath>
                </a14:m>
                <a:r>
                  <a:rPr lang="en-US" b="0" dirty="0"/>
                  <a:t>     </a:t>
                </a:r>
                <a:r>
                  <a:rPr lang="en-US" b="0" dirty="0">
                    <a:solidFill>
                      <a:srgbClr val="FF0000"/>
                    </a:solidFill>
                  </a:rPr>
                  <a:t>t= 0.05 m &amp; H = 78 m &amp; Do = 4.6 m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78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EG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4376</m:t>
                      </m:r>
                      <m:r>
                        <m:rPr>
                          <m:nor/>
                        </m:rPr>
                        <a:rPr lang="ar-EG" b="0" i="1" smtClean="0"/>
                        <m:t>  </m:t>
                      </m:r>
                      <m:r>
                        <m:rPr>
                          <m:nor/>
                        </m:rPr>
                        <a:rPr lang="en-US" i="1"/>
                        <m:t>k</m:t>
                      </m:r>
                      <m:r>
                        <m:rPr>
                          <m:nor/>
                        </m:rPr>
                        <a:rPr lang="ar-EG" b="0" i="1" smtClean="0"/>
                        <m:t> </m:t>
                      </m:r>
                      <m:r>
                        <m:rPr>
                          <m:nor/>
                        </m:rPr>
                        <a:rPr lang="en-US" i="1"/>
                        <m:t>N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1" dirty="0"/>
                  <a:t>Total vertical load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total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4376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7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87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B4DC0E-65D0-F894-67CD-A22E819C1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7359651" cy="3586495"/>
              </a:xfrm>
              <a:prstGeom prst="rect">
                <a:avLst/>
              </a:prstGeom>
              <a:blipFill rotWithShape="1">
                <a:blip r:embed="rId2"/>
                <a:stretch>
                  <a:fillRect l="-746" t="-850" r="-2320"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22C8A5A-7BCB-F3A5-B1E5-61A155FA1B0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410873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1059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the second section at height 20 from the base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7626351" cy="4100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2. Section properties at base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71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84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r>
                  <a:rPr lang="en-US" b="1" dirty="0"/>
                  <a:t>Step 3. Base stress due to combined loading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𝜎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E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base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tower</m:t>
                            </m:r>
                          </m:sub>
                        </m:sSub>
                      </m:den>
                    </m:f>
                    <m:r>
                      <a:rPr lang="ar-EG" sz="20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ar-E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base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tower</m:t>
                            </m:r>
                          </m:sub>
                        </m:sSub>
                      </m:den>
                    </m:f>
                    <m:r>
                      <a:rPr lang="ar-EG" sz="200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ar-EG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sz="2000" b="1" i="1">
                            <a:latin typeface="Cambria Math"/>
                          </a:rPr>
                          <m:t>𝑫</m:t>
                        </m:r>
                      </m:num>
                      <m:den>
                        <m:r>
                          <a:rPr lang="ar-EG" sz="20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0" dirty="0"/>
                  <a:t>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M (second section)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dirty="0">
                    <a:solidFill>
                      <a:srgbClr val="FF0000"/>
                    </a:solidFill>
                  </a:rPr>
                  <a:t>at 20 m = 233906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EG" i="1">
                          <a:latin typeface="Cambria Math"/>
                        </a:rPr>
                        <m:t>𝜎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7876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ar-EG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71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33</m:t>
                          </m:r>
                          <m:r>
                            <a:rPr lang="ar-EG">
                              <a:latin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9</m:t>
                          </m:r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84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EG" dirty="0"/>
              </a:p>
              <a:p>
                <a14:m>
                  <m:oMath xmlns:m="http://schemas.openxmlformats.org/officeDocument/2006/math">
                    <m:r>
                      <a:rPr lang="ar-EG" i="1">
                        <a:latin typeface="Cambria Math"/>
                      </a:rPr>
                      <m:t>𝜎</m:t>
                    </m:r>
                    <m:r>
                      <a:rPr lang="ar-EG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303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475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✅ </a:t>
                </a:r>
                <a:r>
                  <a:rPr lang="en-US" b="1" dirty="0"/>
                  <a:t>Safe</a:t>
                </a: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7626351" cy="4100353"/>
              </a:xfrm>
              <a:prstGeom prst="rect">
                <a:avLst/>
              </a:prstGeom>
              <a:blipFill>
                <a:blip r:embed="rId2"/>
                <a:stretch>
                  <a:fillRect l="-71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35505564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1653</TotalTime>
  <Words>838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ibrahem botet</cp:lastModifiedBy>
  <cp:revision>44</cp:revision>
  <dcterms:created xsi:type="dcterms:W3CDTF">2025-09-28T13:42:33Z</dcterms:created>
  <dcterms:modified xsi:type="dcterms:W3CDTF">2025-10-19T19:15:17Z</dcterms:modified>
</cp:coreProperties>
</file>