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0" r:id="rId2"/>
  </p:sldMasterIdLst>
  <p:notesMasterIdLst>
    <p:notesMasterId r:id="rId14"/>
  </p:notesMasterIdLst>
  <p:sldIdLst>
    <p:sldId id="257" r:id="rId3"/>
    <p:sldId id="259" r:id="rId4"/>
    <p:sldId id="261" r:id="rId5"/>
    <p:sldId id="267" r:id="rId6"/>
    <p:sldId id="269" r:id="rId7"/>
    <p:sldId id="270" r:id="rId8"/>
    <p:sldId id="273" r:id="rId9"/>
    <p:sldId id="274" r:id="rId10"/>
    <p:sldId id="275" r:id="rId11"/>
    <p:sldId id="264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93C7D5-49C9-4310-99B0-74BF8F98F62E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834A5A-C299-4527-A106-DBD1B2885A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361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4A5A-C299-4527-A106-DBD1B2885A9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7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834A5A-C299-4527-A106-DBD1B2885A9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28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ybib.com/tools/ieee-citation-generator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of te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458857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12. </a:t>
            </a:r>
            <a:r>
              <a:rPr lang="de-DE" dirty="0" err="1"/>
              <a:t>Machine</a:t>
            </a:r>
            <a:r>
              <a:rPr lang="de-DE" dirty="0"/>
              <a:t> </a:t>
            </a:r>
            <a:r>
              <a:rPr lang="de-DE" dirty="0" err="1"/>
              <a:t>Bed</a:t>
            </a:r>
            <a:r>
              <a:rPr lang="de-DE" dirty="0"/>
              <a:t> &amp; Yaw System  </a:t>
            </a:r>
          </a:p>
          <a:p>
            <a:pPr lvl="1"/>
            <a:r>
              <a:rPr lang="de-DE" dirty="0"/>
              <a:t>13. Tower  </a:t>
            </a:r>
          </a:p>
          <a:p>
            <a:pPr lvl="1"/>
            <a:r>
              <a:rPr lang="de-DE" dirty="0"/>
              <a:t>14. </a:t>
            </a:r>
            <a:r>
              <a:rPr lang="de-DE" dirty="0" err="1"/>
              <a:t>Foundation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15. Storage System 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en-GB" dirty="0"/>
              <a:t>Teams</a:t>
            </a:r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D2466CB9-E665-36BA-2132-8519CA303C97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838200" y="1978025"/>
            <a:ext cx="4894943" cy="4351338"/>
          </a:xfrm>
        </p:spPr>
        <p:txBody>
          <a:bodyPr>
            <a:normAutofit/>
          </a:bodyPr>
          <a:lstStyle>
            <a:lvl1pPr marL="514350" indent="-514350">
              <a:buFont typeface="+mj-lt"/>
              <a:buAutoNum type="arabicPeriod"/>
              <a:defRPr sz="2200"/>
            </a:lvl1pPr>
            <a:lvl2pPr marL="457200" indent="0" algn="l">
              <a:buFont typeface="Arial" panose="020B0604020202020204" pitchFamily="34" charset="0"/>
              <a:buNone/>
              <a:defRPr sz="2200"/>
            </a:lvl2pPr>
          </a:lstStyle>
          <a:p>
            <a:pPr lvl="1"/>
            <a:r>
              <a:rPr lang="de-DE" dirty="0"/>
              <a:t>1.  </a:t>
            </a:r>
            <a:r>
              <a:rPr lang="de-DE" dirty="0" err="1"/>
              <a:t>Windfarm</a:t>
            </a:r>
            <a:r>
              <a:rPr lang="de-DE" dirty="0"/>
              <a:t> Project Development  </a:t>
            </a:r>
          </a:p>
          <a:p>
            <a:pPr lvl="1"/>
            <a:r>
              <a:rPr lang="de-DE" dirty="0"/>
              <a:t>2.  Loads and Dynamics  </a:t>
            </a:r>
          </a:p>
          <a:p>
            <a:pPr lvl="1"/>
            <a:r>
              <a:rPr lang="de-DE" dirty="0"/>
              <a:t>3.  Feedback Controller  </a:t>
            </a:r>
          </a:p>
          <a:p>
            <a:pPr lvl="1"/>
            <a:r>
              <a:rPr lang="de-DE" dirty="0"/>
              <a:t>4.  Lidar-</a:t>
            </a:r>
            <a:r>
              <a:rPr lang="de-DE" dirty="0" err="1"/>
              <a:t>Assisted</a:t>
            </a:r>
            <a:r>
              <a:rPr lang="de-DE" dirty="0"/>
              <a:t> Controller  </a:t>
            </a:r>
          </a:p>
          <a:p>
            <a:pPr lvl="1"/>
            <a:r>
              <a:rPr lang="de-DE" dirty="0"/>
              <a:t>5.  Rotor Blade </a:t>
            </a:r>
            <a:r>
              <a:rPr lang="de-DE" dirty="0" err="1"/>
              <a:t>Aerodynamics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6.  Rotor Blade </a:t>
            </a:r>
            <a:r>
              <a:rPr lang="de-DE" dirty="0" err="1"/>
              <a:t>Structures</a:t>
            </a:r>
            <a:r>
              <a:rPr lang="de-DE" dirty="0"/>
              <a:t>  </a:t>
            </a:r>
          </a:p>
          <a:p>
            <a:pPr lvl="1"/>
            <a:r>
              <a:rPr lang="de-DE" dirty="0"/>
              <a:t>7.  </a:t>
            </a:r>
            <a:r>
              <a:rPr lang="de-DE" dirty="0" err="1"/>
              <a:t>Electrical</a:t>
            </a:r>
            <a:r>
              <a:rPr lang="de-DE" dirty="0"/>
              <a:t> </a:t>
            </a:r>
            <a:r>
              <a:rPr lang="de-DE" dirty="0" err="1"/>
              <a:t>Drivetrain</a:t>
            </a:r>
            <a:r>
              <a:rPr lang="de-DE" dirty="0"/>
              <a:t> (EDT)  </a:t>
            </a:r>
          </a:p>
          <a:p>
            <a:pPr lvl="1"/>
            <a:r>
              <a:rPr lang="de-DE" dirty="0"/>
              <a:t>8.  </a:t>
            </a:r>
            <a:r>
              <a:rPr lang="de-DE" dirty="0" err="1"/>
              <a:t>Grid</a:t>
            </a:r>
            <a:r>
              <a:rPr lang="de-DE" dirty="0"/>
              <a:t> Code Development (GCD)  </a:t>
            </a:r>
          </a:p>
          <a:p>
            <a:pPr lvl="1"/>
            <a:r>
              <a:rPr lang="de-DE" dirty="0"/>
              <a:t>9.  Rotor Hub &amp; Pitch System  </a:t>
            </a:r>
          </a:p>
          <a:p>
            <a:pPr lvl="1"/>
            <a:r>
              <a:rPr lang="de-DE" dirty="0"/>
              <a:t>10. Rotor </a:t>
            </a:r>
            <a:r>
              <a:rPr lang="de-DE" dirty="0" err="1"/>
              <a:t>Bearing</a:t>
            </a:r>
            <a:r>
              <a:rPr lang="de-DE" dirty="0"/>
              <a:t> System  </a:t>
            </a:r>
          </a:p>
          <a:p>
            <a:pPr lvl="1"/>
            <a:r>
              <a:rPr lang="de-DE" dirty="0"/>
              <a:t>11. </a:t>
            </a:r>
            <a:r>
              <a:rPr lang="de-DE" dirty="0" err="1"/>
              <a:t>Gearbox</a:t>
            </a:r>
            <a:r>
              <a:rPr lang="de-DE" dirty="0"/>
              <a:t>, Brake, Coupling  </a:t>
            </a:r>
          </a:p>
          <a:p>
            <a:pPr lvl="1"/>
            <a:r>
              <a:rPr lang="de-DE" dirty="0"/>
              <a:t>						</a:t>
            </a:r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FD841E35-8D66-8DA2-B806-8C18E5D2806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6C28938A-3748-78F8-3D01-B82DF87C9B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3A903679-8273-AC0E-AD57-A9C78EE236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84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bliography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6" name="Straight Arrow Connector 21">
            <a:extLst>
              <a:ext uri="{FF2B5EF4-FFF2-40B4-BE49-F238E27FC236}">
                <a16:creationId xmlns:a16="http://schemas.microsoft.com/office/drawing/2014/main" id="{9B5BA113-ABD0-9B33-1E2F-5863B083FE29}"/>
              </a:ext>
            </a:extLst>
          </p:cNvPr>
          <p:cNvCxnSpPr>
            <a:cxnSpLocks/>
          </p:cNvCxnSpPr>
          <p:nvPr/>
        </p:nvCxnSpPr>
        <p:spPr>
          <a:xfrm flipH="1" flipV="1">
            <a:off x="4994031" y="2734408"/>
            <a:ext cx="1245576" cy="183759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22">
            <a:extLst>
              <a:ext uri="{FF2B5EF4-FFF2-40B4-BE49-F238E27FC236}">
                <a16:creationId xmlns:a16="http://schemas.microsoft.com/office/drawing/2014/main" id="{59531AAE-8AA3-6039-F69E-EDD1AF57C810}"/>
              </a:ext>
            </a:extLst>
          </p:cNvPr>
          <p:cNvSpPr/>
          <p:nvPr/>
        </p:nvSpPr>
        <p:spPr>
          <a:xfrm>
            <a:off x="4475285" y="4572000"/>
            <a:ext cx="5969977" cy="167786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The style </a:t>
            </a:r>
            <a:r>
              <a:rPr lang="it-IT" dirty="0" err="1"/>
              <a:t>chosen</a:t>
            </a:r>
            <a:r>
              <a:rPr lang="it-IT" dirty="0"/>
              <a:t> for </a:t>
            </a:r>
            <a:r>
              <a:rPr lang="it-IT" dirty="0" err="1"/>
              <a:t>citation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IEEE, so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citation</a:t>
            </a:r>
            <a:r>
              <a:rPr lang="it-IT" dirty="0"/>
              <a:t> follow </a:t>
            </a:r>
            <a:r>
              <a:rPr lang="it-IT" dirty="0" err="1"/>
              <a:t>that</a:t>
            </a:r>
            <a:r>
              <a:rPr lang="it-IT" dirty="0"/>
              <a:t> style.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want</a:t>
            </a:r>
            <a:r>
              <a:rPr lang="it-IT" dirty="0"/>
              <a:t> to create an IEEE </a:t>
            </a:r>
            <a:r>
              <a:rPr lang="it-IT" dirty="0" err="1"/>
              <a:t>citation</a:t>
            </a:r>
            <a:r>
              <a:rPr lang="it-IT" dirty="0"/>
              <a:t> from a website, </a:t>
            </a:r>
            <a:r>
              <a:rPr lang="it-IT" dirty="0" err="1"/>
              <a:t>you</a:t>
            </a:r>
            <a:r>
              <a:rPr lang="it-IT" dirty="0"/>
              <a:t> can use some free </a:t>
            </a:r>
            <a:r>
              <a:rPr lang="it-IT" dirty="0" err="1"/>
              <a:t>converters</a:t>
            </a:r>
            <a:r>
              <a:rPr lang="it-IT" dirty="0"/>
              <a:t> </a:t>
            </a:r>
            <a:r>
              <a:rPr lang="it-IT" dirty="0" err="1"/>
              <a:t>available</a:t>
            </a:r>
            <a:r>
              <a:rPr lang="it-IT" dirty="0"/>
              <a:t> on the internet, like:</a:t>
            </a:r>
          </a:p>
          <a:p>
            <a:pPr algn="ctr"/>
            <a:r>
              <a:rPr lang="en-GB" b="1" dirty="0">
                <a:hlinkClick r:id="rId2"/>
              </a:rPr>
              <a:t>https://www.mybib.com/tools/ieee-citation-generator</a:t>
            </a:r>
            <a:r>
              <a:rPr lang="en-GB" b="1" dirty="0"/>
              <a:t> </a:t>
            </a:r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7">
            <a:extLst>
              <a:ext uri="{FF2B5EF4-FFF2-40B4-BE49-F238E27FC236}">
                <a16:creationId xmlns:a16="http://schemas.microsoft.com/office/drawing/2014/main" id="{226F6F8F-D65D-4B43-5785-E89E617F8616}"/>
              </a:ext>
            </a:extLst>
          </p:cNvPr>
          <p:cNvSpPr/>
          <p:nvPr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376AEEC7-3E6C-8FE6-7104-34FC9379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527D13C7-4982-3CF9-E6C0-8109C888A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44A0136B-0337-50A8-941C-6DC048DC6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A21B8924-2541-A57C-7990-899E2DC11F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94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Bibli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 err="1"/>
              <a:t>Bibliography</a:t>
            </a:r>
            <a:r>
              <a:rPr lang="de-DE" dirty="0"/>
              <a:t> –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name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it-IT" dirty="0"/>
              <a:t>[1] </a:t>
            </a:r>
            <a:r>
              <a:rPr lang="en-GB" dirty="0"/>
              <a:t>“How HOMER Calculates Wind Turbine Power Output,” </a:t>
            </a:r>
            <a:r>
              <a:rPr lang="en-GB" i="1" dirty="0"/>
              <a:t>Homerenergy.com</a:t>
            </a:r>
            <a:r>
              <a:rPr lang="en-GB" dirty="0"/>
              <a:t>, 2017. https://www.homerenergy.com/products/pro/docs/3.15/how_homer_calculates_wind_turbine_power_output.html (accessed Aug. 25, 2025).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[2] …..</a:t>
            </a:r>
            <a:endParaRPr lang="it-IT" dirty="0"/>
          </a:p>
          <a:p>
            <a:pPr lvl="0"/>
            <a:endParaRPr lang="de-DE" dirty="0"/>
          </a:p>
        </p:txBody>
      </p:sp>
      <p:cxnSp>
        <p:nvCxnSpPr>
          <p:cNvPr id="4" name="Straight Connector 5">
            <a:extLst>
              <a:ext uri="{FF2B5EF4-FFF2-40B4-BE49-F238E27FC236}">
                <a16:creationId xmlns:a16="http://schemas.microsoft.com/office/drawing/2014/main" id="{7CC2DA80-2404-1A96-924E-A52A1DBAA341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9BDC2AF-40F8-8529-16FE-AE51A8BD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3A36B392-F5AC-41D8-5903-3EE036BA8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7595A811-7A18-1583-7B9C-87A7CBB7F1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5E735FEA-D591-2E8E-B9B4-2A6BAFE00D4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502916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16092FF3-E2C2-B5C5-579F-21F140EB3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5AD0AE9-D3B7-2239-8DBB-350367E7D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E1BD0BA0-666C-E532-C68B-11386947B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027E2607-9D4B-3DD5-A6A2-FC3CB80BCC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320933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4EB4231A-B976-E0CE-75F3-D34A6911E2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2E601F58-36C8-D2D9-A619-7EE495853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EBFB4D11-F600-12A5-E5C2-DCA390332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platzhalter 16">
            <a:extLst>
              <a:ext uri="{FF2B5EF4-FFF2-40B4-BE49-F238E27FC236}">
                <a16:creationId xmlns:a16="http://schemas.microsoft.com/office/drawing/2014/main" id="{39AFE95F-2805-F887-3AF4-313C835B173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78992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9CAB1E-C3D8-B43B-64D5-963D13F3D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B3E84C0-2A5E-8136-84E3-1F57CD264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79EE80A-8782-7800-16FF-963D026BC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CFBF4831-0820-F79B-E15A-914A0E578D4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880533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63342531-5FA3-5F71-CEB1-CFCD86F1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0D108632-F456-C23D-6809-CF44E36A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14F6375C-67FA-9BF2-A821-A5611C211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E6CFA6E-C964-BB71-3D6D-D966EE46607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1413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0DAC50BC-A24B-779F-0533-7A27D611B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2B06DBDC-0EA1-59AB-DB5D-AEE297E61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3EB43FC5-BB47-1A87-75C6-C0AFB5C72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680B36F8-3A7C-6F05-A0AB-F3F43BA092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0998859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C34C088-08EA-3896-8F05-16D82C5114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EA7E74-7B1F-8648-209E-BFE07FF1E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2B97D1D-1741-1791-CBA3-FA5CA67CA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6A2FA29E-F5F4-39E0-E0C6-CACC20E04F1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5552020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05945ED5-EBD1-3567-F959-B92E831E5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CBB6A4D0-1BA6-C02F-BE18-391B96E98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412E4BF-484F-C87E-8228-534B62A6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platzhalter 16">
            <a:extLst>
              <a:ext uri="{FF2B5EF4-FFF2-40B4-BE49-F238E27FC236}">
                <a16:creationId xmlns:a16="http://schemas.microsoft.com/office/drawing/2014/main" id="{A24C13F3-9C79-1E9F-ED48-61D2AD9586E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2070059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58792-EDF0-A005-2CE2-24C261AC64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B3DE22-B4B9-EA44-EF61-D733C53BE7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83C22-FDA0-3E63-68DD-4A6E7DD4C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04B19-AF55-A977-1451-9DC5DC1FE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D61A8-50FB-0E57-BC6B-11987F025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78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st of contents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Isosceles Triangle 6">
            <a:extLst>
              <a:ext uri="{FF2B5EF4-FFF2-40B4-BE49-F238E27FC236}">
                <a16:creationId xmlns:a16="http://schemas.microsoft.com/office/drawing/2014/main" id="{170C5CF7-7129-6BD6-B815-EAF32508EFB5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3" name="Rectangle 7">
            <a:extLst>
              <a:ext uri="{FF2B5EF4-FFF2-40B4-BE49-F238E27FC236}">
                <a16:creationId xmlns:a16="http://schemas.microsoft.com/office/drawing/2014/main" id="{C7BE5E88-0734-5426-D3DF-C7901A7359D4}"/>
              </a:ext>
            </a:extLst>
          </p:cNvPr>
          <p:cNvSpPr/>
          <p:nvPr/>
        </p:nvSpPr>
        <p:spPr>
          <a:xfrm>
            <a:off x="4025317" y="4094711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 and short, concise bullet points) </a:t>
            </a:r>
            <a:br>
              <a:rPr lang="it-IT" dirty="0"/>
            </a:br>
            <a:r>
              <a:rPr lang="it-IT" dirty="0" err="1"/>
              <a:t>Only</a:t>
            </a:r>
            <a:r>
              <a:rPr lang="it-IT" dirty="0"/>
              <a:t> </a:t>
            </a:r>
            <a:r>
              <a:rPr lang="it-IT" dirty="0" err="1"/>
              <a:t>topics</a:t>
            </a:r>
            <a:r>
              <a:rPr lang="it-IT" dirty="0"/>
              <a:t> for the 4 min </a:t>
            </a:r>
            <a:r>
              <a:rPr lang="it-IT" dirty="0" err="1"/>
              <a:t>timeslot</a:t>
            </a:r>
            <a:r>
              <a:rPr lang="it-IT" dirty="0"/>
              <a:t>!</a:t>
            </a:r>
            <a:endParaRPr lang="en-GB" dirty="0"/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11100C08-BD4D-E3E4-CE88-2FD7DF2770C3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2" name="Rectangle 7">
            <a:extLst>
              <a:ext uri="{FF2B5EF4-FFF2-40B4-BE49-F238E27FC236}">
                <a16:creationId xmlns:a16="http://schemas.microsoft.com/office/drawing/2014/main" id="{65B86036-57A0-C8C5-C8BB-699A37ABA2A8}"/>
              </a:ext>
            </a:extLst>
          </p:cNvPr>
          <p:cNvSpPr/>
          <p:nvPr/>
        </p:nvSpPr>
        <p:spPr>
          <a:xfrm>
            <a:off x="908165" y="3299037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0" name="Datumsplatzhalter 9">
            <a:extLst>
              <a:ext uri="{FF2B5EF4-FFF2-40B4-BE49-F238E27FC236}">
                <a16:creationId xmlns:a16="http://schemas.microsoft.com/office/drawing/2014/main" id="{64195E91-DEC0-2198-8D7F-F5D7511FB319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0EC107A6-E0D9-69FD-44BC-CFD5F05D7C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5" name="Foliennummernplatzhalter 14">
            <a:extLst>
              <a:ext uri="{FF2B5EF4-FFF2-40B4-BE49-F238E27FC236}">
                <a16:creationId xmlns:a16="http://schemas.microsoft.com/office/drawing/2014/main" id="{8CC2EBC5-DD43-6B7E-A5D7-5CD5B0E30A5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platzhalter 16">
            <a:extLst>
              <a:ext uri="{FF2B5EF4-FFF2-40B4-BE49-F238E27FC236}">
                <a16:creationId xmlns:a16="http://schemas.microsoft.com/office/drawing/2014/main" id="{E7DFBCC3-CC46-17B2-DF15-92940A3865D7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3350321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slide 1">
    <p:bg>
      <p:bgPr>
        <a:blipFill dpi="0" rotWithShape="1">
          <a:blip r:embed="rId2"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7E6E28C-7B17-1432-D698-5D8867EE337B}"/>
              </a:ext>
            </a:extLst>
          </p:cNvPr>
          <p:cNvSpPr txBox="1">
            <a:spLocks/>
          </p:cNvSpPr>
          <p:nvPr/>
        </p:nvSpPr>
        <p:spPr>
          <a:xfrm>
            <a:off x="1412841" y="2281143"/>
            <a:ext cx="9144000" cy="91259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6600" b="1" i="0" u="none" strike="noStrike" kern="1200" cap="none" spc="0" normalizeH="0" baseline="0" noProof="0">
                <a:ln/>
                <a:solidFill>
                  <a:srgbClr val="156082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Optimus Syria</a:t>
            </a:r>
            <a:endParaRPr kumimoji="0" lang="en-GB" sz="6600" b="1" i="0" u="none" strike="noStrike" kern="1200" cap="none" spc="0" normalizeH="0" baseline="0" noProof="0" dirty="0">
              <a:ln/>
              <a:solidFill>
                <a:srgbClr val="156082"/>
              </a:solidFill>
              <a:effectLst/>
              <a:uLnTx/>
              <a:uFillTx/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9" name="Picture 8" descr="Hochschule Flensburg (Fachhochschule) – Wikipedia">
            <a:extLst>
              <a:ext uri="{FF2B5EF4-FFF2-40B4-BE49-F238E27FC236}">
                <a16:creationId xmlns:a16="http://schemas.microsoft.com/office/drawing/2014/main" id="{A98E8D30-71DB-C779-1E77-2B8D1F3246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577870" y="80932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7FC9E882-BB5D-1CC3-9AD4-1ADE555B8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5999" y="33018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3EFF5A11-92DF-BC35-55CA-EECA202C55B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671"/>
          <a:stretch/>
        </p:blipFill>
        <p:spPr>
          <a:xfrm>
            <a:off x="135741" y="211147"/>
            <a:ext cx="3179298" cy="15419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D0057AC6-E958-18E0-BF43-7A806C66C9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029" y="191498"/>
            <a:ext cx="2355285" cy="215005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8" name="Free-form: Shape 13">
            <a:extLst>
              <a:ext uri="{FF2B5EF4-FFF2-40B4-BE49-F238E27FC236}">
                <a16:creationId xmlns:a16="http://schemas.microsoft.com/office/drawing/2014/main" id="{233C0D9D-B26B-1DCE-8493-626ABDD067F7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9" name="Free-form: Shape 13">
            <a:extLst>
              <a:ext uri="{FF2B5EF4-FFF2-40B4-BE49-F238E27FC236}">
                <a16:creationId xmlns:a16="http://schemas.microsoft.com/office/drawing/2014/main" id="{95CC7C89-8F0E-07BF-6D89-44A0358FDFC8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0" name="Free-form: Shape 13">
            <a:extLst>
              <a:ext uri="{FF2B5EF4-FFF2-40B4-BE49-F238E27FC236}">
                <a16:creationId xmlns:a16="http://schemas.microsoft.com/office/drawing/2014/main" id="{4FB94905-8FF2-701D-A980-9368DF7EB04F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4" name="Textplatzhalter 13">
            <a:extLst>
              <a:ext uri="{FF2B5EF4-FFF2-40B4-BE49-F238E27FC236}">
                <a16:creationId xmlns:a16="http://schemas.microsoft.com/office/drawing/2014/main" id="{62B0D505-239D-592F-D28C-2537FD6A64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192399" y="4130862"/>
            <a:ext cx="3822700" cy="1646695"/>
          </a:xfr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1st Week Kick Off Presentation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Date: </a:t>
            </a:r>
            <a:r>
              <a:rPr kumimoji="0" lang="it-IT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th</a:t>
            </a:r>
            <a:r>
              <a:rPr kumimoji="0" lang="it-IT" sz="1800" b="0" i="0" u="none" strike="noStrike" kern="1200" cap="none" spc="0" normalizeH="0" baseline="0" noProof="0" dirty="0">
                <a:ln>
                  <a:noFill/>
                </a:ln>
                <a:solidFill>
                  <a:srgbClr val="0E2841">
                    <a:lumMod val="90000"/>
                    <a:lumOff val="10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 202X</a:t>
            </a:r>
          </a:p>
          <a:p>
            <a:pPr lvl="4"/>
            <a:endParaRPr lang="de-DE"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64AB9256-03E9-9046-0C0F-540CE5905E9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9BDED722-8EE5-8B7F-02CA-CF3939A785C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4915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33" name="Isosceles Triangle 6">
            <a:extLst>
              <a:ext uri="{FF2B5EF4-FFF2-40B4-BE49-F238E27FC236}">
                <a16:creationId xmlns:a16="http://schemas.microsoft.com/office/drawing/2014/main" id="{8F14EFAA-BA4A-16CF-D530-1409613BCF5B}"/>
              </a:ext>
            </a:extLst>
          </p:cNvPr>
          <p:cNvSpPr/>
          <p:nvPr/>
        </p:nvSpPr>
        <p:spPr>
          <a:xfrm>
            <a:off x="1412841" y="3797919"/>
            <a:ext cx="1380683" cy="886192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4" name="Rectangle 7">
            <a:extLst>
              <a:ext uri="{FF2B5EF4-FFF2-40B4-BE49-F238E27FC236}">
                <a16:creationId xmlns:a16="http://schemas.microsoft.com/office/drawing/2014/main" id="{8CE1E011-6342-172C-03D6-BB39C24A4CCA}"/>
              </a:ext>
            </a:extLst>
          </p:cNvPr>
          <p:cNvSpPr/>
          <p:nvPr/>
        </p:nvSpPr>
        <p:spPr>
          <a:xfrm>
            <a:off x="354584" y="4714776"/>
            <a:ext cx="3512337" cy="95079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First slide for groups</a:t>
            </a:r>
            <a:endParaRPr lang="en-GB" dirty="0"/>
          </a:p>
        </p:txBody>
      </p:sp>
      <p:sp>
        <p:nvSpPr>
          <p:cNvPr id="35" name="Rectangle 11">
            <a:extLst>
              <a:ext uri="{FF2B5EF4-FFF2-40B4-BE49-F238E27FC236}">
                <a16:creationId xmlns:a16="http://schemas.microsoft.com/office/drawing/2014/main" id="{6845F127-8728-66DF-03BE-17119A20BE05}"/>
              </a:ext>
            </a:extLst>
          </p:cNvPr>
          <p:cNvSpPr/>
          <p:nvPr/>
        </p:nvSpPr>
        <p:spPr>
          <a:xfrm>
            <a:off x="1860787" y="3750629"/>
            <a:ext cx="484789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C16AED5E-219C-C34B-7790-17DE2532E623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37" name="Rechteck 36">
            <a:extLst>
              <a:ext uri="{FF2B5EF4-FFF2-40B4-BE49-F238E27FC236}">
                <a16:creationId xmlns:a16="http://schemas.microsoft.com/office/drawing/2014/main" id="{64DF9F8D-C604-6899-2A9F-B743F135F77F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Rectangle 7">
            <a:extLst>
              <a:ext uri="{FF2B5EF4-FFF2-40B4-BE49-F238E27FC236}">
                <a16:creationId xmlns:a16="http://schemas.microsoft.com/office/drawing/2014/main" id="{CA471AD5-5F65-3AF9-9ABB-E6F7475B2672}"/>
              </a:ext>
            </a:extLst>
          </p:cNvPr>
          <p:cNvSpPr/>
          <p:nvPr/>
        </p:nvSpPr>
        <p:spPr>
          <a:xfrm>
            <a:off x="8606553" y="40430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92481298-4C0F-EA65-5B6C-A8C699065050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14/10/2025</a:t>
            </a:r>
            <a:endParaRPr lang="en-GB" dirty="0"/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FE2B40EC-630A-E9C4-E03F-6B440732207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B363FCB4-D064-121D-B878-2F160740580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19560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oup start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-form: Shape 13">
            <a:extLst>
              <a:ext uri="{FF2B5EF4-FFF2-40B4-BE49-F238E27FC236}">
                <a16:creationId xmlns:a16="http://schemas.microsoft.com/office/drawing/2014/main" id="{006CCD24-9C06-8926-5E3D-FFE059D5F3D2}"/>
              </a:ext>
            </a:extLst>
          </p:cNvPr>
          <p:cNvSpPr/>
          <p:nvPr/>
        </p:nvSpPr>
        <p:spPr>
          <a:xfrm>
            <a:off x="-7749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rgbClr val="0F9ED5">
                  <a:lumMod val="40000"/>
                  <a:lumOff val="60000"/>
                </a:srgbClr>
              </a:gs>
              <a:gs pos="100000">
                <a:sysClr val="window" lastClr="FFFFFF"/>
              </a:gs>
            </a:gsLst>
            <a:lin ang="5400000" scaled="1"/>
          </a:gra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4" name="Free-form: Shape 13">
            <a:extLst>
              <a:ext uri="{FF2B5EF4-FFF2-40B4-BE49-F238E27FC236}">
                <a16:creationId xmlns:a16="http://schemas.microsoft.com/office/drawing/2014/main" id="{1157507C-DF41-F2F7-53B7-B0DC0D568F3B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rgbClr val="156082">
                  <a:lumMod val="5000"/>
                  <a:lumOff val="95000"/>
                </a:srgbClr>
              </a:gs>
              <a:gs pos="74000">
                <a:srgbClr val="156082">
                  <a:lumMod val="45000"/>
                  <a:lumOff val="55000"/>
                </a:srgbClr>
              </a:gs>
              <a:gs pos="83000">
                <a:srgbClr val="156082">
                  <a:lumMod val="45000"/>
                  <a:lumOff val="55000"/>
                </a:srgbClr>
              </a:gs>
              <a:gs pos="100000">
                <a:srgbClr val="156082">
                  <a:lumMod val="30000"/>
                  <a:lumOff val="70000"/>
                </a:srgbClr>
              </a:gs>
            </a:gsLst>
            <a:lin ang="5400000" scaled="1"/>
          </a:gradFill>
          <a:ln w="19050" cap="flat" cmpd="sng" algn="ctr">
            <a:noFill/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5" name="Free-form: Shape 13">
            <a:extLst>
              <a:ext uri="{FF2B5EF4-FFF2-40B4-BE49-F238E27FC236}">
                <a16:creationId xmlns:a16="http://schemas.microsoft.com/office/drawing/2014/main" id="{94DF4395-7D7A-F380-6320-D9BE1ED1DA6D}"/>
              </a:ext>
            </a:extLst>
          </p:cNvPr>
          <p:cNvSpPr/>
          <p:nvPr/>
        </p:nvSpPr>
        <p:spPr>
          <a:xfrm>
            <a:off x="-7346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rgbClr val="0F9ED5">
                  <a:lumMod val="20000"/>
                  <a:lumOff val="80000"/>
                </a:srgbClr>
              </a:gs>
              <a:gs pos="50000">
                <a:sysClr val="window" lastClr="FFFFFF"/>
              </a:gs>
              <a:gs pos="100000">
                <a:srgbClr val="0F9ED5">
                  <a:lumMod val="20000"/>
                  <a:lumOff val="80000"/>
                </a:srgbClr>
              </a:gs>
            </a:gsLst>
            <a:lin ang="0" scaled="1"/>
            <a:tileRect/>
          </a:gradFill>
          <a:ln w="15875" cap="flat" cmpd="sng" algn="ctr">
            <a:solidFill>
              <a:srgbClr val="156082">
                <a:alpha val="0"/>
              </a:srgbClr>
            </a:solidFill>
            <a:prstDash val="solid"/>
            <a:miter lim="800000"/>
          </a:ln>
          <a:effectLst>
            <a:glow>
              <a:srgbClr val="FFFF00"/>
            </a:glow>
            <a:outerShdw algn="ctr" rotWithShape="0">
              <a:sysClr val="windowText" lastClr="000000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pic>
        <p:nvPicPr>
          <p:cNvPr id="27" name="Picture 8" descr="Hochschule Flensburg (Fachhochschule) – Wikipedia">
            <a:extLst>
              <a:ext uri="{FF2B5EF4-FFF2-40B4-BE49-F238E27FC236}">
                <a16:creationId xmlns:a16="http://schemas.microsoft.com/office/drawing/2014/main" id="{811EE0A2-7B7B-66E3-65D6-A7F1D9F14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88A3D22E-A6EF-A83A-86D5-C96D877CA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Grafik 28">
            <a:extLst>
              <a:ext uri="{FF2B5EF4-FFF2-40B4-BE49-F238E27FC236}">
                <a16:creationId xmlns:a16="http://schemas.microsoft.com/office/drawing/2014/main" id="{427A8DB5-3232-D63A-5CDF-0D3AD6450C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00FE6863-2F47-99AC-390A-A1BB2D1DD01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>
            <a:lvl1pPr algn="ctr">
              <a:defRPr>
                <a:latin typeface="Aptos (Textkörper)"/>
              </a:defRPr>
            </a:lvl1pPr>
          </a:lstStyle>
          <a:p>
            <a:r>
              <a:rPr lang="it-IT" sz="4000" dirty="0"/>
              <a:t>Weekly report: Team X</a:t>
            </a:r>
            <a:endParaRPr lang="en-GB" sz="4000" dirty="0"/>
          </a:p>
        </p:txBody>
      </p:sp>
      <p:sp>
        <p:nvSpPr>
          <p:cNvPr id="31" name="Subtitle 2">
            <a:extLst>
              <a:ext uri="{FF2B5EF4-FFF2-40B4-BE49-F238E27FC236}">
                <a16:creationId xmlns:a16="http://schemas.microsoft.com/office/drawing/2014/main" id="{05E4BCC5-2CED-6F6C-22B8-AF74FB7ECFF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subTitle" idx="1" hasCustomPrompt="1"/>
          </p:nvPr>
        </p:nvSpPr>
        <p:spPr>
          <a:xfrm>
            <a:off x="1412841" y="3429000"/>
            <a:ext cx="9144000" cy="1143000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 algn="ctr">
              <a:buNone/>
              <a:defRPr sz="1400">
                <a:latin typeface="Aptos (Textkörper)"/>
              </a:defRPr>
            </a:lvl1pPr>
          </a:lstStyle>
          <a:p>
            <a:r>
              <a:rPr lang="it-IT" sz="2000" dirty="0"/>
              <a:t>Week </a:t>
            </a:r>
            <a:r>
              <a:rPr lang="it-IT" sz="2000" dirty="0" err="1"/>
              <a:t>number</a:t>
            </a:r>
            <a:r>
              <a:rPr lang="it-IT" sz="2000" dirty="0"/>
              <a:t>: X</a:t>
            </a:r>
          </a:p>
          <a:p>
            <a:r>
              <a:rPr lang="it-IT" sz="2000" dirty="0"/>
              <a:t>Date: DD/MM/20JJ</a:t>
            </a:r>
          </a:p>
          <a:p>
            <a:r>
              <a:rPr lang="it-IT" sz="2000" dirty="0"/>
              <a:t>Supervisor: X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5588F89-BF05-8BCF-9834-AE05DA2404B4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body" idx="10" hasCustomPrompt="1"/>
          </p:nvPr>
        </p:nvSpPr>
        <p:spPr>
          <a:xfrm>
            <a:off x="3316826" y="4882309"/>
            <a:ext cx="5128821" cy="331717"/>
          </a:xfrm>
        </p:spPr>
        <p:txBody>
          <a:bodyPr anchor="b">
            <a:noAutofit/>
          </a:bodyPr>
          <a:lstStyle>
            <a:lvl1pPr marL="0" indent="0" algn="ctr">
              <a:buNone/>
              <a:defRPr sz="1400" b="0">
                <a:latin typeface="Aptos (Textkörper)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83077A87-075C-C9F1-CF08-7A350F77E612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26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B8218494-1E39-5AB1-96DD-936404956E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430021"/>
            <a:ext cx="1753782" cy="1313633"/>
          </a:xfrm>
          <a:prstGeom prst="rect">
            <a:avLst/>
          </a:prstGeom>
        </p:spPr>
      </p:pic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B3C889B-2F55-2C2F-122E-E89ABE6A2D9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/>
              <a:t>14/10/2025</a:t>
            </a:r>
            <a:endParaRPr lang="en-GB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877DC7-CA1E-181B-77C7-99C60829ED5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43E1ABD-9DAE-E035-8B0B-D41EFED3FC8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209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ist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8B5CAFF-79AF-87AE-7EAE-604CC93E7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825625"/>
            <a:ext cx="10515600" cy="4351338"/>
          </a:xfrm>
        </p:spPr>
        <p:txBody>
          <a:bodyPr/>
          <a:lstStyle>
            <a:lvl1pPr marL="514350" indent="-514350">
              <a:buFont typeface="+mj-lt"/>
              <a:buAutoNum type="arabicPeriod"/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/>
              <a:t>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1"/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  <a:p>
            <a:pPr lvl="0"/>
            <a:r>
              <a:rPr lang="de-DE" dirty="0"/>
              <a:t>X</a:t>
            </a:r>
          </a:p>
          <a:p>
            <a:pPr lvl="1"/>
            <a:endParaRPr lang="de-DE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62E2414-A9F3-5C69-E3A8-481E091525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515600" cy="1325563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List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contents</a:t>
            </a:r>
            <a:endParaRPr lang="en-GB" dirty="0"/>
          </a:p>
        </p:txBody>
      </p:sp>
      <p:cxnSp>
        <p:nvCxnSpPr>
          <p:cNvPr id="9" name="Straight Connector 5">
            <a:extLst>
              <a:ext uri="{FF2B5EF4-FFF2-40B4-BE49-F238E27FC236}">
                <a16:creationId xmlns:a16="http://schemas.microsoft.com/office/drawing/2014/main" id="{66EB7C6A-45A8-A327-54B4-9E3A0BCAC0B4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Datumsplatzhalter 10">
            <a:extLst>
              <a:ext uri="{FF2B5EF4-FFF2-40B4-BE49-F238E27FC236}">
                <a16:creationId xmlns:a16="http://schemas.microsoft.com/office/drawing/2014/main" id="{8F6D1F16-A947-CEE2-C58A-50217E901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2" name="Fußzeilenplatzhalter 11">
            <a:extLst>
              <a:ext uri="{FF2B5EF4-FFF2-40B4-BE49-F238E27FC236}">
                <a16:creationId xmlns:a16="http://schemas.microsoft.com/office/drawing/2014/main" id="{873EF994-6CA7-B763-F215-A7D1723E2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3" name="Foliennummernplatzhalter 12">
            <a:extLst>
              <a:ext uri="{FF2B5EF4-FFF2-40B4-BE49-F238E27FC236}">
                <a16:creationId xmlns:a16="http://schemas.microsoft.com/office/drawing/2014/main" id="{67F2F56B-9E4F-A460-92A9-87055C42B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platzhalter 16">
            <a:extLst>
              <a:ext uri="{FF2B5EF4-FFF2-40B4-BE49-F238E27FC236}">
                <a16:creationId xmlns:a16="http://schemas.microsoft.com/office/drawing/2014/main" id="{3A8B7922-CD64-E421-B5E5-B7BA56CBCB0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666245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22)</a:t>
            </a:r>
          </a:p>
          <a:p>
            <a:pPr marL="971550" marR="0" lvl="1" indent="-51435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+mj-lt"/>
              <a:buAutoNum type="romanLcPeriod"/>
              <a:tabLst/>
              <a:defRPr/>
            </a:pPr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, 20)</a:t>
            </a:r>
          </a:p>
          <a:p>
            <a:pPr lvl="1"/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Isosceles Triangle 6">
            <a:extLst>
              <a:ext uri="{FF2B5EF4-FFF2-40B4-BE49-F238E27FC236}">
                <a16:creationId xmlns:a16="http://schemas.microsoft.com/office/drawing/2014/main" id="{3272B118-64EE-99BB-8728-CE26B185DCFC}"/>
              </a:ext>
            </a:extLst>
          </p:cNvPr>
          <p:cNvSpPr/>
          <p:nvPr/>
        </p:nvSpPr>
        <p:spPr>
          <a:xfrm>
            <a:off x="8353959" y="1690688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CCA8528F-A469-ED70-E9CA-F25798C1A305}"/>
              </a:ext>
            </a:extLst>
          </p:cNvPr>
          <p:cNvSpPr/>
          <p:nvPr/>
        </p:nvSpPr>
        <p:spPr>
          <a:xfrm>
            <a:off x="2209800" y="3095720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/>
              <a:t>Use [1], [2], [3] for </a:t>
            </a:r>
            <a:r>
              <a:rPr lang="it-IT" dirty="0" err="1"/>
              <a:t>everything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have</a:t>
            </a:r>
            <a:r>
              <a:rPr lang="it-IT" dirty="0"/>
              <a:t> from a source (</a:t>
            </a:r>
            <a:r>
              <a:rPr lang="it-IT" dirty="0" err="1"/>
              <a:t>numbers</a:t>
            </a:r>
            <a:r>
              <a:rPr lang="it-IT" dirty="0"/>
              <a:t> </a:t>
            </a:r>
            <a:r>
              <a:rPr lang="it-IT" dirty="0" err="1"/>
              <a:t>should</a:t>
            </a:r>
            <a:r>
              <a:rPr lang="it-IT" dirty="0"/>
              <a:t> be the </a:t>
            </a:r>
            <a:r>
              <a:rPr lang="it-IT" dirty="0" err="1"/>
              <a:t>same</a:t>
            </a:r>
            <a:r>
              <a:rPr lang="it-IT" dirty="0"/>
              <a:t> like in the </a:t>
            </a:r>
            <a:r>
              <a:rPr lang="it-IT" dirty="0" err="1"/>
              <a:t>bibliography</a:t>
            </a:r>
            <a:r>
              <a:rPr lang="it-IT" dirty="0"/>
              <a:t>) (</a:t>
            </a:r>
            <a:r>
              <a:rPr lang="it-IT" dirty="0" err="1"/>
              <a:t>incl</a:t>
            </a:r>
            <a:r>
              <a:rPr lang="it-IT" dirty="0"/>
              <a:t>. pictures /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</a:t>
            </a:r>
            <a:r>
              <a:rPr lang="it-IT" dirty="0" err="1"/>
              <a:t>created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by </a:t>
            </a:r>
            <a:r>
              <a:rPr lang="it-IT" dirty="0" err="1"/>
              <a:t>your</a:t>
            </a:r>
            <a:r>
              <a:rPr lang="it-IT" dirty="0"/>
              <a:t> </a:t>
            </a:r>
            <a:r>
              <a:rPr lang="it-IT" dirty="0" err="1"/>
              <a:t>own</a:t>
            </a:r>
            <a:r>
              <a:rPr lang="it-IT" dirty="0"/>
              <a:t>, </a:t>
            </a:r>
            <a:r>
              <a:rPr lang="it-IT" dirty="0" err="1"/>
              <a:t>declare</a:t>
            </a:r>
            <a:r>
              <a:rPr lang="it-IT" dirty="0"/>
              <a:t> </a:t>
            </a:r>
            <a:r>
              <a:rPr lang="it-IT" dirty="0" err="1"/>
              <a:t>them</a:t>
            </a:r>
            <a:r>
              <a:rPr lang="it-IT" dirty="0"/>
              <a:t> </a:t>
            </a:r>
            <a:r>
              <a:rPr lang="it-IT" dirty="0" err="1"/>
              <a:t>as</a:t>
            </a:r>
            <a:r>
              <a:rPr lang="it-IT" dirty="0"/>
              <a:t> a </a:t>
            </a:r>
            <a:r>
              <a:rPr lang="it-IT" dirty="0" err="1"/>
              <a:t>thing</a:t>
            </a:r>
            <a:r>
              <a:rPr lang="it-IT" dirty="0"/>
              <a:t> </a:t>
            </a:r>
            <a:r>
              <a:rPr lang="it-IT" dirty="0" err="1"/>
              <a:t>you’ve</a:t>
            </a:r>
            <a:r>
              <a:rPr lang="it-IT" dirty="0"/>
              <a:t> </a:t>
            </a:r>
            <a:r>
              <a:rPr lang="it-IT" dirty="0" err="1"/>
              <a:t>done</a:t>
            </a:r>
            <a:r>
              <a:rPr lang="it-IT" dirty="0"/>
              <a:t> ) [Style </a:t>
            </a:r>
            <a:r>
              <a:rPr lang="it-IT" dirty="0" err="1"/>
              <a:t>Aptos</a:t>
            </a:r>
            <a:r>
              <a:rPr lang="it-IT" dirty="0"/>
              <a:t>/14]</a:t>
            </a:r>
            <a:endParaRPr lang="en-GB" dirty="0"/>
          </a:p>
        </p:txBody>
      </p:sp>
      <p:sp>
        <p:nvSpPr>
          <p:cNvPr id="10" name="Rectangle 11">
            <a:extLst>
              <a:ext uri="{FF2B5EF4-FFF2-40B4-BE49-F238E27FC236}">
                <a16:creationId xmlns:a16="http://schemas.microsoft.com/office/drawing/2014/main" id="{E1F8C099-06EF-7661-9A3C-60FE5CD4C5D5}"/>
              </a:ext>
            </a:extLst>
          </p:cNvPr>
          <p:cNvSpPr/>
          <p:nvPr/>
        </p:nvSpPr>
        <p:spPr>
          <a:xfrm>
            <a:off x="8862928" y="1838850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11" name="Rectangle 7">
            <a:extLst>
              <a:ext uri="{FF2B5EF4-FFF2-40B4-BE49-F238E27FC236}">
                <a16:creationId xmlns:a16="http://schemas.microsoft.com/office/drawing/2014/main" id="{6E31FDF0-C963-BED4-C97E-FF9F67C07D21}"/>
              </a:ext>
            </a:extLst>
          </p:cNvPr>
          <p:cNvSpPr/>
          <p:nvPr/>
        </p:nvSpPr>
        <p:spPr>
          <a:xfrm>
            <a:off x="7312803" y="3084777"/>
            <a:ext cx="3933255" cy="232786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</a:t>
            </a:r>
            <a:r>
              <a:rPr lang="it-IT" b="1" dirty="0"/>
              <a:t>BUT</a:t>
            </a:r>
          </a:p>
          <a:p>
            <a:pPr algn="ctr"/>
            <a:r>
              <a:rPr lang="it-IT" dirty="0"/>
              <a:t>an </a:t>
            </a:r>
            <a:r>
              <a:rPr lang="it-IT" dirty="0" err="1"/>
              <a:t>intial</a:t>
            </a:r>
            <a:r>
              <a:rPr lang="it-IT" dirty="0"/>
              <a:t> slide with </a:t>
            </a:r>
            <a:r>
              <a:rPr lang="it-IT" dirty="0" err="1"/>
              <a:t>all</a:t>
            </a:r>
            <a:r>
              <a:rPr lang="it-IT" dirty="0"/>
              <a:t> the tasks </a:t>
            </a:r>
            <a:r>
              <a:rPr lang="it-IT" dirty="0" err="1"/>
              <a:t>completed</a:t>
            </a:r>
            <a:r>
              <a:rPr lang="it-IT" dirty="0"/>
              <a:t> for the week </a:t>
            </a:r>
            <a:r>
              <a:rPr lang="it-IT" dirty="0" err="1"/>
              <a:t>should</a:t>
            </a:r>
            <a:r>
              <a:rPr lang="it-IT" dirty="0"/>
              <a:t> </a:t>
            </a:r>
            <a:r>
              <a:rPr lang="it-IT" dirty="0" err="1"/>
              <a:t>always</a:t>
            </a:r>
            <a:r>
              <a:rPr lang="it-IT" dirty="0"/>
              <a:t> be </a:t>
            </a:r>
            <a:r>
              <a:rPr lang="it-IT" dirty="0" err="1"/>
              <a:t>included</a:t>
            </a:r>
            <a:br>
              <a:rPr lang="it-IT" dirty="0"/>
            </a:br>
            <a:r>
              <a:rPr lang="it-IT" dirty="0"/>
              <a:t>Use the </a:t>
            </a:r>
            <a:r>
              <a:rPr lang="it-IT" dirty="0" err="1"/>
              <a:t>same</a:t>
            </a:r>
            <a:r>
              <a:rPr lang="it-IT" dirty="0"/>
              <a:t> style, do </a:t>
            </a:r>
            <a:r>
              <a:rPr lang="it-IT" dirty="0" err="1"/>
              <a:t>not</a:t>
            </a:r>
            <a:r>
              <a:rPr lang="it-IT" dirty="0"/>
              <a:t> </a:t>
            </a:r>
            <a:r>
              <a:rPr lang="it-IT" dirty="0" err="1"/>
              <a:t>write</a:t>
            </a:r>
            <a:r>
              <a:rPr lang="it-IT" dirty="0"/>
              <a:t> more text </a:t>
            </a:r>
            <a:r>
              <a:rPr lang="it-IT" dirty="0" err="1"/>
              <a:t>than</a:t>
            </a:r>
            <a:r>
              <a:rPr lang="it-IT" dirty="0"/>
              <a:t> </a:t>
            </a:r>
            <a:r>
              <a:rPr lang="it-IT" dirty="0" err="1"/>
              <a:t>necessary</a:t>
            </a:r>
            <a:r>
              <a:rPr lang="it-IT" dirty="0"/>
              <a:t> (short, concise bullet points are </a:t>
            </a:r>
            <a:r>
              <a:rPr lang="it-IT" dirty="0" err="1"/>
              <a:t>often</a:t>
            </a:r>
            <a:r>
              <a:rPr lang="it-IT" dirty="0"/>
              <a:t> </a:t>
            </a:r>
            <a:r>
              <a:rPr lang="it-IT" dirty="0" err="1"/>
              <a:t>enough</a:t>
            </a:r>
            <a:r>
              <a:rPr lang="it-IT" dirty="0"/>
              <a:t>)</a:t>
            </a:r>
            <a:endParaRPr lang="en-GB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5BA9FE0F-4438-A90E-178E-370DFB88F067}"/>
              </a:ext>
            </a:extLst>
          </p:cNvPr>
          <p:cNvSpPr txBox="1"/>
          <p:nvPr/>
        </p:nvSpPr>
        <p:spPr>
          <a:xfrm>
            <a:off x="812800" y="6219031"/>
            <a:ext cx="2120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[1], [2]….</a:t>
            </a:r>
          </a:p>
        </p:txBody>
      </p:sp>
      <p:cxnSp>
        <p:nvCxnSpPr>
          <p:cNvPr id="13" name="Straight Arrow Connector 21">
            <a:extLst>
              <a:ext uri="{FF2B5EF4-FFF2-40B4-BE49-F238E27FC236}">
                <a16:creationId xmlns:a16="http://schemas.microsoft.com/office/drawing/2014/main" id="{C9F1C9AE-6377-666B-8F06-CF0B8B317160}"/>
              </a:ext>
            </a:extLst>
          </p:cNvPr>
          <p:cNvCxnSpPr>
            <a:cxnSpLocks/>
          </p:cNvCxnSpPr>
          <p:nvPr/>
        </p:nvCxnSpPr>
        <p:spPr>
          <a:xfrm flipH="1">
            <a:off x="1502229" y="4898571"/>
            <a:ext cx="1487714" cy="131838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7">
            <a:extLst>
              <a:ext uri="{FF2B5EF4-FFF2-40B4-BE49-F238E27FC236}">
                <a16:creationId xmlns:a16="http://schemas.microsoft.com/office/drawing/2014/main" id="{8C56F642-24B4-9889-6DFF-DDDACEFB7E68}"/>
              </a:ext>
            </a:extLst>
          </p:cNvPr>
          <p:cNvSpPr/>
          <p:nvPr/>
        </p:nvSpPr>
        <p:spPr>
          <a:xfrm>
            <a:off x="5256400" y="1634301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5" name="Datumsplatzhalter 14">
            <a:extLst>
              <a:ext uri="{FF2B5EF4-FFF2-40B4-BE49-F238E27FC236}">
                <a16:creationId xmlns:a16="http://schemas.microsoft.com/office/drawing/2014/main" id="{F5B6D5E1-3173-F7DB-AFEA-577613F3A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6" name="Fußzeilenplatzhalter 15">
            <a:extLst>
              <a:ext uri="{FF2B5EF4-FFF2-40B4-BE49-F238E27FC236}">
                <a16:creationId xmlns:a16="http://schemas.microsoft.com/office/drawing/2014/main" id="{4201E827-9609-58AA-70BC-996E2AD05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7" name="Foliennummernplatzhalter 16">
            <a:extLst>
              <a:ext uri="{FF2B5EF4-FFF2-40B4-BE49-F238E27FC236}">
                <a16:creationId xmlns:a16="http://schemas.microsoft.com/office/drawing/2014/main" id="{DE013F6E-0CEE-85C3-4AD1-ADEED88F5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8" name="Textplatzhalter 16">
            <a:extLst>
              <a:ext uri="{FF2B5EF4-FFF2-40B4-BE49-F238E27FC236}">
                <a16:creationId xmlns:a16="http://schemas.microsoft.com/office/drawing/2014/main" id="{4C7AB516-D061-772D-6849-99EBB446891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65741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ext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1. Title, </a:t>
            </a:r>
            <a:r>
              <a:rPr lang="de-DE" dirty="0" err="1"/>
              <a:t>example</a:t>
            </a:r>
            <a:r>
              <a:rPr lang="de-DE" dirty="0"/>
              <a:t>: Tasks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r>
              <a:rPr lang="de-DE" dirty="0"/>
              <a:t>  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platzhalter 16">
            <a:extLst>
              <a:ext uri="{FF2B5EF4-FFF2-40B4-BE49-F238E27FC236}">
                <a16:creationId xmlns:a16="http://schemas.microsoft.com/office/drawing/2014/main" id="{479D6A9B-7716-D398-EE18-2F2D6AC11B7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45BE17EA-55E6-D579-4D1F-7901F944C6A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810CEF70-3482-4FC0-A3A4-7FB408C94A4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4879E7A9-C563-396E-C6B6-B45497D433B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AB8CDF8-03C0-DF20-0ABC-80A78BDABFB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49233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item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22)</a:t>
            </a:r>
          </a:p>
          <a:p>
            <a:pPr lvl="1"/>
            <a:r>
              <a:rPr lang="de-DE" dirty="0" err="1"/>
              <a:t>efgh</a:t>
            </a:r>
            <a:r>
              <a:rPr lang="de-DE" dirty="0"/>
              <a:t> (</a:t>
            </a:r>
            <a:r>
              <a:rPr lang="de-DE" dirty="0" err="1"/>
              <a:t>Aptos</a:t>
            </a:r>
            <a:r>
              <a:rPr lang="de-DE" dirty="0"/>
              <a:t> 20)</a:t>
            </a:r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Isosceles Triangle 6">
            <a:extLst>
              <a:ext uri="{FF2B5EF4-FFF2-40B4-BE49-F238E27FC236}">
                <a16:creationId xmlns:a16="http://schemas.microsoft.com/office/drawing/2014/main" id="{703A19AF-E449-D353-12E1-A3DAF32E3EAB}"/>
              </a:ext>
            </a:extLst>
          </p:cNvPr>
          <p:cNvSpPr/>
          <p:nvPr/>
        </p:nvSpPr>
        <p:spPr>
          <a:xfrm>
            <a:off x="5218873" y="2853022"/>
            <a:ext cx="1546144" cy="1209996"/>
          </a:xfrm>
          <a:prstGeom prst="triangle">
            <a:avLst>
              <a:gd name="adj" fmla="val 50565"/>
            </a:avLst>
          </a:prstGeom>
          <a:ln w="5715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7">
            <a:extLst>
              <a:ext uri="{FF2B5EF4-FFF2-40B4-BE49-F238E27FC236}">
                <a16:creationId xmlns:a16="http://schemas.microsoft.com/office/drawing/2014/main" id="{650D751B-3D4C-8864-D7F4-6EC8348A31EE}"/>
              </a:ext>
            </a:extLst>
          </p:cNvPr>
          <p:cNvSpPr/>
          <p:nvPr/>
        </p:nvSpPr>
        <p:spPr>
          <a:xfrm>
            <a:off x="4025317" y="4094711"/>
            <a:ext cx="3933255" cy="1298198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</a:t>
            </a:r>
            <a:r>
              <a:rPr lang="it-IT" dirty="0" err="1"/>
              <a:t>is</a:t>
            </a:r>
            <a:r>
              <a:rPr lang="it-IT" dirty="0"/>
              <a:t> an </a:t>
            </a:r>
            <a:r>
              <a:rPr lang="it-IT" dirty="0" err="1"/>
              <a:t>example</a:t>
            </a:r>
            <a:r>
              <a:rPr lang="it-IT" dirty="0"/>
              <a:t> BUT </a:t>
            </a:r>
            <a:r>
              <a:rPr lang="it-IT" dirty="0" err="1"/>
              <a:t>if</a:t>
            </a:r>
            <a:r>
              <a:rPr lang="it-IT" dirty="0"/>
              <a:t> </a:t>
            </a:r>
            <a:r>
              <a:rPr lang="it-IT" dirty="0" err="1"/>
              <a:t>you</a:t>
            </a:r>
            <a:r>
              <a:rPr lang="it-IT" dirty="0"/>
              <a:t> use </a:t>
            </a:r>
            <a:r>
              <a:rPr lang="it-IT" dirty="0" err="1"/>
              <a:t>underpoints</a:t>
            </a:r>
            <a:r>
              <a:rPr lang="it-IT" dirty="0"/>
              <a:t> </a:t>
            </a:r>
            <a:r>
              <a:rPr lang="it-IT" dirty="0" err="1"/>
              <a:t>please</a:t>
            </a:r>
            <a:r>
              <a:rPr lang="it-IT" dirty="0"/>
              <a:t> with the i, ii, iii….</a:t>
            </a:r>
            <a:endParaRPr lang="en-GB" dirty="0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9BDEC9EB-F30A-F42A-26C3-F9AE08765705}"/>
              </a:ext>
            </a:extLst>
          </p:cNvPr>
          <p:cNvSpPr/>
          <p:nvPr/>
        </p:nvSpPr>
        <p:spPr>
          <a:xfrm>
            <a:off x="5727842" y="3001184"/>
            <a:ext cx="54288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GB" sz="7200" b="1" cap="none" spc="0" dirty="0">
                <a:ln w="0"/>
                <a:solidFill>
                  <a:schemeClr val="tx1"/>
                </a:solidFill>
              </a:rPr>
              <a:t>!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54BA2A1-6BBA-CA7A-578A-6529C5AD3CFE}"/>
              </a:ext>
            </a:extLst>
          </p:cNvPr>
          <p:cNvSpPr/>
          <p:nvPr/>
        </p:nvSpPr>
        <p:spPr>
          <a:xfrm>
            <a:off x="927758" y="2796999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9" name="Datumsplatzhalter 8">
            <a:extLst>
              <a:ext uri="{FF2B5EF4-FFF2-40B4-BE49-F238E27FC236}">
                <a16:creationId xmlns:a16="http://schemas.microsoft.com/office/drawing/2014/main" id="{19E5AF50-94A3-4308-3B68-BAD76E7A7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0" name="Fußzeilenplatzhalter 9">
            <a:extLst>
              <a:ext uri="{FF2B5EF4-FFF2-40B4-BE49-F238E27FC236}">
                <a16:creationId xmlns:a16="http://schemas.microsoft.com/office/drawing/2014/main" id="{9798D87B-B794-AD8A-40F1-DEA4D547F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5E6253E5-E305-7986-3017-8FAC6F34D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7E202380-1BD6-7A10-C51A-497A42391B9C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366636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ubit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48CB4A-E85F-FC1F-2439-52B071A98EB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 hasCustomPrompt="1"/>
          </p:nvPr>
        </p:nvSpPr>
        <p:spPr/>
        <p:txBody>
          <a:bodyPr/>
          <a:lstStyle>
            <a:lvl1pPr>
              <a:defRPr sz="4400"/>
            </a:lvl1pPr>
          </a:lstStyle>
          <a:p>
            <a:r>
              <a:rPr lang="de-DE" dirty="0"/>
              <a:t>1-i. </a:t>
            </a:r>
            <a:r>
              <a:rPr lang="de-DE" dirty="0" err="1"/>
              <a:t>Example</a:t>
            </a:r>
            <a:r>
              <a:rPr lang="de-DE" dirty="0"/>
              <a:t>: </a:t>
            </a:r>
            <a:r>
              <a:rPr lang="de-DE" dirty="0" err="1"/>
              <a:t>Drawings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week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4216958-F611-9E4F-AA4F-56999F637A75}"/>
              </a:ext>
            </a:extLst>
          </p:cNvPr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 sz="2200"/>
            </a:lvl1pPr>
            <a:lvl2pPr marL="971550" indent="-514350">
              <a:buFont typeface="+mj-lt"/>
              <a:buAutoNum type="romanLcPeriod"/>
              <a:defRPr sz="2000"/>
            </a:lvl2pPr>
          </a:lstStyle>
          <a:p>
            <a:pPr lvl="0"/>
            <a:r>
              <a:rPr lang="de-DE" dirty="0" err="1"/>
              <a:t>Abcd</a:t>
            </a:r>
            <a:endParaRPr lang="de-DE" dirty="0"/>
          </a:p>
          <a:p>
            <a:pPr lvl="1"/>
            <a:r>
              <a:rPr lang="de-DE" dirty="0" err="1"/>
              <a:t>efgh</a:t>
            </a:r>
            <a:endParaRPr lang="de-DE" dirty="0"/>
          </a:p>
        </p:txBody>
      </p:sp>
      <p:cxnSp>
        <p:nvCxnSpPr>
          <p:cNvPr id="7" name="Straight Connector 5">
            <a:extLst>
              <a:ext uri="{FF2B5EF4-FFF2-40B4-BE49-F238E27FC236}">
                <a16:creationId xmlns:a16="http://schemas.microsoft.com/office/drawing/2014/main" id="{C5BF7EBE-3919-817C-149B-CF38705C6BC9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5228F91E-E7AD-B275-5A60-89428222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8F4F81C7-2C44-8CF8-2928-655E74DC8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60D8F3F-3088-D685-66AD-D2110FD40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platzhalter 16">
            <a:extLst>
              <a:ext uri="{FF2B5EF4-FFF2-40B4-BE49-F238E27FC236}">
                <a16:creationId xmlns:a16="http://schemas.microsoft.com/office/drawing/2014/main" id="{29BD9540-0DAC-F607-0D84-145CAF084D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  <p:sp>
        <p:nvSpPr>
          <p:cNvPr id="4" name="Textplatzhalter 4">
            <a:extLst>
              <a:ext uri="{FF2B5EF4-FFF2-40B4-BE49-F238E27FC236}">
                <a16:creationId xmlns:a16="http://schemas.microsoft.com/office/drawing/2014/main" id="{9943038B-A8F9-48D6-0A29-94D4AA659F6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49023" y="6216958"/>
            <a:ext cx="2248453" cy="309850"/>
          </a:xfrm>
        </p:spPr>
        <p:txBody>
          <a:bodyPr/>
          <a:lstStyle>
            <a:lvl2pPr marL="457200" indent="0">
              <a:buNone/>
              <a:defRPr/>
            </a:lvl2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[1], [2]….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45341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Slide (Explanatio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8" name="Connector: Elbow 6">
            <a:extLst>
              <a:ext uri="{FF2B5EF4-FFF2-40B4-BE49-F238E27FC236}">
                <a16:creationId xmlns:a16="http://schemas.microsoft.com/office/drawing/2014/main" id="{7A01EE56-12C5-DD96-C172-C145A0ED64CB}"/>
              </a:ext>
            </a:extLst>
          </p:cNvPr>
          <p:cNvCxnSpPr>
            <a:cxnSpLocks/>
          </p:cNvCxnSpPr>
          <p:nvPr/>
        </p:nvCxnSpPr>
        <p:spPr>
          <a:xfrm rot="10800000" flipV="1">
            <a:off x="3791371" y="4238699"/>
            <a:ext cx="4563205" cy="1222134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Oval 15">
            <a:extLst>
              <a:ext uri="{FF2B5EF4-FFF2-40B4-BE49-F238E27FC236}">
                <a16:creationId xmlns:a16="http://schemas.microsoft.com/office/drawing/2014/main" id="{EE3D1715-661B-80A0-F167-264ACC369A68}"/>
              </a:ext>
            </a:extLst>
          </p:cNvPr>
          <p:cNvSpPr/>
          <p:nvPr/>
        </p:nvSpPr>
        <p:spPr>
          <a:xfrm>
            <a:off x="7796637" y="3405202"/>
            <a:ext cx="3922209" cy="2011693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Add</a:t>
            </a:r>
            <a:r>
              <a:rPr lang="it-IT" sz="1400" dirty="0"/>
              <a:t> a link to the </a:t>
            </a:r>
            <a:r>
              <a:rPr lang="it-IT" sz="1400" dirty="0" err="1"/>
              <a:t>reference</a:t>
            </a:r>
            <a:r>
              <a:rPr lang="it-IT" sz="1400" dirty="0"/>
              <a:t> </a:t>
            </a:r>
            <a:r>
              <a:rPr lang="it-IT" sz="1400" dirty="0" err="1"/>
              <a:t>number</a:t>
            </a:r>
            <a:r>
              <a:rPr lang="it-IT" sz="1400" dirty="0"/>
              <a:t> </a:t>
            </a:r>
            <a:r>
              <a:rPr lang="it-IT" sz="1400" dirty="0" err="1"/>
              <a:t>that</a:t>
            </a:r>
            <a:r>
              <a:rPr lang="it-IT" sz="1400" dirty="0"/>
              <a:t> </a:t>
            </a:r>
            <a:r>
              <a:rPr lang="it-IT" sz="1400" dirty="0" err="1"/>
              <a:t>goes</a:t>
            </a:r>
            <a:r>
              <a:rPr lang="it-IT" sz="1400" dirty="0"/>
              <a:t> to the last slide: highlight the </a:t>
            </a:r>
            <a:r>
              <a:rPr lang="it-IT" sz="1400" dirty="0" err="1"/>
              <a:t>number</a:t>
            </a:r>
            <a:r>
              <a:rPr lang="it-IT" sz="1400" dirty="0"/>
              <a:t>-&gt;</a:t>
            </a:r>
            <a:r>
              <a:rPr lang="it-IT" sz="1400" dirty="0" err="1"/>
              <a:t>right</a:t>
            </a:r>
            <a:r>
              <a:rPr lang="it-IT" sz="1400" dirty="0"/>
              <a:t> click-&gt;</a:t>
            </a:r>
            <a:r>
              <a:rPr lang="it-IT" sz="1400" dirty="0" err="1"/>
              <a:t>select</a:t>
            </a:r>
            <a:r>
              <a:rPr lang="it-IT" sz="1400" dirty="0"/>
              <a:t> link-&gt;place in </a:t>
            </a:r>
            <a:r>
              <a:rPr lang="it-IT" sz="1400" dirty="0" err="1"/>
              <a:t>this</a:t>
            </a:r>
            <a:r>
              <a:rPr lang="it-IT" sz="1400" dirty="0"/>
              <a:t> </a:t>
            </a:r>
            <a:r>
              <a:rPr lang="it-IT" sz="1400" dirty="0" err="1"/>
              <a:t>document</a:t>
            </a:r>
            <a:r>
              <a:rPr lang="it-IT" sz="1400" dirty="0"/>
              <a:t>-&gt;</a:t>
            </a:r>
            <a:r>
              <a:rPr lang="it-IT" sz="1400" dirty="0" err="1"/>
              <a:t>select</a:t>
            </a:r>
            <a:r>
              <a:rPr lang="it-IT" sz="1400" dirty="0"/>
              <a:t> last slide</a:t>
            </a:r>
            <a:endParaRPr lang="en-GB" sz="14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7">
            <a:extLst>
              <a:ext uri="{FF2B5EF4-FFF2-40B4-BE49-F238E27FC236}">
                <a16:creationId xmlns:a16="http://schemas.microsoft.com/office/drawing/2014/main" id="{A1188C36-D6CB-FA53-013E-FC56AD427952}"/>
              </a:ext>
            </a:extLst>
          </p:cNvPr>
          <p:cNvSpPr/>
          <p:nvPr/>
        </p:nvSpPr>
        <p:spPr>
          <a:xfrm>
            <a:off x="6495002" y="1875014"/>
            <a:ext cx="2603270" cy="1404514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dirty="0" err="1"/>
              <a:t>This</a:t>
            </a:r>
            <a:r>
              <a:rPr lang="it-IT" dirty="0"/>
              <a:t> slide </a:t>
            </a:r>
            <a:r>
              <a:rPr lang="it-IT" dirty="0" err="1"/>
              <a:t>is</a:t>
            </a:r>
            <a:r>
              <a:rPr lang="it-IT" dirty="0"/>
              <a:t> </a:t>
            </a:r>
            <a:r>
              <a:rPr lang="it-IT" dirty="0" err="1"/>
              <a:t>only</a:t>
            </a:r>
            <a:r>
              <a:rPr lang="it-IT" dirty="0"/>
              <a:t> for </a:t>
            </a:r>
            <a:r>
              <a:rPr lang="it-IT" dirty="0" err="1"/>
              <a:t>explanation</a:t>
            </a:r>
            <a:r>
              <a:rPr lang="it-IT" dirty="0"/>
              <a:t>, </a:t>
            </a:r>
            <a:r>
              <a:rPr lang="it-IT" dirty="0" err="1"/>
              <a:t>dont´t</a:t>
            </a:r>
            <a:r>
              <a:rPr lang="it-IT" dirty="0"/>
              <a:t> use </a:t>
            </a:r>
            <a:r>
              <a:rPr lang="it-IT" dirty="0" err="1"/>
              <a:t>it!</a:t>
            </a:r>
            <a:endParaRPr lang="en-GB" dirty="0"/>
          </a:p>
        </p:txBody>
      </p:sp>
      <p:sp>
        <p:nvSpPr>
          <p:cNvPr id="12" name="Datumsplatzhalter 11">
            <a:extLst>
              <a:ext uri="{FF2B5EF4-FFF2-40B4-BE49-F238E27FC236}">
                <a16:creationId xmlns:a16="http://schemas.microsoft.com/office/drawing/2014/main" id="{749D4654-CB69-04EA-986A-2264B7AF4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13" name="Fußzeilenplatzhalter 12">
            <a:extLst>
              <a:ext uri="{FF2B5EF4-FFF2-40B4-BE49-F238E27FC236}">
                <a16:creationId xmlns:a16="http://schemas.microsoft.com/office/drawing/2014/main" id="{FC28337D-790B-E06F-0074-04AA48B92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4" name="Foliennummernplatzhalter 13">
            <a:extLst>
              <a:ext uri="{FF2B5EF4-FFF2-40B4-BE49-F238E27FC236}">
                <a16:creationId xmlns:a16="http://schemas.microsoft.com/office/drawing/2014/main" id="{A2A63292-0139-33E2-79E8-D1F485A4C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Textplatzhalter 16">
            <a:extLst>
              <a:ext uri="{FF2B5EF4-FFF2-40B4-BE49-F238E27FC236}">
                <a16:creationId xmlns:a16="http://schemas.microsoft.com/office/drawing/2014/main" id="{596BA109-7562-188F-19E6-BAFF28DC5C78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9461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ph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X. Graph</a:t>
            </a:r>
            <a:endParaRPr lang="en-GB" dirty="0"/>
          </a:p>
        </p:txBody>
      </p:sp>
      <p:pic>
        <p:nvPicPr>
          <p:cNvPr id="6" name="Picture 2" descr="How HOMER Calculates Wind Turbine Power Output">
            <a:extLst>
              <a:ext uri="{FF2B5EF4-FFF2-40B4-BE49-F238E27FC236}">
                <a16:creationId xmlns:a16="http://schemas.microsoft.com/office/drawing/2014/main" id="{002A61B1-6859-B9E0-5E8D-876C02B28C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724" y="1939999"/>
            <a:ext cx="5429250" cy="306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2">
            <a:extLst>
              <a:ext uri="{FF2B5EF4-FFF2-40B4-BE49-F238E27FC236}">
                <a16:creationId xmlns:a16="http://schemas.microsoft.com/office/drawing/2014/main" id="{70DEEB4B-BB48-7BA1-DC37-D3F70525E158}"/>
              </a:ext>
            </a:extLst>
          </p:cNvPr>
          <p:cNvSpPr txBox="1"/>
          <p:nvPr/>
        </p:nvSpPr>
        <p:spPr>
          <a:xfrm>
            <a:off x="764619" y="5102669"/>
            <a:ext cx="518746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dirty="0"/>
              <a:t>(</a:t>
            </a:r>
            <a:r>
              <a:rPr lang="it-IT" sz="1100" dirty="0" err="1"/>
              <a:t>Description</a:t>
            </a:r>
            <a:r>
              <a:rPr lang="it-IT" sz="1100" dirty="0"/>
              <a:t> of the </a:t>
            </a:r>
            <a:r>
              <a:rPr lang="it-IT" sz="1100" dirty="0" err="1"/>
              <a:t>graph</a:t>
            </a:r>
            <a:r>
              <a:rPr lang="it-IT" sz="1100" dirty="0"/>
              <a:t>, </a:t>
            </a:r>
            <a:r>
              <a:rPr lang="it-IT" sz="1100" dirty="0" err="1"/>
              <a:t>example</a:t>
            </a:r>
            <a:r>
              <a:rPr lang="it-IT" sz="1100" dirty="0"/>
              <a:t>: </a:t>
            </a:r>
            <a:r>
              <a:rPr lang="it-IT" sz="1100" i="1" dirty="0"/>
              <a:t>power curve power over wind speed</a:t>
            </a:r>
            <a:r>
              <a:rPr lang="it-IT" sz="1100" dirty="0"/>
              <a:t> )</a:t>
            </a:r>
          </a:p>
          <a:p>
            <a:r>
              <a:rPr lang="it-IT" sz="1100" dirty="0"/>
              <a:t>(</a:t>
            </a:r>
            <a:r>
              <a:rPr lang="it-IT" sz="1100" dirty="0" err="1"/>
              <a:t>Citation</a:t>
            </a:r>
            <a:r>
              <a:rPr lang="it-IT" sz="1100" dirty="0"/>
              <a:t> of the sources, </a:t>
            </a:r>
            <a:r>
              <a:rPr lang="it-IT" sz="1100" dirty="0" err="1"/>
              <a:t>example</a:t>
            </a:r>
            <a:r>
              <a:rPr lang="it-IT" sz="1100" dirty="0"/>
              <a:t>:</a:t>
            </a:r>
            <a:r>
              <a:rPr lang="it-IT" sz="1100" b="1" dirty="0"/>
              <a:t> </a:t>
            </a:r>
            <a:r>
              <a:rPr lang="it-IT" sz="1100" b="0" dirty="0"/>
              <a:t>[1] </a:t>
            </a:r>
            <a:r>
              <a:rPr lang="it-IT" sz="1100" dirty="0"/>
              <a:t>)  </a:t>
            </a:r>
          </a:p>
          <a:p>
            <a:r>
              <a:rPr lang="it-IT" sz="1100" dirty="0"/>
              <a:t>(Last date of access, </a:t>
            </a:r>
            <a:r>
              <a:rPr lang="it-IT" sz="1100" dirty="0" err="1"/>
              <a:t>example</a:t>
            </a:r>
            <a:r>
              <a:rPr lang="it-IT" sz="1100" dirty="0"/>
              <a:t>: 21/12/2015)</a:t>
            </a:r>
            <a:endParaRPr lang="en-GB" sz="1100" dirty="0"/>
          </a:p>
        </p:txBody>
      </p:sp>
      <p:cxnSp>
        <p:nvCxnSpPr>
          <p:cNvPr id="10" name="Straight Connector 5">
            <a:extLst>
              <a:ext uri="{FF2B5EF4-FFF2-40B4-BE49-F238E27FC236}">
                <a16:creationId xmlns:a16="http://schemas.microsoft.com/office/drawing/2014/main" id="{9CCD7462-E12C-CDA3-D609-4AB679728A2E}"/>
              </a:ext>
            </a:extLst>
          </p:cNvPr>
          <p:cNvCxnSpPr>
            <a:cxnSpLocks/>
          </p:cNvCxnSpPr>
          <p:nvPr/>
        </p:nvCxnSpPr>
        <p:spPr>
          <a:xfrm>
            <a:off x="838200" y="1251708"/>
            <a:ext cx="10515600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Datumsplatzhalter 7">
            <a:extLst>
              <a:ext uri="{FF2B5EF4-FFF2-40B4-BE49-F238E27FC236}">
                <a16:creationId xmlns:a16="http://schemas.microsoft.com/office/drawing/2014/main" id="{98D8651D-3525-44E9-EF74-5AE1C96E2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14/10/2025</a:t>
            </a:r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FC35C132-0CB8-F9A6-EC6C-F3AC1F1B3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Feedback Controller / Optimus Syria</a:t>
            </a:r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722F58FF-5AD5-CF97-4FEE-FB1F38CD9A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platzhalter 16">
            <a:extLst>
              <a:ext uri="{FF2B5EF4-FFF2-40B4-BE49-F238E27FC236}">
                <a16:creationId xmlns:a16="http://schemas.microsoft.com/office/drawing/2014/main" id="{DC21B0DD-4D97-871C-E587-F10AD55D8BD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878527" y="6564113"/>
            <a:ext cx="5596085" cy="365125"/>
          </a:xfrm>
        </p:spPr>
        <p:txBody>
          <a:bodyPr anchor="ctr"/>
          <a:lstStyle>
            <a:lvl1pPr marL="0" indent="0" algn="ctr">
              <a:buNone/>
              <a:defRPr lang="de-DE" sz="1200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724660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CD36E4AE-BF2C-D504-0887-03D81D07CDC8}"/>
              </a:ext>
            </a:extLst>
          </p:cNvPr>
          <p:cNvSpPr/>
          <p:nvPr/>
        </p:nvSpPr>
        <p:spPr>
          <a:xfrm>
            <a:off x="-4172" y="6542492"/>
            <a:ext cx="12207494" cy="365126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" name="Free-form: Shape 13">
            <a:extLst>
              <a:ext uri="{FF2B5EF4-FFF2-40B4-BE49-F238E27FC236}">
                <a16:creationId xmlns:a16="http://schemas.microsoft.com/office/drawing/2014/main" id="{7608A32D-44F3-01F2-D6ED-924DFF3CC333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en-GB" dirty="0"/>
          </a:p>
        </p:txBody>
      </p:sp>
      <p:sp>
        <p:nvSpPr>
          <p:cNvPr id="8" name="Free-form: Shape 13">
            <a:extLst>
              <a:ext uri="{FF2B5EF4-FFF2-40B4-BE49-F238E27FC236}">
                <a16:creationId xmlns:a16="http://schemas.microsoft.com/office/drawing/2014/main" id="{1DE142EE-E501-93E6-565D-AB4A5A647F0F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776A7918-93DA-D7CE-97A3-DDF18B379B65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Feedback Controller / Optimus Syria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3A84E93A-72FE-4BB6-A500-FB6DD421822B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14/10/2025</a:t>
            </a:r>
          </a:p>
        </p:txBody>
      </p:sp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1ABD3F4B-4853-EC8E-00EB-5109F86CE0F1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Free-form: Shape 13">
            <a:extLst>
              <a:ext uri="{FF2B5EF4-FFF2-40B4-BE49-F238E27FC236}">
                <a16:creationId xmlns:a16="http://schemas.microsoft.com/office/drawing/2014/main" id="{2BF40EC9-0D42-5E08-04BD-F330229C7518}"/>
              </a:ext>
            </a:extLst>
          </p:cNvPr>
          <p:cNvSpPr/>
          <p:nvPr/>
        </p:nvSpPr>
        <p:spPr>
          <a:xfrm rot="10800000">
            <a:off x="-2090" y="-18190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Free-form: Shape 13">
            <a:extLst>
              <a:ext uri="{FF2B5EF4-FFF2-40B4-BE49-F238E27FC236}">
                <a16:creationId xmlns:a16="http://schemas.microsoft.com/office/drawing/2014/main" id="{0BB1BAA4-B843-57F3-9FCE-C9585D332FAE}"/>
              </a:ext>
            </a:extLst>
          </p:cNvPr>
          <p:cNvSpPr/>
          <p:nvPr/>
        </p:nvSpPr>
        <p:spPr>
          <a:xfrm rot="10800000">
            <a:off x="-26376" y="-254312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44598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65620995-1DFE-FB81-B1FD-1F43AD25E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9FFA78-25BC-8AF7-71C4-CCA91A9325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8CB32A29-5E71-00A9-66DA-1FED8EA8FA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474613" y="6564113"/>
            <a:ext cx="28791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GB"/>
              <a:t>Feedback Controller / Optimus Syria</a:t>
            </a:r>
            <a:endParaRPr lang="en-GB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5A1141D-8ADF-66F7-AB0C-CAA4E1B2C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949570" y="6566803"/>
            <a:ext cx="92895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07138566-A99B-8C60-010B-13E0F43C56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566803"/>
            <a:ext cx="111137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/>
              <a:t>14/10/2025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5194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" Target="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613D3613-1229-23C4-BBAC-0C4D5D552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/>
              <a:t>Weekly report: Feedback Controller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11943A6-016A-175F-ED49-9090C8C309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000" noProof="0" dirty="0"/>
              <a:t>Week number: 03</a:t>
            </a:r>
          </a:p>
          <a:p>
            <a:r>
              <a:rPr lang="en-US" sz="2000" noProof="0" dirty="0"/>
              <a:t>Date: 13/10/2025</a:t>
            </a:r>
          </a:p>
          <a:p>
            <a:r>
              <a:rPr lang="en-US" sz="2000" noProof="0" dirty="0"/>
              <a:t>Supervisor: Prof. Dr.-Ing. David Schlipf</a:t>
            </a:r>
          </a:p>
          <a:p>
            <a:endParaRPr lang="en-US" sz="2000" noProof="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31D66077-75E8-B72F-9B4E-64E062858EC5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3420430" y="4909741"/>
            <a:ext cx="5128821" cy="758312"/>
          </a:xfrm>
        </p:spPr>
        <p:txBody>
          <a:bodyPr/>
          <a:lstStyle/>
          <a:p>
            <a:r>
              <a:rPr lang="en-US" noProof="0" dirty="0"/>
              <a:t>Group members: Mirza Dincer, Saurabh Pankaj Jha</a:t>
            </a:r>
          </a:p>
          <a:p>
            <a:r>
              <a:rPr lang="en-US" noProof="0" dirty="0"/>
              <a:t>Presenter: Saurabh Pankaj Jha</a:t>
            </a:r>
          </a:p>
          <a:p>
            <a:endParaRPr lang="en-US" noProof="0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D51974-AA80-93E7-DE29-6B240912C06D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1378A-4F01-6B30-CC0C-0D06C211A4C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13F6232-4F06-48BA-8F69-BF531F607829}" type="slidenum">
              <a:rPr lang="en-US" noProof="0" smtClean="0"/>
              <a:pPr/>
              <a:t>1</a:t>
            </a:fld>
            <a:endParaRPr lang="en-US" noProof="0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1D90F1C-B0AB-81E1-63B6-F10AE37370C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11454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4FF05-E4FA-0C0D-C7B9-03579DF81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D35A5-984A-3432-0D9F-CBB8316172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289300"/>
          </a:xfrm>
        </p:spPr>
        <p:txBody>
          <a:bodyPr/>
          <a:lstStyle/>
          <a:p>
            <a:r>
              <a:rPr lang="en-US" noProof="0" dirty="0"/>
              <a:t> Successfully generated wind fields. </a:t>
            </a:r>
          </a:p>
          <a:p>
            <a:endParaRPr lang="en-US" noProof="0" dirty="0"/>
          </a:p>
          <a:p>
            <a:r>
              <a:rPr lang="en-US" noProof="0" dirty="0"/>
              <a:t>Run examples of DLC 1.2 simulation.</a:t>
            </a:r>
          </a:p>
          <a:p>
            <a:endParaRPr lang="en-US" noProof="0" dirty="0"/>
          </a:p>
          <a:p>
            <a:r>
              <a:rPr lang="en-US" b="1" noProof="0" dirty="0"/>
              <a:t>Next week:</a:t>
            </a:r>
          </a:p>
          <a:p>
            <a:r>
              <a:rPr lang="en-US" noProof="0" dirty="0"/>
              <a:t>Run full DLC 1.2 simulations, with different seeds and wind speeds.</a:t>
            </a:r>
          </a:p>
          <a:p>
            <a:r>
              <a:rPr lang="en-US" noProof="0" dirty="0"/>
              <a:t>Understand and apply cost calculation for controllers.</a:t>
            </a:r>
          </a:p>
          <a:p>
            <a:endParaRPr lang="en-US" noProof="0" dirty="0"/>
          </a:p>
          <a:p>
            <a:pPr marL="0" indent="0">
              <a:buNone/>
            </a:pPr>
            <a:endParaRPr lang="en-US" noProof="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257715-04AD-1733-D6EE-3ED2075EF0C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E55E15D-A89A-0E88-0C10-DCC57A70042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20AAE9-4FCB-81C8-9E6C-E44698F413F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10</a:t>
            </a:fld>
            <a:endParaRPr lang="en-US" noProof="0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D4600388-DD13-10AE-D6E8-C3B2B3F898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22365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26BC3E4-46A2-6041-93CA-C0D221EB6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Bibliography – Feedback Controller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A407CE3-B33D-7362-1D48-132786349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noProof="0" dirty="0">
                <a:latin typeface="Arial" panose="020B0604020202020204" pitchFamily="34" charset="0"/>
                <a:hlinkClick r:id="rId2" action="ppaction://hlinksldjump"/>
              </a:rPr>
              <a:t>[1] </a:t>
            </a:r>
            <a:r>
              <a:rPr lang="en-US" noProof="0" dirty="0">
                <a:latin typeface="Arial" panose="020B0604020202020204" pitchFamily="34" charset="0"/>
              </a:rPr>
              <a:t>“Aerodynamic Turbine Design — </a:t>
            </a:r>
            <a:r>
              <a:rPr lang="en-US" noProof="0" dirty="0" err="1">
                <a:latin typeface="Arial" panose="020B0604020202020204" pitchFamily="34" charset="0"/>
              </a:rPr>
              <a:t>QBlade</a:t>
            </a:r>
            <a:r>
              <a:rPr lang="en-US" noProof="0" dirty="0">
                <a:latin typeface="Arial" panose="020B0604020202020204" pitchFamily="34" charset="0"/>
              </a:rPr>
              <a:t> Documentation 2.0.6.4 documentation,” </a:t>
            </a:r>
            <a:r>
              <a:rPr lang="en-US" i="1" noProof="0" dirty="0">
                <a:latin typeface="Arial" panose="020B0604020202020204" pitchFamily="34" charset="0"/>
              </a:rPr>
              <a:t>docs.qblade.org</a:t>
            </a:r>
            <a:r>
              <a:rPr lang="en-US" noProof="0" dirty="0">
                <a:latin typeface="Arial" panose="020B0604020202020204" pitchFamily="34" charset="0"/>
              </a:rPr>
              <a:t>. https://docs.qblade.org/src/user/turbine/aerodynamic.html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noProof="0" dirty="0">
              <a:latin typeface="Arial" panose="020B0604020202020204" pitchFamily="34" charset="0"/>
            </a:endParaRPr>
          </a:p>
          <a:p>
            <a:endParaRPr lang="en-US" noProof="0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40748-6FE7-DDD1-3A8B-E83780012FE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0490CD-F445-5E1C-D0AF-3E608173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5E3CB9-B39C-B727-384B-E1F1BCF88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11</a:t>
            </a:fld>
            <a:endParaRPr lang="en-US" noProof="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7CBFA-B73D-E6B6-E4BA-DC014170C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265572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C396C42-5C8A-4DF6-469E-AA02488B5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noProof="0" dirty="0"/>
              <a:t>Tasks of the Week</a:t>
            </a:r>
          </a:p>
          <a:p>
            <a:r>
              <a:rPr lang="en-US" noProof="0" dirty="0"/>
              <a:t>Wind field generation</a:t>
            </a:r>
          </a:p>
          <a:p>
            <a:r>
              <a:rPr lang="en-US" noProof="0" dirty="0"/>
              <a:t>Calculation for Hub height</a:t>
            </a:r>
          </a:p>
          <a:p>
            <a:r>
              <a:rPr lang="en-US" noProof="0" dirty="0"/>
              <a:t>Simulation Settings</a:t>
            </a:r>
          </a:p>
          <a:p>
            <a:r>
              <a:rPr lang="en-US" noProof="0" dirty="0"/>
              <a:t>Results</a:t>
            </a:r>
          </a:p>
          <a:p>
            <a:r>
              <a:rPr lang="en-US" noProof="0" dirty="0"/>
              <a:t>Conclusion</a:t>
            </a:r>
          </a:p>
          <a:p>
            <a:endParaRPr lang="en-US" noProof="0" dirty="0"/>
          </a:p>
          <a:p>
            <a:endParaRPr lang="en-US" noProof="0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AE0BEDA-D340-0E86-7B6A-D958296C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List of Contents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AF26A6A-DC19-EFAF-AC42-F8701A3F5C4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1A55B5-D29A-D64C-52F3-986289E5F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B052D8F-1675-605E-CB1B-9CD5E63E86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2</a:t>
            </a:fld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0B39CA5-143A-78A6-B398-AAF845BF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6577612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BD1F737-C9E5-D61C-802C-D8AA46A8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Tasks of the Week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ECE80E-4A9A-B819-E481-DA6D7AC2F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 Running the wind field generation script in MATLAB for the IEA 3.4MW turbine.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noProof="0" dirty="0"/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 Reference Hub height calculation.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noProof="0" dirty="0"/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noProof="0" dirty="0"/>
              <a:t>Running examples of DLC 1.2 simulations.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C22DFD0-8551-3A05-D2F0-A2FEDE79C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189547C-E522-4813-C302-A8977F7E7964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F804BE1C-7C80-B8F9-3A23-EBD96702EEC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3</a:t>
            </a:fld>
            <a:endParaRPr lang="en-US" noProof="0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2FC9593-3854-FCA1-E2BE-010AAED06C6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3245172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F859E-1019-5564-C7D8-9D3BE3264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Wind Field Generation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FB63E8-26EC-2DE3-1AB0-79ED949DA9E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88C8E24-7521-49CA-E418-FEA63B9E2B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6726" y="1396999"/>
            <a:ext cx="10515600" cy="5013325"/>
          </a:xfrm>
        </p:spPr>
        <p:txBody>
          <a:bodyPr>
            <a:noAutofit/>
          </a:bodyPr>
          <a:lstStyle/>
          <a:p>
            <a:pPr marL="285750" indent="-285750"/>
            <a:r>
              <a:rPr lang="en-US" noProof="0" dirty="0"/>
              <a:t>It is the process of creating spatially and temporally varying representations of wind velocities over an area of interest, particularly for control applications.</a:t>
            </a:r>
          </a:p>
          <a:p>
            <a:pPr marL="285750" indent="-285750"/>
            <a:endParaRPr lang="en-US" noProof="0" dirty="0"/>
          </a:p>
          <a:p>
            <a:pPr marL="285750" indent="-285750"/>
            <a:r>
              <a:rPr lang="en-US" noProof="0" dirty="0"/>
              <a:t>Use </a:t>
            </a:r>
            <a:r>
              <a:rPr lang="en-US" b="1" noProof="0" dirty="0" err="1"/>
              <a:t>TurbSim</a:t>
            </a:r>
            <a:r>
              <a:rPr lang="en-US" noProof="0" dirty="0"/>
              <a:t> to simulate turbulent wind patterns.</a:t>
            </a:r>
          </a:p>
          <a:p>
            <a:pPr marL="285750" indent="-285750"/>
            <a:endParaRPr lang="en-US" noProof="0" dirty="0"/>
          </a:p>
          <a:p>
            <a:pPr marL="285750" indent="-285750"/>
            <a:r>
              <a:rPr lang="en-US" b="1" noProof="0" dirty="0">
                <a:latin typeface="Aptos" panose="020B0004020202020204" pitchFamily="34" charset="0"/>
              </a:rPr>
              <a:t>Input file </a:t>
            </a:r>
            <a:r>
              <a:rPr lang="en-US" noProof="0" dirty="0">
                <a:latin typeface="Aptos" panose="020B0004020202020204" pitchFamily="34" charset="0"/>
              </a:rPr>
              <a:t>for </a:t>
            </a:r>
            <a:r>
              <a:rPr lang="en-US" noProof="0" dirty="0" err="1">
                <a:latin typeface="Aptos" panose="020B0004020202020204" pitchFamily="34" charset="0"/>
              </a:rPr>
              <a:t>Turbsim</a:t>
            </a:r>
            <a:r>
              <a:rPr lang="en-US" noProof="0" dirty="0">
                <a:latin typeface="Aptos" panose="020B0004020202020204" pitchFamily="34" charset="0"/>
              </a:rPr>
              <a:t> consist of </a:t>
            </a:r>
            <a:r>
              <a:rPr lang="en-US" b="1" noProof="0" dirty="0">
                <a:latin typeface="Aptos" panose="020B0004020202020204" pitchFamily="34" charset="0"/>
              </a:rPr>
              <a:t>turbine/model specifications</a:t>
            </a:r>
            <a:r>
              <a:rPr lang="en-US" noProof="0" dirty="0">
                <a:latin typeface="Aptos" panose="020B0004020202020204" pitchFamily="34" charset="0"/>
              </a:rPr>
              <a:t>, </a:t>
            </a:r>
            <a:r>
              <a:rPr lang="en-US" b="1" noProof="0" dirty="0">
                <a:latin typeface="Aptos" panose="020B0004020202020204" pitchFamily="34" charset="0"/>
              </a:rPr>
              <a:t>meteorological boundary conditions</a:t>
            </a:r>
            <a:r>
              <a:rPr lang="en-US" noProof="0" dirty="0">
                <a:latin typeface="Aptos" panose="020B0004020202020204" pitchFamily="34" charset="0"/>
              </a:rPr>
              <a:t> etc.</a:t>
            </a:r>
            <a:endParaRPr lang="en-US" noProof="0" dirty="0"/>
          </a:p>
          <a:p>
            <a:pPr marL="285750" indent="-285750"/>
            <a:endParaRPr lang="en-US" noProof="0" dirty="0">
              <a:latin typeface="Aptos" panose="020B0004020202020204" pitchFamily="34" charset="0"/>
            </a:endParaRPr>
          </a:p>
          <a:p>
            <a:pPr marL="285750" indent="-285750"/>
            <a:r>
              <a:rPr lang="en-US" noProof="0" dirty="0"/>
              <a:t>Provides information about incoming </a:t>
            </a:r>
            <a:r>
              <a:rPr lang="en-US" b="1" noProof="0" dirty="0"/>
              <a:t>wind speed, direction, and turbulence</a:t>
            </a:r>
            <a:r>
              <a:rPr lang="en-US" noProof="0" dirty="0"/>
              <a:t>, which are the primary drivers of turbine loads and power production.</a:t>
            </a:r>
          </a:p>
          <a:p>
            <a:pPr marL="285750" indent="-285750"/>
            <a:endParaRPr lang="en-US" noProof="0" dirty="0"/>
          </a:p>
          <a:p>
            <a:pPr marL="285750" indent="-285750"/>
            <a:r>
              <a:rPr lang="en-US" noProof="0" dirty="0"/>
              <a:t>Enables advanced simulation, </a:t>
            </a:r>
            <a:r>
              <a:rPr lang="en-US" b="1" noProof="0" dirty="0"/>
              <a:t>allowing the assessment and optimization of controller strategies </a:t>
            </a:r>
            <a:r>
              <a:rPr lang="en-US" noProof="0" dirty="0"/>
              <a:t>before deployment.</a:t>
            </a:r>
          </a:p>
          <a:p>
            <a:pPr marL="285750" indent="-285750"/>
            <a:endParaRPr lang="en-US" noProof="0" dirty="0"/>
          </a:p>
          <a:p>
            <a:pPr marL="0" indent="0">
              <a:buNone/>
            </a:pPr>
            <a:endParaRPr lang="en-US" noProof="0" dirty="0">
              <a:latin typeface="Aptos" panose="020B0004020202020204" pitchFamily="34" charset="0"/>
            </a:endParaRPr>
          </a:p>
          <a:p>
            <a:pPr marL="0" indent="0">
              <a:buNone/>
            </a:pPr>
            <a:endParaRPr lang="en-US" noProof="0" dirty="0">
              <a:latin typeface="Aptos" panose="020B0004020202020204" pitchFamily="34" charset="0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36BE8DBB-C4C5-AA1E-1015-561EB833D5E3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6441EC-D35B-15DB-8045-02D17262DBA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4</a:t>
            </a:fld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3CA3D5-B58E-E564-1669-573BC753E6F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4256661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5869B-45CB-D92B-F65E-ED5CF4659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Calculation for Hub Height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9F43F-8865-91BE-3DBD-EEF88C06E83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C0A327-0FA8-3AC0-7298-C6C4BA5639C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noProof="0" dirty="0">
                <a:hlinkClick r:id="rId2" action="ppaction://hlinksldjump"/>
              </a:rPr>
              <a:t>[1]</a:t>
            </a:r>
            <a:endParaRPr lang="en-US" noProof="0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01F8B71-00CF-6DEE-8CB6-8B02B1F403D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78E386-6418-36B5-BC71-953E4548F27E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5</a:t>
            </a:fld>
            <a:endParaRPr lang="en-US" noProof="0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EE5743E-6C2E-14D0-4F3D-A064890B374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pic>
        <p:nvPicPr>
          <p:cNvPr id="1026" name="Picture 2" descr="Definition of turbine geometry parameters.">
            <a:extLst>
              <a:ext uri="{FF2B5EF4-FFF2-40B4-BE49-F238E27FC236}">
                <a16:creationId xmlns:a16="http://schemas.microsoft.com/office/drawing/2014/main" id="{62340292-CD61-151D-1E5F-3740892F98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3671" y="2556265"/>
            <a:ext cx="3210129" cy="3584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701A24-C100-8BC2-BAA7-41D4FD55F7D8}"/>
                  </a:ext>
                </a:extLst>
              </p:cNvPr>
              <p:cNvSpPr txBox="1"/>
              <p:nvPr/>
            </p:nvSpPr>
            <p:spPr>
              <a:xfrm>
                <a:off x="838199" y="3060147"/>
                <a:ext cx="6140244" cy="28007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200" b="0" i="1" noProof="0" dirty="0">
                    <a:effectLst/>
                    <a:latin typeface="KaTeX_Math"/>
                  </a:rPr>
                  <a:t>HH</a:t>
                </a:r>
                <a:r>
                  <a:rPr lang="en-US" sz="2200" b="0" i="0" noProof="0" dirty="0">
                    <a:effectLst/>
                    <a:latin typeface="fkGroteskNeue"/>
                  </a:rPr>
                  <a:t>: Hub height (vertical distance from ground to rotor center)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:r>
                  <a:rPr lang="en-US" sz="2200" b="0" i="0" noProof="0" dirty="0">
                    <a:effectLst/>
                    <a:latin typeface="fkGroteskNeue"/>
                  </a:rPr>
                  <a:t>Sin(Shaft Tilt): Sine of the shaft tilt angle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b="0" noProof="0"/>
                      <m:t>Overhang</m:t>
                    </m:r>
                  </m:oMath>
                </a14:m>
                <a:r>
                  <a:rPr lang="en-US" sz="2200" b="0" i="0" noProof="0" dirty="0">
                    <a:effectLst/>
                    <a:latin typeface="fkGroteskNeue"/>
                  </a:rPr>
                  <a:t>: Horizontal distance from tower axis to rotor center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b="0" noProof="0"/>
                      <m:t>Tower</m:t>
                    </m:r>
                    <m:r>
                      <m:rPr>
                        <m:nor/>
                      </m:rPr>
                      <a:rPr lang="en-US" sz="2200" b="0" noProof="0"/>
                      <m:t> </m:t>
                    </m:r>
                    <m:r>
                      <m:rPr>
                        <m:nor/>
                      </m:rPr>
                      <a:rPr lang="en-US" sz="2200" b="0" noProof="0"/>
                      <m:t>Height</m:t>
                    </m:r>
                  </m:oMath>
                </a14:m>
                <a:r>
                  <a:rPr lang="en-US" sz="2200" b="0" i="0" noProof="0" dirty="0">
                    <a:effectLst/>
                    <a:latin typeface="fkGroteskNeue"/>
                  </a:rPr>
                  <a:t>: Height of the tower from the ground</a:t>
                </a:r>
              </a:p>
              <a:p>
                <a:pPr algn="l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200" b="0" noProof="0"/>
                      <m:t>Tower</m:t>
                    </m:r>
                    <m:r>
                      <m:rPr>
                        <m:nor/>
                      </m:rPr>
                      <a:rPr lang="en-US" sz="2200" b="0" noProof="0"/>
                      <m:t>−</m:t>
                    </m:r>
                    <m:r>
                      <m:rPr>
                        <m:nor/>
                      </m:rPr>
                      <a:rPr lang="en-US" sz="2200" b="0" noProof="0"/>
                      <m:t>to</m:t>
                    </m:r>
                    <m:r>
                      <m:rPr>
                        <m:nor/>
                      </m:rPr>
                      <a:rPr lang="en-US" sz="2200" b="0" noProof="0"/>
                      <m:t>−</m:t>
                    </m:r>
                    <m:r>
                      <m:rPr>
                        <m:nor/>
                      </m:rPr>
                      <a:rPr lang="en-US" sz="2200" b="0" noProof="0"/>
                      <m:t>Shaft</m:t>
                    </m:r>
                    <m:r>
                      <m:rPr>
                        <m:nor/>
                      </m:rPr>
                      <a:rPr lang="en-US" sz="2200" b="0" noProof="0"/>
                      <m:t> </m:t>
                    </m:r>
                    <m:r>
                      <m:rPr>
                        <m:nor/>
                      </m:rPr>
                      <a:rPr lang="en-US" sz="2200" b="0" noProof="0"/>
                      <m:t>Distance</m:t>
                    </m:r>
                  </m:oMath>
                </a14:m>
                <a:r>
                  <a:rPr lang="en-US" sz="2200" b="0" i="0" noProof="0" dirty="0">
                    <a:effectLst/>
                    <a:latin typeface="fkGroteskNeue"/>
                  </a:rPr>
                  <a:t>: Vertical offset from tower top to shaft center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701A24-C100-8BC2-BAA7-41D4FD55F7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060147"/>
                <a:ext cx="6140244" cy="2800767"/>
              </a:xfrm>
              <a:prstGeom prst="rect">
                <a:avLst/>
              </a:prstGeom>
              <a:blipFill>
                <a:blip r:embed="rId4"/>
                <a:stretch>
                  <a:fillRect l="-1190" t="-1525" r="-893" b="-3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ACDA16-7E5B-23AA-AEE2-7FB881669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4612"/>
            <a:ext cx="9248776" cy="9823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noProof="0" dirty="0"/>
              <a:t>Important for OpenFAST and </a:t>
            </a:r>
            <a:r>
              <a:rPr lang="en-US" b="1" noProof="0" dirty="0" err="1"/>
              <a:t>Turbsim</a:t>
            </a:r>
            <a:r>
              <a:rPr lang="en-US" b="1" noProof="0" dirty="0"/>
              <a:t> Input file.</a:t>
            </a:r>
          </a:p>
          <a:p>
            <a:pPr marL="0" indent="0">
              <a:buNone/>
            </a:pPr>
            <a:r>
              <a:rPr lang="en-US" i="1" noProof="0" dirty="0"/>
              <a:t>HH</a:t>
            </a:r>
            <a:r>
              <a:rPr lang="en-US" noProof="0" dirty="0"/>
              <a:t>=sin(Shaft Tilt)×</a:t>
            </a:r>
            <a:r>
              <a:rPr lang="en-US" noProof="0" dirty="0" err="1"/>
              <a:t>Overhang+Tower</a:t>
            </a:r>
            <a:r>
              <a:rPr lang="en-US" noProof="0" dirty="0"/>
              <a:t> </a:t>
            </a:r>
            <a:r>
              <a:rPr lang="en-US" noProof="0" dirty="0" err="1"/>
              <a:t>Height+Tower</a:t>
            </a:r>
            <a:r>
              <a:rPr lang="en-US" noProof="0" dirty="0"/>
              <a:t> to-Shaft Distance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B1CD7F-9570-3C1D-5E7A-CAB25BB63383}"/>
              </a:ext>
            </a:extLst>
          </p:cNvPr>
          <p:cNvSpPr txBox="1"/>
          <p:nvPr/>
        </p:nvSpPr>
        <p:spPr>
          <a:xfrm>
            <a:off x="8654546" y="6287114"/>
            <a:ext cx="2788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200" noProof="0" dirty="0"/>
              <a:t>Sketch from </a:t>
            </a:r>
            <a:r>
              <a:rPr lang="en-US" sz="1200" noProof="0" dirty="0" err="1"/>
              <a:t>Qblade</a:t>
            </a:r>
            <a:r>
              <a:rPr lang="en-US" sz="1200" noProof="0" dirty="0"/>
              <a:t> documentation</a:t>
            </a:r>
          </a:p>
        </p:txBody>
      </p:sp>
    </p:spTree>
    <p:extLst>
      <p:ext uri="{BB962C8B-B14F-4D97-AF65-F5344CB8AC3E}">
        <p14:creationId xmlns:p14="http://schemas.microsoft.com/office/powerpoint/2010/main" val="3261659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8DE68-07F8-D416-DACC-2748864D2B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B4B62-2452-D5AA-45EA-B93DA069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Simulation Settings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F35DD-ACF9-49E0-C5CC-C32277478D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1D05DF-0C5C-2051-55FD-1BACB63C8EBA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3485B-D83B-1753-FDB2-FADA69DCF2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6</a:t>
            </a:fld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227C72-1041-8CC1-6AD7-67D807E47781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D1E996FA-E9EC-9C13-68AC-1B9ED580D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noProof="0" dirty="0"/>
              <a:t>30 seconds </a:t>
            </a:r>
            <a:r>
              <a:rPr lang="en-US" noProof="0" dirty="0"/>
              <a:t>of simulation.</a:t>
            </a:r>
          </a:p>
          <a:p>
            <a:endParaRPr lang="en-US" noProof="0" dirty="0"/>
          </a:p>
          <a:p>
            <a:r>
              <a:rPr lang="en-US" b="1" noProof="0" dirty="0"/>
              <a:t>DLC 1.2 </a:t>
            </a:r>
            <a:r>
              <a:rPr lang="en-US" noProof="0" dirty="0"/>
              <a:t>wind fields with average of </a:t>
            </a:r>
            <a:r>
              <a:rPr lang="en-US" b="1" noProof="0" dirty="0"/>
              <a:t>8 m/s</a:t>
            </a:r>
            <a:r>
              <a:rPr lang="en-US" noProof="0" dirty="0"/>
              <a:t>, </a:t>
            </a:r>
            <a:r>
              <a:rPr lang="en-US" b="1" noProof="0" dirty="0"/>
              <a:t>10 m/s</a:t>
            </a:r>
            <a:r>
              <a:rPr lang="en-US" noProof="0" dirty="0"/>
              <a:t> and </a:t>
            </a:r>
            <a:r>
              <a:rPr lang="en-US" b="1" noProof="0" dirty="0"/>
              <a:t>12 m/s</a:t>
            </a:r>
            <a:r>
              <a:rPr lang="en-US" noProof="0" dirty="0"/>
              <a:t>.</a:t>
            </a:r>
          </a:p>
          <a:p>
            <a:pPr marL="0" indent="0">
              <a:buNone/>
            </a:pPr>
            <a:endParaRPr lang="en-US" noProof="0" dirty="0"/>
          </a:p>
          <a:p>
            <a:r>
              <a:rPr lang="en-US" noProof="0" dirty="0"/>
              <a:t>Only enabled </a:t>
            </a:r>
            <a:r>
              <a:rPr lang="en-US" b="1" noProof="0" dirty="0"/>
              <a:t>Rotor DOF </a:t>
            </a:r>
            <a:r>
              <a:rPr lang="en-US" noProof="0" dirty="0"/>
              <a:t>and </a:t>
            </a:r>
            <a:r>
              <a:rPr lang="en-US" b="1" noProof="0" dirty="0"/>
              <a:t>First fore-aft tower bending-mode DOF.</a:t>
            </a:r>
          </a:p>
          <a:p>
            <a:endParaRPr lang="en-US" b="1" noProof="0" dirty="0"/>
          </a:p>
          <a:p>
            <a:r>
              <a:rPr lang="en-US" noProof="0" dirty="0"/>
              <a:t>Set initial conditions of </a:t>
            </a:r>
            <a:r>
              <a:rPr lang="en-US" b="1" noProof="0" dirty="0"/>
              <a:t>rotor speed</a:t>
            </a:r>
            <a:r>
              <a:rPr lang="en-US" noProof="0" dirty="0"/>
              <a:t>, </a:t>
            </a:r>
            <a:r>
              <a:rPr lang="en-US" b="1" noProof="0" dirty="0"/>
              <a:t>pitch angle</a:t>
            </a:r>
            <a:r>
              <a:rPr lang="en-US" noProof="0" dirty="0"/>
              <a:t>, </a:t>
            </a:r>
            <a:r>
              <a:rPr lang="en-US" b="1" noProof="0" dirty="0"/>
              <a:t>tower top positions</a:t>
            </a:r>
            <a:r>
              <a:rPr lang="en-US" noProof="0" dirty="0"/>
              <a:t>. So that turbine starts in </a:t>
            </a:r>
            <a:r>
              <a:rPr lang="en-US" b="1" noProof="0" dirty="0"/>
              <a:t>steady state</a:t>
            </a:r>
            <a:r>
              <a:rPr lang="en-US" noProof="0" dirty="0"/>
              <a:t>.</a:t>
            </a:r>
          </a:p>
          <a:p>
            <a:endParaRPr lang="en-US" noProof="0" dirty="0"/>
          </a:p>
          <a:p>
            <a:r>
              <a:rPr lang="en-US" noProof="0" dirty="0"/>
              <a:t>Running only </a:t>
            </a:r>
            <a:r>
              <a:rPr lang="en-US" b="1" noProof="0" dirty="0"/>
              <a:t>feedback controller</a:t>
            </a:r>
            <a:r>
              <a:rPr lang="en-US" noProof="0" dirty="0"/>
              <a:t>, no Lidar-assisted controller.</a:t>
            </a:r>
          </a:p>
          <a:p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873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844D2-574B-AC79-501D-DC7B34CBA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 1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2ED222-3408-09F2-A04F-08AFA29FB17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636EB-BA10-5190-E799-4531BE14A0A8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9E5D1-B4A9-6D9F-4BEB-8E6213936C9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F1F29F-47AD-F76F-E8BD-C10B8579B7C5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7</a:t>
            </a:fld>
            <a:endParaRPr lang="en-US" noProof="0" dirty="0"/>
          </a:p>
        </p:txBody>
      </p:sp>
      <p:pic>
        <p:nvPicPr>
          <p:cNvPr id="18" name="Content Placeholder 17" descr="A graph of a graph&#10;&#10;AI-generated content may be incorrect.">
            <a:extLst>
              <a:ext uri="{FF2B5EF4-FFF2-40B4-BE49-F238E27FC236}">
                <a16:creationId xmlns:a16="http://schemas.microsoft.com/office/drawing/2014/main" id="{F3107852-109A-2849-BF81-194D057EAF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80" y="1563237"/>
            <a:ext cx="8748239" cy="4351338"/>
          </a:xfr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7206BF61-48FB-4E0D-43D6-DF280E27DF14}"/>
              </a:ext>
            </a:extLst>
          </p:cNvPr>
          <p:cNvSpPr txBox="1"/>
          <p:nvPr/>
        </p:nvSpPr>
        <p:spPr>
          <a:xfrm>
            <a:off x="3024187" y="5977734"/>
            <a:ext cx="6143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Simulation results for IEA 3.4 MW with feedback control. 8 m/s wind field for DLC 1.2</a:t>
            </a:r>
          </a:p>
        </p:txBody>
      </p:sp>
    </p:spTree>
    <p:extLst>
      <p:ext uri="{BB962C8B-B14F-4D97-AF65-F5344CB8AC3E}">
        <p14:creationId xmlns:p14="http://schemas.microsoft.com/office/powerpoint/2010/main" val="1247206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9484E-BB4B-8947-6011-95CB9893D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  2</a:t>
            </a:r>
          </a:p>
        </p:txBody>
      </p:sp>
      <p:pic>
        <p:nvPicPr>
          <p:cNvPr id="10" name="Content Placeholder 9" descr="A graph of a graph&#10;&#10;AI-generated content may be incorrect.">
            <a:extLst>
              <a:ext uri="{FF2B5EF4-FFF2-40B4-BE49-F238E27FC236}">
                <a16:creationId xmlns:a16="http://schemas.microsoft.com/office/drawing/2014/main" id="{2767DF0A-7889-CDA6-0A8D-53C190C329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80" y="1690688"/>
            <a:ext cx="8748239" cy="43513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40D322-1695-0DBC-AD2C-AA1B5720A30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D1A5DE-8750-9895-7B38-B7BFBBE30462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EC167C-0D96-594C-1335-48752B164D9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00FDA-913A-BDC5-14B9-D2788F6194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8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28CE0C-EDED-5606-3684-03812F41E31C}"/>
              </a:ext>
            </a:extLst>
          </p:cNvPr>
          <p:cNvSpPr txBox="1"/>
          <p:nvPr/>
        </p:nvSpPr>
        <p:spPr>
          <a:xfrm>
            <a:off x="3024187" y="5977734"/>
            <a:ext cx="6143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Simulation results for IEA 3.4 MW with feedback control. 10 m/s wind field for DLC 1.2</a:t>
            </a:r>
          </a:p>
        </p:txBody>
      </p:sp>
    </p:spTree>
    <p:extLst>
      <p:ext uri="{BB962C8B-B14F-4D97-AF65-F5344CB8AC3E}">
        <p14:creationId xmlns:p14="http://schemas.microsoft.com/office/powerpoint/2010/main" val="1824606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71076-8861-9737-9512-F92DBB3D2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Result 3</a:t>
            </a:r>
          </a:p>
        </p:txBody>
      </p:sp>
      <p:pic>
        <p:nvPicPr>
          <p:cNvPr id="10" name="Content Placeholder 9" descr="A graph of a wave&#10;&#10;AI-generated content may be incorrect.">
            <a:extLst>
              <a:ext uri="{FF2B5EF4-FFF2-40B4-BE49-F238E27FC236}">
                <a16:creationId xmlns:a16="http://schemas.microsoft.com/office/drawing/2014/main" id="{132BFCE4-C950-DDD8-E989-B47414371D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1880" y="1690688"/>
            <a:ext cx="8748239" cy="435133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96F4EC-3271-76C1-202E-F5DC63092B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noProof="0" dirty="0"/>
              <a:t>Saurabh Jha - 770271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D39E17-C8E7-DF12-53CE-99D96B4E351D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noProof="0" dirty="0"/>
              <a:t>14/10/2025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693BDB-CC16-226D-5DAE-805173F7F3C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noProof="0" dirty="0"/>
              <a:t>Feedback Controller / Optimus Syria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414BDE-AFEA-4247-E6E8-9E2314428DE8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fld id="{3A84E93A-72FE-4BB6-A500-FB6DD421822B}" type="slidenum">
              <a:rPr lang="en-US" noProof="0" smtClean="0"/>
              <a:t>9</a:t>
            </a:fld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CCE6C2D-D808-E2A0-9009-7A0E5807BB12}"/>
              </a:ext>
            </a:extLst>
          </p:cNvPr>
          <p:cNvSpPr txBox="1"/>
          <p:nvPr/>
        </p:nvSpPr>
        <p:spPr>
          <a:xfrm>
            <a:off x="3024187" y="5977734"/>
            <a:ext cx="614362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noProof="0" dirty="0"/>
              <a:t>Simulation results for IEA 3.4 MW with feedback control. 12 m/s wind field for DLC 1.2</a:t>
            </a:r>
          </a:p>
        </p:txBody>
      </p:sp>
    </p:spTree>
    <p:extLst>
      <p:ext uri="{BB962C8B-B14F-4D97-AF65-F5344CB8AC3E}">
        <p14:creationId xmlns:p14="http://schemas.microsoft.com/office/powerpoint/2010/main" val="289361855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200" dirty="0" smtClean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E7258755-3B8A-428F-9B71-020BDB6F6014}" vid="{2CB19E59-5F41-4D40-98BC-C6D4E668C96F}"/>
    </a:ext>
  </a:extLst>
</a:theme>
</file>

<file path=ppt/theme/theme2.xml><?xml version="1.0" encoding="utf-8"?>
<a:theme xmlns:a="http://schemas.openxmlformats.org/drawingml/2006/main" name="Benutzerdefiniertes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3" id="{489382AE-0E20-4DDB-AC58-6881343BCB06}" vid="{BC3BCC29-301C-4D70-A384-97DBC337907C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2203</TotalTime>
  <Words>602</Words>
  <Application>Microsoft Office PowerPoint</Application>
  <PresentationFormat>Widescreen</PresentationFormat>
  <Paragraphs>111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22" baseType="lpstr">
      <vt:lpstr>Aptos</vt:lpstr>
      <vt:lpstr>Aptos (Textkörper)</vt:lpstr>
      <vt:lpstr>Aptos Display</vt:lpstr>
      <vt:lpstr>Arial</vt:lpstr>
      <vt:lpstr>Calibri</vt:lpstr>
      <vt:lpstr>Calibri Light</vt:lpstr>
      <vt:lpstr>fkGroteskNeue</vt:lpstr>
      <vt:lpstr>KaTeX_Math</vt:lpstr>
      <vt:lpstr>Times New Roman</vt:lpstr>
      <vt:lpstr>Theme1</vt:lpstr>
      <vt:lpstr>Benutzerdefiniertes Design</vt:lpstr>
      <vt:lpstr>Weekly report: Feedback Controller</vt:lpstr>
      <vt:lpstr>List of Contents</vt:lpstr>
      <vt:lpstr>Tasks of the Week</vt:lpstr>
      <vt:lpstr>Wind Field Generation</vt:lpstr>
      <vt:lpstr>Calculation for Hub Height</vt:lpstr>
      <vt:lpstr>Simulation Settings</vt:lpstr>
      <vt:lpstr>Result 1</vt:lpstr>
      <vt:lpstr>Result  2</vt:lpstr>
      <vt:lpstr>Result 3</vt:lpstr>
      <vt:lpstr>Conclusion</vt:lpstr>
      <vt:lpstr>Bibliography – Feedback Controller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Mirza Dincer</dc:creator>
  <cp:lastModifiedBy>Mirza Dincer</cp:lastModifiedBy>
  <cp:revision>14</cp:revision>
  <dcterms:created xsi:type="dcterms:W3CDTF">2025-10-04T12:59:06Z</dcterms:created>
  <dcterms:modified xsi:type="dcterms:W3CDTF">2025-10-12T20:15:48Z</dcterms:modified>
</cp:coreProperties>
</file>