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19"/>
  </p:notesMasterIdLst>
  <p:sldIdLst>
    <p:sldId id="257" r:id="rId3"/>
    <p:sldId id="259" r:id="rId4"/>
    <p:sldId id="268" r:id="rId5"/>
    <p:sldId id="258" r:id="rId6"/>
    <p:sldId id="269" r:id="rId7"/>
    <p:sldId id="270" r:id="rId8"/>
    <p:sldId id="271" r:id="rId9"/>
    <p:sldId id="274" r:id="rId10"/>
    <p:sldId id="273" r:id="rId11"/>
    <p:sldId id="261" r:id="rId12"/>
    <p:sldId id="262" r:id="rId13"/>
    <p:sldId id="264" r:id="rId14"/>
    <p:sldId id="265" r:id="rId15"/>
    <p:sldId id="266" r:id="rId16"/>
    <p:sldId id="267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EF7DC9-9C6D-4B88-9840-0EDA39B65959}" v="433" dt="2025-10-12T15:42:37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11BA1-B98E-43DB-8E28-A6BDCEB2A93B}" type="datetimeFigureOut">
              <a:rPr lang="en-DE" smtClean="0"/>
              <a:t>13/10/2025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41CC1-81AC-440F-B92B-96430B7D35B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26039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A41CC1-81AC-440F-B92B-96430B7D35B6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9586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A08F222C-E6B4-CB18-1940-4D03D41410C5}"/>
              </a:ext>
            </a:extLst>
          </p:cNvPr>
          <p:cNvSpPr/>
          <p:nvPr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248E6A6-5F2B-4404-D02B-D0186EA2675E}"/>
              </a:ext>
            </a:extLst>
          </p:cNvPr>
          <p:cNvSpPr txBox="1"/>
          <p:nvPr/>
        </p:nvSpPr>
        <p:spPr>
          <a:xfrm>
            <a:off x="3913526" y="4104491"/>
            <a:ext cx="4142630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2st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Date: 7th  2025</a:t>
            </a:r>
          </a:p>
          <a:p>
            <a:endParaRPr lang="en-GB" dirty="0">
              <a:latin typeface="Aptos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1905631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platzhalter 16">
            <a:extLst>
              <a:ext uri="{FF2B5EF4-FFF2-40B4-BE49-F238E27FC236}">
                <a16:creationId xmlns:a16="http://schemas.microsoft.com/office/drawing/2014/main" id="{1BC93905-B480-E460-1D44-26A2280832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647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30FA5F45-068D-BBFD-7B46-6551EBDAF34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30164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16">
            <a:extLst>
              <a:ext uri="{FF2B5EF4-FFF2-40B4-BE49-F238E27FC236}">
                <a16:creationId xmlns:a16="http://schemas.microsoft.com/office/drawing/2014/main" id="{ACB52842-737E-C895-CC6D-4485164F51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64454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16">
            <a:extLst>
              <a:ext uri="{FF2B5EF4-FFF2-40B4-BE49-F238E27FC236}">
                <a16:creationId xmlns:a16="http://schemas.microsoft.com/office/drawing/2014/main" id="{CAE99AAC-B9F4-9A81-7449-F0AD86025D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95215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0F1EAC69-AAD5-6642-BC87-38032AD96E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5638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C3177AEF-EE91-2F3B-231A-9331378532E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58400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475DD45E-1DB9-89F1-CBF9-95AE6F74FA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5426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platzhalter 16">
            <a:extLst>
              <a:ext uri="{FF2B5EF4-FFF2-40B4-BE49-F238E27FC236}">
                <a16:creationId xmlns:a16="http://schemas.microsoft.com/office/drawing/2014/main" id="{196BD2AD-E7A1-DE6C-9A07-133446C495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920178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extplatzhalter 16">
            <a:extLst>
              <a:ext uri="{FF2B5EF4-FFF2-40B4-BE49-F238E27FC236}">
                <a16:creationId xmlns:a16="http://schemas.microsoft.com/office/drawing/2014/main" id="{7754F249-321F-31A6-A0F1-3FCBDDE48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010489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0996E08A-65AD-2A73-B59F-C0AFAB18C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68047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1C1F126-0E13-CA3E-498A-E7954A2B9995}"/>
              </a:ext>
            </a:extLst>
          </p:cNvPr>
          <p:cNvSpPr txBox="1"/>
          <p:nvPr/>
        </p:nvSpPr>
        <p:spPr>
          <a:xfrm>
            <a:off x="3913526" y="4104491"/>
            <a:ext cx="4142630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2st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Date: 7th  2025</a:t>
            </a:r>
          </a:p>
          <a:p>
            <a:endParaRPr lang="en-GB" dirty="0">
              <a:latin typeface="Aptos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2916751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570F5318-3FC1-CA32-B06D-CD0FA24B31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731803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platzhalter 16">
            <a:extLst>
              <a:ext uri="{FF2B5EF4-FFF2-40B4-BE49-F238E27FC236}">
                <a16:creationId xmlns:a16="http://schemas.microsoft.com/office/drawing/2014/main" id="{C165C5F0-B1A9-D2FB-3178-F4469730C3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4297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platzhalter 16">
            <a:extLst>
              <a:ext uri="{FF2B5EF4-FFF2-40B4-BE49-F238E27FC236}">
                <a16:creationId xmlns:a16="http://schemas.microsoft.com/office/drawing/2014/main" id="{FA2057B9-A012-D06C-457D-BD6CAFDBEA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3958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7EB79A5-C8EA-4A6C-B6B2-45378AABA38C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ED33EE1-2D33-49D9-90CC-3CC1E3F9A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575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7EB79A5-C8EA-4A6C-B6B2-45378AABA38C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3ED33EE1-2D33-49D9-90CC-3CC1E3F9A0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486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1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44)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DF5AC43-E5EF-0524-5C72-3AC43D2D1965}"/>
              </a:ext>
            </a:extLst>
          </p:cNvPr>
          <p:cNvSpPr/>
          <p:nvPr userDrawn="1"/>
        </p:nvSpPr>
        <p:spPr>
          <a:xfrm>
            <a:off x="7392013" y="172238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the </a:t>
            </a:r>
            <a:r>
              <a:rPr lang="it-IT" dirty="0" err="1"/>
              <a:t>heading</a:t>
            </a:r>
            <a:r>
              <a:rPr lang="it-IT" dirty="0"/>
              <a:t> in the </a:t>
            </a:r>
            <a:r>
              <a:rPr lang="it-IT" dirty="0" err="1"/>
              <a:t>same</a:t>
            </a:r>
            <a:r>
              <a:rPr lang="it-IT" dirty="0"/>
              <a:t> style </a:t>
            </a:r>
            <a:endParaRPr lang="en-GB" dirty="0"/>
          </a:p>
        </p:txBody>
      </p:sp>
      <p:cxnSp>
        <p:nvCxnSpPr>
          <p:cNvPr id="5" name="Straight Arrow Connector 21">
            <a:extLst>
              <a:ext uri="{FF2B5EF4-FFF2-40B4-BE49-F238E27FC236}">
                <a16:creationId xmlns:a16="http://schemas.microsoft.com/office/drawing/2014/main" id="{E14BA36E-5CEF-0525-3ADE-5A38CD19B2C1}"/>
              </a:ext>
            </a:extLst>
          </p:cNvPr>
          <p:cNvCxnSpPr>
            <a:cxnSpLocks/>
            <a:stCxn id="3" idx="0"/>
          </p:cNvCxnSpPr>
          <p:nvPr userDrawn="1"/>
        </p:nvCxnSpPr>
        <p:spPr>
          <a:xfrm flipH="1" flipV="1">
            <a:off x="7108466" y="1095661"/>
            <a:ext cx="1585182" cy="626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69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extplatzhalter 16">
            <a:extLst>
              <a:ext uri="{FF2B5EF4-FFF2-40B4-BE49-F238E27FC236}">
                <a16:creationId xmlns:a16="http://schemas.microsoft.com/office/drawing/2014/main" id="{A0746787-A71B-3101-F4E0-165F029F82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8773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platzhalter 16">
            <a:extLst>
              <a:ext uri="{FF2B5EF4-FFF2-40B4-BE49-F238E27FC236}">
                <a16:creationId xmlns:a16="http://schemas.microsoft.com/office/drawing/2014/main" id="{31FE3A22-F1D6-3850-D81B-DD4F77B82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4797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  <p:sp>
        <p:nvSpPr>
          <p:cNvPr id="4" name="Textplatzhalter 16">
            <a:extLst>
              <a:ext uri="{FF2B5EF4-FFF2-40B4-BE49-F238E27FC236}">
                <a16:creationId xmlns:a16="http://schemas.microsoft.com/office/drawing/2014/main" id="{BA7DE9E2-5976-409B-74ED-F5C045CB9EE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1329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3ED33EE1-2D33-49D9-90CC-3CC1E3F9A039}" type="slidenum">
              <a:rPr lang="en-GB" smtClean="0"/>
              <a:t>‹#›</a:t>
            </a:fld>
            <a:endParaRPr lang="en-GB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F7EB79A5-C8EA-4A6C-B6B2-45378AABA38C}" type="datetimeFigureOut">
              <a:rPr lang="en-GB" smtClean="0"/>
              <a:t>13/10/2025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345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Team Name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79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mizmekan.com/ruzgar-turbinlerinin-gurultu-etkisi/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D30E-0C87-A733-18FE-E6EFA43C67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Weekly Report: Management Team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47EDF-88D6-D7D6-690E-319A03EEF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985B3-E31E-6DC1-0B8B-C01E3B6F4A4C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382109" y="4882309"/>
            <a:ext cx="5427781" cy="383374"/>
          </a:xfrm>
        </p:spPr>
        <p:txBody>
          <a:bodyPr/>
          <a:lstStyle/>
          <a:p>
            <a:r>
              <a:rPr lang="it-IT" dirty="0" err="1"/>
              <a:t>Presented</a:t>
            </a:r>
            <a:r>
              <a:rPr lang="it-IT" dirty="0"/>
              <a:t> by: Federico De Mita &amp; </a:t>
            </a:r>
            <a:r>
              <a:rPr lang="it-IT" dirty="0" err="1"/>
              <a:t>Bakhtyar</a:t>
            </a:r>
            <a:r>
              <a:rPr lang="it-IT" dirty="0"/>
              <a:t> Karim/ Josef </a:t>
            </a:r>
            <a:r>
              <a:rPr lang="it-IT" dirty="0" err="1"/>
              <a:t>Remberger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4340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9E07-749B-905D-F909-FE249735C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2.i </a:t>
            </a: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starting</a:t>
            </a:r>
            <a:r>
              <a:rPr lang="it-IT" dirty="0"/>
              <a:t> with </a:t>
            </a:r>
            <a:r>
              <a:rPr lang="it-IT" dirty="0" err="1"/>
              <a:t>tip</a:t>
            </a:r>
            <a:r>
              <a:rPr lang="it-IT" dirty="0"/>
              <a:t> speed?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7352-A5AB-3026-7A11-849E815BF74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838200" y="1553063"/>
            <a:ext cx="10515600" cy="794483"/>
          </a:xfrm>
        </p:spPr>
        <p:txBody>
          <a:bodyPr/>
          <a:lstStyle/>
          <a:p>
            <a:r>
              <a:rPr lang="it-IT" dirty="0"/>
              <a:t>Design idea: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B2AC0-37D2-6FD1-98EC-AE8C38A146E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B0CBF-D434-1E88-E9EC-0AC30E92E75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D626A-168A-33B1-2676-B257CE8ED86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083164-C53A-9D94-21E0-0836B402FC6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62500" lnSpcReduction="2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D6AC61-5061-0AAB-2F2E-413FCB9A9EF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8B1D4A8-42AC-257C-EAF5-9BCA5F8E02DB}"/>
              </a:ext>
            </a:extLst>
          </p:cNvPr>
          <p:cNvCxnSpPr>
            <a:cxnSpLocks/>
          </p:cNvCxnSpPr>
          <p:nvPr/>
        </p:nvCxnSpPr>
        <p:spPr>
          <a:xfrm flipH="1">
            <a:off x="2711473" y="2762555"/>
            <a:ext cx="1707544" cy="112051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0867B37-2BF0-9046-E19C-DE80F5E865CA}"/>
                  </a:ext>
                </a:extLst>
              </p:cNvPr>
              <p:cNvSpPr/>
              <p:nvPr/>
            </p:nvSpPr>
            <p:spPr>
              <a:xfrm>
                <a:off x="737068" y="3887872"/>
                <a:ext cx="3019853" cy="9847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Rated </a:t>
                </a:r>
                <a:r>
                  <a:rPr lang="it-IT" dirty="0" err="1"/>
                  <a:t>rotational</a:t>
                </a:r>
                <a:r>
                  <a:rPr lang="it-IT" dirty="0"/>
                  <a:t> speed: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𝑡𝑖𝑝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0867B37-2BF0-9046-E19C-DE80F5E86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68" y="3887872"/>
                <a:ext cx="3019853" cy="984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0BBDB0-2204-C293-BB09-B91FC753FA13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5928945" y="2791131"/>
            <a:ext cx="1" cy="7170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4C0C013-D9C2-0687-1B1F-CF7754598C78}"/>
              </a:ext>
            </a:extLst>
          </p:cNvPr>
          <p:cNvCxnSpPr>
            <a:cxnSpLocks/>
          </p:cNvCxnSpPr>
          <p:nvPr/>
        </p:nvCxnSpPr>
        <p:spPr>
          <a:xfrm>
            <a:off x="7346003" y="2658973"/>
            <a:ext cx="1602795" cy="123711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59F0F7D-4681-F7A8-094E-5DE7DE22C948}"/>
                  </a:ext>
                </a:extLst>
              </p:cNvPr>
              <p:cNvSpPr/>
              <p:nvPr/>
            </p:nvSpPr>
            <p:spPr>
              <a:xfrm>
                <a:off x="4419018" y="3481592"/>
                <a:ext cx="3019853" cy="98473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Rated </a:t>
                </a:r>
                <a:r>
                  <a:rPr lang="it-IT" dirty="0" err="1"/>
                  <a:t>Tip</a:t>
                </a:r>
                <a:r>
                  <a:rPr lang="it-IT" dirty="0"/>
                  <a:t> speed ratio: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tip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rated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59F0F7D-4681-F7A8-094E-5DE7DE22C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018" y="3481592"/>
                <a:ext cx="3019853" cy="984738"/>
              </a:xfrm>
              <a:prstGeom prst="rect">
                <a:avLst/>
              </a:prstGeom>
              <a:blipFill>
                <a:blip r:embed="rId3"/>
                <a:stretch>
                  <a:fillRect t="-60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4B9E44-89EC-3302-862A-9E5820BCB7EB}"/>
              </a:ext>
            </a:extLst>
          </p:cNvPr>
          <p:cNvCxnSpPr>
            <a:stCxn id="22" idx="2"/>
          </p:cNvCxnSpPr>
          <p:nvPr/>
        </p:nvCxnSpPr>
        <p:spPr>
          <a:xfrm flipH="1">
            <a:off x="5928944" y="4466330"/>
            <a:ext cx="1" cy="91456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9355EB4-A2C9-ED1B-369D-D5B50B6D799A}"/>
              </a:ext>
            </a:extLst>
          </p:cNvPr>
          <p:cNvSpPr/>
          <p:nvPr/>
        </p:nvSpPr>
        <p:spPr>
          <a:xfrm>
            <a:off x="4419017" y="5354353"/>
            <a:ext cx="3019853" cy="7546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Power </a:t>
            </a:r>
            <a:r>
              <a:rPr lang="it-IT" dirty="0" err="1"/>
              <a:t>coefficient</a:t>
            </a:r>
            <a:r>
              <a:rPr lang="it-IT" dirty="0"/>
              <a:t> </a:t>
            </a:r>
            <a:r>
              <a:rPr lang="it-IT" dirty="0" err="1"/>
              <a:t>calculation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B6466D-C6D0-16ED-E6DE-A35047E56BA3}"/>
              </a:ext>
            </a:extLst>
          </p:cNvPr>
          <p:cNvSpPr/>
          <p:nvPr/>
        </p:nvSpPr>
        <p:spPr>
          <a:xfrm>
            <a:off x="4246684" y="2105697"/>
            <a:ext cx="3364524" cy="6854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/>
              <a:t>TIP SPEED</a:t>
            </a:r>
            <a:endParaRPr lang="en-GB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9368A3-1514-9B00-C357-DEB4526CAAE1}"/>
              </a:ext>
            </a:extLst>
          </p:cNvPr>
          <p:cNvSpPr/>
          <p:nvPr/>
        </p:nvSpPr>
        <p:spPr>
          <a:xfrm>
            <a:off x="8100967" y="3887872"/>
            <a:ext cx="3019853" cy="9847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Mechanical</a:t>
            </a:r>
            <a:r>
              <a:rPr lang="it-IT" dirty="0"/>
              <a:t> torque </a:t>
            </a:r>
            <a:r>
              <a:rPr lang="it-IT" dirty="0" err="1"/>
              <a:t>calculation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44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9499-798F-E1E3-C40B-4E604C3C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2.ii </a:t>
            </a:r>
            <a:r>
              <a:rPr lang="it-IT" dirty="0" err="1"/>
              <a:t>Tip</a:t>
            </a:r>
            <a:r>
              <a:rPr lang="it-IT" dirty="0"/>
              <a:t> speed design drives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15E66-F6F1-A952-11B7-9A5DFC13F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577"/>
            <a:ext cx="10515600" cy="540746"/>
          </a:xfrm>
        </p:spPr>
        <p:txBody>
          <a:bodyPr/>
          <a:lstStyle/>
          <a:p>
            <a:r>
              <a:rPr lang="it-IT" dirty="0" err="1"/>
              <a:t>Main</a:t>
            </a:r>
            <a:r>
              <a:rPr lang="it-IT" dirty="0"/>
              <a:t> drives for </a:t>
            </a:r>
            <a:r>
              <a:rPr lang="it-IT" dirty="0" err="1"/>
              <a:t>tip</a:t>
            </a:r>
            <a:r>
              <a:rPr lang="it-IT" dirty="0"/>
              <a:t> speed </a:t>
            </a:r>
            <a:r>
              <a:rPr lang="it-IT" dirty="0" err="1"/>
              <a:t>calculation</a:t>
            </a:r>
            <a:r>
              <a:rPr lang="it-IT" dirty="0"/>
              <a:t>: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3C1E8-8549-5AF7-EA04-9B15BD0AC20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ECC10-1379-48B0-CDC3-175A4619F15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83797-B5A0-9DDB-E2DF-7293715CABB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3A11CD-6C17-6556-A4BA-10378D615C1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/>
              <a:t>[1],[2]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1034B6-4B87-82B6-C0DB-C2816865738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7A2BED-10CA-FDCB-6506-4E0F6C598C7A}"/>
              </a:ext>
            </a:extLst>
          </p:cNvPr>
          <p:cNvSpPr/>
          <p:nvPr/>
        </p:nvSpPr>
        <p:spPr>
          <a:xfrm>
            <a:off x="1134767" y="2339624"/>
            <a:ext cx="2558561" cy="93198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/>
              <a:t>1.Noise</a:t>
            </a:r>
            <a:endParaRPr lang="en-GB" sz="2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69674D-EE08-A212-BD08-591F9B4C9EF5}"/>
              </a:ext>
            </a:extLst>
          </p:cNvPr>
          <p:cNvSpPr/>
          <p:nvPr/>
        </p:nvSpPr>
        <p:spPr>
          <a:xfrm>
            <a:off x="1134767" y="3545074"/>
            <a:ext cx="2558561" cy="93198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/>
              <a:t>2. Low </a:t>
            </a:r>
            <a:r>
              <a:rPr lang="it-IT" sz="2000" dirty="0" err="1"/>
              <a:t>Mechanical</a:t>
            </a:r>
            <a:r>
              <a:rPr lang="it-IT" sz="2000" dirty="0"/>
              <a:t> torque</a:t>
            </a:r>
            <a:endParaRPr lang="en-GB" sz="20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4CCE2B-084E-9A54-8875-E16AE051D40A}"/>
              </a:ext>
            </a:extLst>
          </p:cNvPr>
          <p:cNvSpPr/>
          <p:nvPr/>
        </p:nvSpPr>
        <p:spPr>
          <a:xfrm>
            <a:off x="1134767" y="4830339"/>
            <a:ext cx="2558561" cy="93198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 dirty="0"/>
              <a:t>3. More </a:t>
            </a:r>
            <a:r>
              <a:rPr lang="it-IT" sz="2000" dirty="0" err="1"/>
              <a:t>expensive</a:t>
            </a:r>
            <a:r>
              <a:rPr lang="it-IT" sz="2000" dirty="0"/>
              <a:t> </a:t>
            </a:r>
            <a:r>
              <a:rPr lang="it-IT" sz="2000" dirty="0" err="1"/>
              <a:t>rotor</a:t>
            </a:r>
            <a:r>
              <a:rPr lang="it-IT" sz="2000" dirty="0"/>
              <a:t> </a:t>
            </a:r>
            <a:r>
              <a:rPr lang="it-IT" sz="2000" dirty="0" err="1"/>
              <a:t>bearings</a:t>
            </a:r>
            <a:endParaRPr lang="en-GB" sz="2000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E1A803DB-A2AB-24ED-23E4-ECFACB2B3599}"/>
              </a:ext>
            </a:extLst>
          </p:cNvPr>
          <p:cNvSpPr/>
          <p:nvPr/>
        </p:nvSpPr>
        <p:spPr>
          <a:xfrm>
            <a:off x="3912577" y="3545074"/>
            <a:ext cx="395654" cy="2217249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D5A4379-8145-FB73-A9CC-CA8820CC407F}"/>
              </a:ext>
            </a:extLst>
          </p:cNvPr>
          <p:cNvSpPr/>
          <p:nvPr/>
        </p:nvSpPr>
        <p:spPr>
          <a:xfrm>
            <a:off x="4545623" y="4352192"/>
            <a:ext cx="1450731" cy="631001"/>
          </a:xfrm>
          <a:prstGeom prst="round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LCOE</a:t>
            </a:r>
            <a:endParaRPr lang="en-GB" dirty="0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A1533BC4-F105-36EB-3DAC-8BFA5C7DBB94}"/>
              </a:ext>
            </a:extLst>
          </p:cNvPr>
          <p:cNvSpPr/>
          <p:nvPr/>
        </p:nvSpPr>
        <p:spPr>
          <a:xfrm>
            <a:off x="4110404" y="2458320"/>
            <a:ext cx="3376246" cy="694592"/>
          </a:xfrm>
          <a:prstGeom prst="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0FE862-5C16-3279-108D-161D3673D5C1}"/>
              </a:ext>
            </a:extLst>
          </p:cNvPr>
          <p:cNvSpPr/>
          <p:nvPr/>
        </p:nvSpPr>
        <p:spPr>
          <a:xfrm>
            <a:off x="7637025" y="2145323"/>
            <a:ext cx="3420208" cy="11211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Main</a:t>
            </a:r>
            <a:r>
              <a:rPr lang="it-IT" dirty="0"/>
              <a:t> focus for </a:t>
            </a:r>
            <a:r>
              <a:rPr lang="it-IT" dirty="0" err="1"/>
              <a:t>Optimus</a:t>
            </a:r>
            <a:r>
              <a:rPr lang="it-IT" dirty="0"/>
              <a:t> Syria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958B58-0E72-8A1B-6AB4-81601A94BC1F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996354" y="4667693"/>
            <a:ext cx="155623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1E25066-7A45-A117-264C-E16C48F7BCF6}"/>
              </a:ext>
            </a:extLst>
          </p:cNvPr>
          <p:cNvSpPr/>
          <p:nvPr/>
        </p:nvSpPr>
        <p:spPr>
          <a:xfrm>
            <a:off x="7552592" y="4278290"/>
            <a:ext cx="3420208" cy="75081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Can be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reduced</a:t>
            </a:r>
            <a:r>
              <a:rPr lang="it-IT" dirty="0"/>
              <a:t> by </a:t>
            </a:r>
            <a:r>
              <a:rPr lang="it-IT" dirty="0" err="1"/>
              <a:t>optimizing</a:t>
            </a:r>
            <a:r>
              <a:rPr lang="it-IT" dirty="0"/>
              <a:t> a high </a:t>
            </a:r>
            <a:r>
              <a:rPr lang="it-IT" dirty="0" err="1"/>
              <a:t>tip</a:t>
            </a:r>
            <a:r>
              <a:rPr lang="it-IT" dirty="0"/>
              <a:t> speed</a:t>
            </a:r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491D36-AAA5-3709-DE84-F7FC51EAA876}"/>
              </a:ext>
            </a:extLst>
          </p:cNvPr>
          <p:cNvSpPr/>
          <p:nvPr/>
        </p:nvSpPr>
        <p:spPr>
          <a:xfrm>
            <a:off x="7433896" y="5501139"/>
            <a:ext cx="3657600" cy="8501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/>
              <a:t>CAN BE REGULATED THORUGH TURBINE CONTROLLER</a:t>
            </a:r>
            <a:endParaRPr lang="en-GB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E6B0D4-3E35-2932-792D-61A28C30111C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9262696" y="5029105"/>
            <a:ext cx="0" cy="4720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598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6CF9-FF8B-C851-7924-0430F2A81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2.iii </a:t>
            </a:r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regulations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3FF4F-FBCD-7048-877E-F41310754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19" y="1465140"/>
            <a:ext cx="11092962" cy="2227629"/>
          </a:xfrm>
        </p:spPr>
        <p:txBody>
          <a:bodyPr>
            <a:normAutofit/>
          </a:bodyPr>
          <a:lstStyle/>
          <a:p>
            <a:r>
              <a:rPr lang="it-IT" dirty="0"/>
              <a:t>Syria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source </a:t>
            </a:r>
            <a:r>
              <a:rPr lang="it-IT" dirty="0" err="1"/>
              <a:t>regarding</a:t>
            </a:r>
            <a:r>
              <a:rPr lang="it-IT" dirty="0"/>
              <a:t> wind </a:t>
            </a:r>
            <a:r>
              <a:rPr lang="it-IT" dirty="0" err="1"/>
              <a:t>turbines</a:t>
            </a:r>
            <a:r>
              <a:rPr lang="it-IT" dirty="0"/>
              <a:t> (or general </a:t>
            </a:r>
            <a:r>
              <a:rPr lang="it-IT" dirty="0" err="1"/>
              <a:t>ones</a:t>
            </a:r>
            <a:r>
              <a:rPr lang="it-IT" dirty="0"/>
              <a:t> </a:t>
            </a:r>
            <a:r>
              <a:rPr lang="it-IT" dirty="0" err="1"/>
              <a:t>either</a:t>
            </a:r>
            <a:r>
              <a:rPr lang="it-IT" dirty="0"/>
              <a:t>)</a:t>
            </a:r>
          </a:p>
          <a:p>
            <a:r>
              <a:rPr lang="it-IT" dirty="0" err="1"/>
              <a:t>Thus</a:t>
            </a:r>
            <a:r>
              <a:rPr lang="it-IT" dirty="0"/>
              <a:t>,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to </a:t>
            </a:r>
            <a:r>
              <a:rPr lang="it-IT" dirty="0" err="1"/>
              <a:t>refer</a:t>
            </a:r>
            <a:r>
              <a:rPr lang="it-IT" dirty="0"/>
              <a:t> to </a:t>
            </a:r>
            <a:r>
              <a:rPr lang="it-IT" dirty="0" err="1"/>
              <a:t>other</a:t>
            </a:r>
            <a:r>
              <a:rPr lang="it-IT" dirty="0"/>
              <a:t> standards from the </a:t>
            </a:r>
            <a:r>
              <a:rPr lang="it-IT" dirty="0" err="1"/>
              <a:t>nearby</a:t>
            </a:r>
            <a:r>
              <a:rPr lang="it-IT" dirty="0"/>
              <a:t> countries or from international standards: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/>
              <a:t>World Health Organization (WHO)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 err="1"/>
              <a:t>Egyptian</a:t>
            </a:r>
            <a:r>
              <a:rPr lang="it-IT" dirty="0"/>
              <a:t> standards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it-IT" dirty="0" err="1"/>
              <a:t>Turkish</a:t>
            </a:r>
            <a:r>
              <a:rPr lang="it-IT" dirty="0"/>
              <a:t> standards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899BE-0E76-E67F-0166-8FC26ABC19D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0305F-F9F4-C054-5B94-AE24ACDE386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2FA43-B90E-96C2-1A5A-7E3309B0AEF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DB2048-9046-02C5-C09B-A0D7F472EF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dirty="0"/>
              <a:t>[3]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48393B6-F31A-9E68-BC78-A88AA48A63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F78F7C9-4F2A-3CA9-25A8-0368CA47AB5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9519" y="4231034"/>
                <a:ext cx="11092962" cy="14255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71550" indent="-51435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+mj-lt"/>
                  <a:buAutoNum type="romanLcPeriod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Char char="§"/>
                </a:pPr>
                <a:r>
                  <a:rPr lang="it-IT" sz="2000" dirty="0"/>
                  <a:t>World Health Organization:</a:t>
                </a:r>
              </a:p>
              <a:p>
                <a:pPr marL="0" indent="0" algn="ctr">
                  <a:buNone/>
                </a:pPr>
                <a:r>
                  <a:rPr lang="it-IT" sz="2000" i="1" dirty="0"/>
                  <a:t>«</a:t>
                </a:r>
                <a:r>
                  <a:rPr lang="en-GB" sz="2000" i="1" dirty="0"/>
                  <a:t>For average noise exposure, the following sound pressure levels are recommended: […] </a:t>
                </a:r>
                <a:r>
                  <a:rPr lang="en-GB" sz="2000" b="1" i="1" dirty="0"/>
                  <a:t>&lt; 45 dB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𝑑𝑒𝑛</m:t>
                        </m:r>
                      </m:sub>
                    </m:sSub>
                  </m:oMath>
                </a14:m>
                <a:r>
                  <a:rPr lang="en-GB" sz="2000" i="1" dirty="0"/>
                  <a:t> for wind turbine noise</a:t>
                </a:r>
                <a:r>
                  <a:rPr lang="it-IT" sz="2000" i="1" dirty="0"/>
                  <a:t>»</a:t>
                </a:r>
                <a:endParaRPr lang="en-GB" sz="2000" i="1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F78F7C9-4F2A-3CA9-25A8-0368CA47A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19" y="4231034"/>
                <a:ext cx="11092962" cy="1425543"/>
              </a:xfrm>
              <a:prstGeom prst="rect">
                <a:avLst/>
              </a:prstGeom>
              <a:blipFill>
                <a:blip r:embed="rId2"/>
                <a:stretch>
                  <a:fillRect l="-495" t="-38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890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5E474-5434-6501-E822-821EDC971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C5D8-D741-F6F5-A50C-5D5DFCCB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2.iii </a:t>
            </a:r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regulations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43FF5-7378-E3F8-3573-C7503A931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19" y="1465141"/>
            <a:ext cx="11092962" cy="645014"/>
          </a:xfrm>
        </p:spPr>
        <p:txBody>
          <a:bodyPr>
            <a:normAutofit/>
          </a:bodyPr>
          <a:lstStyle/>
          <a:p>
            <a:r>
              <a:rPr lang="it-IT" dirty="0" err="1"/>
              <a:t>Egyptian</a:t>
            </a:r>
            <a:r>
              <a:rPr lang="it-IT" dirty="0"/>
              <a:t> standards: </a:t>
            </a:r>
            <a:r>
              <a:rPr lang="en-GB" dirty="0"/>
              <a:t>Egyptian Environmental Law No. 4/1994 [4]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0E20C-C852-BB1A-389B-6C4F29BFCE6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B7398-570F-E18F-B43A-F341490E24C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B95AD-6FFB-56D9-FFB1-16F8BC19860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F1ACF8-1989-24D1-33CF-87D65B96F90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F421E9-E833-24CA-D3D8-9C365B97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621" y="1967348"/>
            <a:ext cx="6127234" cy="178146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3658462-A546-E63F-7D92-D7A2741F6869}"/>
              </a:ext>
            </a:extLst>
          </p:cNvPr>
          <p:cNvSpPr txBox="1">
            <a:spLocks/>
          </p:cNvSpPr>
          <p:nvPr/>
        </p:nvSpPr>
        <p:spPr>
          <a:xfrm>
            <a:off x="649165" y="3919128"/>
            <a:ext cx="11092962" cy="70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/>
              <a:t>Turkish</a:t>
            </a:r>
            <a:r>
              <a:rPr lang="it-IT" dirty="0"/>
              <a:t> standards: </a:t>
            </a:r>
            <a:r>
              <a:rPr lang="en-GB" dirty="0"/>
              <a:t>Noise Control Regulation  </a:t>
            </a:r>
            <a:r>
              <a:rPr lang="it-IT" dirty="0"/>
              <a:t>[5] 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4EE13A-9F2B-BAE1-2095-4A274A44A71C}"/>
              </a:ext>
            </a:extLst>
          </p:cNvPr>
          <p:cNvSpPr/>
          <p:nvPr/>
        </p:nvSpPr>
        <p:spPr>
          <a:xfrm>
            <a:off x="5676569" y="3348697"/>
            <a:ext cx="3177286" cy="19789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3C324F6-FFCF-3ABD-20C0-B2C295FC2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433" y="4404575"/>
            <a:ext cx="6526699" cy="202973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FDEC208-9B13-65DE-7FB8-913D5713B3C9}"/>
              </a:ext>
            </a:extLst>
          </p:cNvPr>
          <p:cNvSpPr/>
          <p:nvPr/>
        </p:nvSpPr>
        <p:spPr>
          <a:xfrm>
            <a:off x="5609161" y="4740352"/>
            <a:ext cx="3244694" cy="37012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30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9770-2409-8012-95EE-85E7C594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2.iv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decision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3B63A8-0570-0200-78A8-E5EA67B0DE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7218"/>
                <a:ext cx="10515600" cy="4351338"/>
              </a:xfrm>
            </p:spPr>
            <p:txBody>
              <a:bodyPr/>
              <a:lstStyle/>
              <a:p>
                <a:r>
                  <a:rPr lang="it-IT" dirty="0"/>
                  <a:t>Based on a </a:t>
                </a:r>
                <a:r>
                  <a:rPr lang="it-IT" dirty="0" err="1"/>
                  <a:t>comparison</a:t>
                </a:r>
                <a:r>
                  <a:rPr lang="it-IT" dirty="0"/>
                  <a:t> </a:t>
                </a:r>
                <a:r>
                  <a:rPr lang="it-IT" dirty="0" err="1"/>
                  <a:t>between</a:t>
                </a:r>
                <a:r>
                  <a:rPr lang="it-IT" dirty="0"/>
                  <a:t> the </a:t>
                </a:r>
                <a:r>
                  <a:rPr lang="it-IT" dirty="0" err="1"/>
                  <a:t>different</a:t>
                </a:r>
                <a:r>
                  <a:rPr lang="it-IT" dirty="0"/>
                  <a:t> </a:t>
                </a:r>
                <a:r>
                  <a:rPr lang="it-IT" dirty="0" err="1"/>
                  <a:t>values</a:t>
                </a:r>
                <a:r>
                  <a:rPr lang="it-IT" dirty="0"/>
                  <a:t> and a </a:t>
                </a:r>
                <a:r>
                  <a:rPr lang="it-IT" dirty="0" err="1"/>
                  <a:t>collaboration</a:t>
                </a:r>
                <a:r>
                  <a:rPr lang="it-IT" dirty="0"/>
                  <a:t> with the project </a:t>
                </a:r>
                <a:r>
                  <a:rPr lang="it-IT" dirty="0" err="1"/>
                  <a:t>development</a:t>
                </a:r>
                <a:r>
                  <a:rPr lang="it-IT" dirty="0"/>
                  <a:t> team: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𝑑𝑒𝑠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=65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Starting then from the formulas found in [6]:</a:t>
                </a:r>
              </a:p>
              <a:p>
                <a:pPr marL="0" indent="0">
                  <a:buNone/>
                </a:pPr>
                <a:endParaRPr lang="en-GB" sz="120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3B63A8-0570-0200-78A8-E5EA67B0DE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7218"/>
                <a:ext cx="10515600" cy="4351338"/>
              </a:xfrm>
              <a:blipFill>
                <a:blip r:embed="rId2"/>
                <a:stretch>
                  <a:fillRect l="-696" t="-1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E8405-63B5-7B45-85C7-1D744387490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B5263-B775-945C-1EA4-42109CDE02D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8804E-72D1-67DB-3DE6-55509BB7F9C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F43C1D-8303-BB31-0911-BAC48A42703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9022" y="6216958"/>
            <a:ext cx="4684623" cy="3098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1400" dirty="0"/>
              <a:t>[6] </a:t>
            </a:r>
            <a:r>
              <a:rPr lang="it-IT" sz="1400" dirty="0" err="1"/>
              <a:t>Undertanding</a:t>
            </a:r>
            <a:r>
              <a:rPr lang="it-IT" sz="1400" dirty="0"/>
              <a:t> Wind Power Technology, A. </a:t>
            </a:r>
            <a:r>
              <a:rPr lang="it-IT" sz="1400" dirty="0" err="1"/>
              <a:t>Schaffarczyk</a:t>
            </a:r>
            <a:r>
              <a:rPr lang="it-IT" sz="1400" dirty="0"/>
              <a:t>, 2014 </a:t>
            </a:r>
            <a:endParaRPr lang="en-GB" sz="1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2085AC-85E4-6AA4-9C54-C6AB408FAD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4CC81E-0D24-AABA-80A2-8C95AFD2C6D6}"/>
                  </a:ext>
                </a:extLst>
              </p:cNvPr>
              <p:cNvSpPr txBox="1"/>
              <p:nvPr/>
            </p:nvSpPr>
            <p:spPr>
              <a:xfrm>
                <a:off x="1393885" y="2988826"/>
                <a:ext cx="6374422" cy="445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𝑊𝐴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≈50</m:t>
                      </m:r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𝑡𝑖𝑝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+10</m:t>
                          </m:r>
                          <m:func>
                            <m:func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func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func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4CC81E-0D24-AABA-80A2-8C95AFD2C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885" y="2988826"/>
                <a:ext cx="6374422" cy="445891"/>
              </a:xfrm>
              <a:prstGeom prst="rect">
                <a:avLst/>
              </a:prstGeom>
              <a:blipFill>
                <a:blip r:embed="rId3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8A0532-28E9-BE34-2E90-BE27D997437D}"/>
                  </a:ext>
                </a:extLst>
              </p:cNvPr>
              <p:cNvSpPr txBox="1"/>
              <p:nvPr/>
            </p:nvSpPr>
            <p:spPr>
              <a:xfrm>
                <a:off x="1393885" y="3579263"/>
                <a:ext cx="6374422" cy="429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𝑝𝑎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𝑊𝐴</m:t>
                          </m:r>
                        </m:sub>
                      </m:sSub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−10</m:t>
                      </m:r>
                      <m:func>
                        <m:func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8A0532-28E9-BE34-2E90-BE27D9974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885" y="3579263"/>
                <a:ext cx="6374422" cy="429990"/>
              </a:xfrm>
              <a:prstGeom prst="rect">
                <a:avLst/>
              </a:prstGeom>
              <a:blipFill>
                <a:blip r:embed="rId4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A976878-BD15-0092-1EA7-B2663A4B60C1}"/>
              </a:ext>
            </a:extLst>
          </p:cNvPr>
          <p:cNvSpPr txBox="1"/>
          <p:nvPr/>
        </p:nvSpPr>
        <p:spPr>
          <a:xfrm>
            <a:off x="8127907" y="3046474"/>
            <a:ext cx="349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000" b="1" dirty="0"/>
              <a:t>For the source sound </a:t>
            </a:r>
            <a:r>
              <a:rPr lang="it-IT" sz="2000" b="1" dirty="0" err="1"/>
              <a:t>level</a:t>
            </a:r>
            <a:endParaRPr lang="en-GB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8DF481-AA02-3FC7-691D-7B432DF3424E}"/>
              </a:ext>
            </a:extLst>
          </p:cNvPr>
          <p:cNvSpPr txBox="1"/>
          <p:nvPr/>
        </p:nvSpPr>
        <p:spPr>
          <a:xfrm>
            <a:off x="8127907" y="3625044"/>
            <a:ext cx="34955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000" b="1" dirty="0"/>
              <a:t>For the </a:t>
            </a:r>
            <a:r>
              <a:rPr lang="it-IT" sz="2000" b="1" dirty="0" err="1"/>
              <a:t>noise</a:t>
            </a:r>
            <a:r>
              <a:rPr lang="it-IT" sz="2000" b="1" dirty="0"/>
              <a:t> </a:t>
            </a:r>
            <a:r>
              <a:rPr lang="it-IT" sz="2000" b="1" dirty="0" err="1"/>
              <a:t>propagation</a:t>
            </a:r>
            <a:endParaRPr lang="en-GB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33C9A-D491-A97F-0040-DE14C5215F21}"/>
              </a:ext>
            </a:extLst>
          </p:cNvPr>
          <p:cNvSpPr txBox="1"/>
          <p:nvPr/>
        </p:nvSpPr>
        <p:spPr>
          <a:xfrm>
            <a:off x="749023" y="4268739"/>
            <a:ext cx="53469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With R = distance from the hub to the first house in the </a:t>
            </a:r>
            <a:r>
              <a:rPr lang="en-GB" sz="2000" dirty="0" err="1"/>
              <a:t>nearbies</a:t>
            </a:r>
            <a:r>
              <a:rPr lang="en-GB" sz="2000" dirty="0"/>
              <a:t> of the site: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80D8F06-0883-C37F-1D7B-3FB948049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108" y="4428512"/>
            <a:ext cx="3467584" cy="19433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8323C-1E04-CFB4-0D49-FD36661F089F}"/>
                  </a:ext>
                </a:extLst>
              </p:cNvPr>
              <p:cNvSpPr txBox="1"/>
              <p:nvPr/>
            </p:nvSpPr>
            <p:spPr>
              <a:xfrm>
                <a:off x="1502855" y="5249586"/>
                <a:ext cx="2327625" cy="6263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it-IT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it-IT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GB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8323C-1E04-CFB4-0D49-FD36661F0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855" y="5249586"/>
                <a:ext cx="2327625" cy="6263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00E55C-ED4D-9BB8-C9E8-6E81A4A540A5}"/>
                  </a:ext>
                </a:extLst>
              </p:cNvPr>
              <p:cNvSpPr txBox="1"/>
              <p:nvPr/>
            </p:nvSpPr>
            <p:spPr>
              <a:xfrm>
                <a:off x="4819027" y="5429748"/>
                <a:ext cx="116429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00E55C-ED4D-9BB8-C9E8-6E81A4A54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027" y="5429748"/>
                <a:ext cx="1164293" cy="307777"/>
              </a:xfrm>
              <a:prstGeom prst="rect">
                <a:avLst/>
              </a:prstGeom>
              <a:blipFill>
                <a:blip r:embed="rId7"/>
                <a:stretch>
                  <a:fillRect l="-7853" t="-4000" r="-7853" b="-3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557EE62A-822E-EF0A-E0BE-8FCE6B4D89B1}"/>
              </a:ext>
            </a:extLst>
          </p:cNvPr>
          <p:cNvSpPr txBox="1"/>
          <p:nvPr/>
        </p:nvSpPr>
        <p:spPr>
          <a:xfrm>
            <a:off x="948851" y="3028890"/>
            <a:ext cx="530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000" dirty="0"/>
              <a:t>(1)</a:t>
            </a:r>
            <a:endParaRPr lang="en-GB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78227D-D5E1-B4D7-905B-11EE968B1921}"/>
              </a:ext>
            </a:extLst>
          </p:cNvPr>
          <p:cNvSpPr txBox="1"/>
          <p:nvPr/>
        </p:nvSpPr>
        <p:spPr>
          <a:xfrm>
            <a:off x="948850" y="3543184"/>
            <a:ext cx="530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sz="2000" dirty="0"/>
              <a:t>(2)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29148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22ECA-441D-E7F8-0B29-479FD7F1E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0709-0FB6-9814-FEBC-EEE81BF6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2.iv </a:t>
            </a:r>
            <a:r>
              <a:rPr lang="it-IT" dirty="0" err="1"/>
              <a:t>Final</a:t>
            </a:r>
            <a:r>
              <a:rPr lang="it-IT" dirty="0"/>
              <a:t> </a:t>
            </a:r>
            <a:r>
              <a:rPr lang="it-IT" dirty="0" err="1"/>
              <a:t>decision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5A12B-234B-E6E9-D98B-AC34E5D1664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9B1E-D272-49B0-18EF-01452A84D9D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8241D-825B-5B02-D942-542AC6C18D8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BC2F57-1FB2-CFB3-3248-2FA9341D6C7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62500" lnSpcReduction="2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46FB83-31FA-1A55-981E-9264652141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F7468286-733E-4F3A-985A-D5B224709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7129" t="19458" r="24370" b="10781"/>
          <a:stretch>
            <a:fillRect/>
          </a:stretch>
        </p:blipFill>
        <p:spPr>
          <a:xfrm>
            <a:off x="7351834" y="1668467"/>
            <a:ext cx="3450979" cy="2760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244C4C-5BBD-2520-F84A-43D140E983AB}"/>
                  </a:ext>
                </a:extLst>
              </p:cNvPr>
              <p:cNvSpPr txBox="1"/>
              <p:nvPr/>
            </p:nvSpPr>
            <p:spPr>
              <a:xfrm>
                <a:off x="633045" y="1723295"/>
                <a:ext cx="5257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it-IT" dirty="0"/>
                  <a:t>Distance from the </a:t>
                </a:r>
                <a:r>
                  <a:rPr lang="it-IT" dirty="0" err="1"/>
                  <a:t>closest</a:t>
                </a:r>
                <a:r>
                  <a:rPr lang="it-IT" dirty="0"/>
                  <a:t> </a:t>
                </a:r>
                <a:r>
                  <a:rPr lang="it-IT" dirty="0" err="1"/>
                  <a:t>household</a:t>
                </a:r>
                <a:r>
                  <a:rPr lang="it-IT" dirty="0"/>
                  <a:t>: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280 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244C4C-5BBD-2520-F84A-43D140E98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45" y="1723295"/>
                <a:ext cx="5257800" cy="369332"/>
              </a:xfrm>
              <a:prstGeom prst="rect">
                <a:avLst/>
              </a:prstGeom>
              <a:blipFill>
                <a:blip r:embed="rId3"/>
                <a:stretch>
                  <a:fillRect l="-1044" t="-8333" b="-2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17F51720-662C-DD3C-4C20-68A9EA7C0191}"/>
              </a:ext>
            </a:extLst>
          </p:cNvPr>
          <p:cNvSpPr txBox="1"/>
          <p:nvPr/>
        </p:nvSpPr>
        <p:spPr>
          <a:xfrm>
            <a:off x="633045" y="2244972"/>
            <a:ext cx="647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t-IT" dirty="0"/>
              <a:t>We </a:t>
            </a:r>
            <a:r>
              <a:rPr lang="it-IT" dirty="0" err="1"/>
              <a:t>assess</a:t>
            </a:r>
            <a:r>
              <a:rPr lang="it-IT" dirty="0"/>
              <a:t> the maximum </a:t>
            </a:r>
            <a:r>
              <a:rPr lang="it-IT" dirty="0" err="1"/>
              <a:t>allowable</a:t>
            </a:r>
            <a:r>
              <a:rPr lang="it-IT" dirty="0"/>
              <a:t> </a:t>
            </a:r>
            <a:r>
              <a:rPr lang="it-IT" dirty="0" err="1"/>
              <a:t>noise</a:t>
            </a:r>
            <a:r>
              <a:rPr lang="it-IT" dirty="0"/>
              <a:t> </a:t>
            </a:r>
            <a:r>
              <a:rPr lang="it-IT" dirty="0" err="1"/>
              <a:t>level</a:t>
            </a:r>
            <a:r>
              <a:rPr lang="it-IT" dirty="0"/>
              <a:t> from the source </a:t>
            </a:r>
            <a:r>
              <a:rPr lang="it-IT" dirty="0" err="1"/>
              <a:t>as</a:t>
            </a:r>
            <a:r>
              <a:rPr lang="it-IT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3179DD-BD10-71E1-E257-0BE292D56260}"/>
                  </a:ext>
                </a:extLst>
              </p:cNvPr>
              <p:cNvSpPr txBox="1"/>
              <p:nvPr/>
            </p:nvSpPr>
            <p:spPr>
              <a:xfrm>
                <a:off x="971549" y="2905388"/>
                <a:ext cx="6137030" cy="14264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=60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𝑑𝐵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𝑊𝐴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</a:rPr>
                        <m:t>−10</m:t>
                      </m:r>
                      <m:func>
                        <m:func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280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120−5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=302.7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it-IT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𝑊𝐴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=112.6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B3179DD-BD10-71E1-E257-0BE292D56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49" y="2905388"/>
                <a:ext cx="6137030" cy="14264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6BAD949-0E1F-E91E-6385-912A34C45C74}"/>
              </a:ext>
            </a:extLst>
          </p:cNvPr>
          <p:cNvSpPr txBox="1"/>
          <p:nvPr/>
        </p:nvSpPr>
        <p:spPr>
          <a:xfrm>
            <a:off x="872636" y="4426561"/>
            <a:ext cx="61370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dirty="0"/>
              <a:t>From </a:t>
            </a:r>
            <a:r>
              <a:rPr lang="it-IT" b="0" dirty="0" err="1"/>
              <a:t>this</a:t>
            </a:r>
            <a:r>
              <a:rPr lang="it-IT" b="0" dirty="0"/>
              <a:t> </a:t>
            </a:r>
            <a:r>
              <a:rPr lang="it-IT" b="0" dirty="0" err="1"/>
              <a:t>value</a:t>
            </a:r>
            <a:r>
              <a:rPr lang="it-IT" b="0" dirty="0"/>
              <a:t> </a:t>
            </a:r>
            <a:r>
              <a:rPr lang="it-IT" b="0" dirty="0" err="1"/>
              <a:t>we</a:t>
            </a:r>
            <a:r>
              <a:rPr lang="it-IT" b="0" dirty="0"/>
              <a:t> can </a:t>
            </a:r>
            <a:r>
              <a:rPr lang="it-IT" b="0" dirty="0" err="1"/>
              <a:t>obtain</a:t>
            </a:r>
            <a:r>
              <a:rPr lang="it-IT" b="0" dirty="0"/>
              <a:t> the maximum </a:t>
            </a:r>
            <a:r>
              <a:rPr lang="it-IT" b="0" dirty="0" err="1"/>
              <a:t>allowable</a:t>
            </a:r>
            <a:r>
              <a:rPr lang="it-IT" b="0" dirty="0"/>
              <a:t> </a:t>
            </a:r>
            <a:r>
              <a:rPr lang="it-IT" b="0" dirty="0" err="1"/>
              <a:t>tip</a:t>
            </a:r>
            <a:r>
              <a:rPr lang="it-IT" b="0" dirty="0"/>
              <a:t> speed for </a:t>
            </a:r>
            <a:r>
              <a:rPr lang="it-IT" b="0" dirty="0" err="1"/>
              <a:t>this</a:t>
            </a:r>
            <a:r>
              <a:rPr lang="it-IT" b="0" dirty="0"/>
              <a:t> house from the </a:t>
            </a:r>
            <a:r>
              <a:rPr lang="it-IT" b="1" dirty="0"/>
              <a:t>Equation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DC3B5F-DD63-5517-ED14-0566973BA321}"/>
                  </a:ext>
                </a:extLst>
              </p:cNvPr>
              <p:cNvSpPr txBox="1"/>
              <p:nvPr/>
            </p:nvSpPr>
            <p:spPr>
              <a:xfrm>
                <a:off x="1347062" y="5348589"/>
                <a:ext cx="2104487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𝑡𝑖𝑝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=98 </m:t>
                      </m:r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it-IT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DC3B5F-DD63-5517-ED14-0566973BA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62" y="5348589"/>
                <a:ext cx="2104487" cy="331437"/>
              </a:xfrm>
              <a:prstGeom prst="rect">
                <a:avLst/>
              </a:prstGeom>
              <a:blipFill>
                <a:blip r:embed="rId5"/>
                <a:stretch>
                  <a:fillRect l="-2609" b="-254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8382DF0-C909-7197-0C8D-3894C0ADC475}"/>
              </a:ext>
            </a:extLst>
          </p:cNvPr>
          <p:cNvSpPr txBox="1"/>
          <p:nvPr/>
        </p:nvSpPr>
        <p:spPr>
          <a:xfrm>
            <a:off x="3991138" y="5239503"/>
            <a:ext cx="3450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/>
              <a:t>Very</a:t>
            </a:r>
            <a:r>
              <a:rPr lang="it-IT" sz="1600" b="1" dirty="0"/>
              <a:t> high </a:t>
            </a:r>
            <a:r>
              <a:rPr lang="it-IT" sz="1600" b="1" dirty="0" err="1"/>
              <a:t>compared</a:t>
            </a:r>
            <a:r>
              <a:rPr lang="it-IT" sz="1600" b="1" dirty="0"/>
              <a:t> to the benchmark </a:t>
            </a:r>
            <a:r>
              <a:rPr lang="it-IT" sz="1600" b="1" dirty="0" err="1"/>
              <a:t>values</a:t>
            </a:r>
            <a:r>
              <a:rPr lang="it-IT" sz="1600" b="1" dirty="0"/>
              <a:t>!</a:t>
            </a:r>
            <a:endParaRPr lang="en-GB" sz="1600" b="1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390AD37-80DD-494D-3560-72E2D526C717}"/>
              </a:ext>
            </a:extLst>
          </p:cNvPr>
          <p:cNvSpPr/>
          <p:nvPr/>
        </p:nvSpPr>
        <p:spPr>
          <a:xfrm>
            <a:off x="7227273" y="5442438"/>
            <a:ext cx="1000619" cy="23758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819B04-3056-360F-B3C4-8FE4D1027F9B}"/>
                  </a:ext>
                </a:extLst>
              </p:cNvPr>
              <p:cNvSpPr txBox="1"/>
              <p:nvPr/>
            </p:nvSpPr>
            <p:spPr>
              <a:xfrm>
                <a:off x="8402598" y="4979464"/>
                <a:ext cx="3061429" cy="1233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/>
                  <a:t>We reduce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 to 58 dB: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𝑡𝑖𝑝</m:t>
                          </m:r>
                          <m:r>
                            <a:rPr lang="it-IT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𝑓𝑖𝑛</m:t>
                          </m:r>
                        </m:sub>
                      </m:sSub>
                      <m:r>
                        <a:rPr lang="it-IT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=89 </m:t>
                      </m:r>
                      <m:r>
                        <a:rPr lang="it-IT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it-IT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it-IT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b="0" i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it-IT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=10.67 </m:t>
                      </m:r>
                      <m:r>
                        <a:rPr lang="it-IT" b="0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𝑟𝑝𝑚</m:t>
                      </m:r>
                    </m:oMath>
                  </m:oMathPara>
                </a14:m>
                <a:endParaRPr lang="en-GB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1819B04-3056-360F-B3C4-8FE4D1027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2598" y="4979464"/>
                <a:ext cx="3061429" cy="1233736"/>
              </a:xfrm>
              <a:prstGeom prst="rect">
                <a:avLst/>
              </a:prstGeom>
              <a:blipFill>
                <a:blip r:embed="rId6"/>
                <a:stretch>
                  <a:fillRect l="-1590" t="-2475" r="-1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F2E02B1-A39F-CE07-75D7-A2F9B890BB4E}"/>
              </a:ext>
            </a:extLst>
          </p:cNvPr>
          <p:cNvSpPr/>
          <p:nvPr/>
        </p:nvSpPr>
        <p:spPr>
          <a:xfrm>
            <a:off x="8906608" y="5348589"/>
            <a:ext cx="2083777" cy="86461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53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6884-44E6-291C-6127-EED2BACB6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Bibliography</a:t>
            </a:r>
            <a:r>
              <a:rPr lang="it-IT" dirty="0"/>
              <a:t> – Management team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003B6-F65D-2076-3112-707373903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[1]	“Variable Speed Control for Wind Turbine Acoustics.” Accessed: Oct. 10, 2025. [Online]. Available: https://xray.greyb.com/wind-turbines/variable-speed-noise-reduction</a:t>
            </a:r>
          </a:p>
          <a:p>
            <a:r>
              <a:rPr lang="en-GB" dirty="0"/>
              <a:t>[2]	A. Ning and K. Dykes, “Understanding the benefits and limitations of increasing maximum rotor tip speed for utility-scale wind turbines,” </a:t>
            </a:r>
            <a:r>
              <a:rPr lang="en-GB" i="1" dirty="0"/>
              <a:t>J Phys Conf Ser</a:t>
            </a:r>
            <a:r>
              <a:rPr lang="en-GB" dirty="0"/>
              <a:t>, vol. 524, no. 1, 2014, </a:t>
            </a:r>
            <a:r>
              <a:rPr lang="en-GB" dirty="0" err="1"/>
              <a:t>doi</a:t>
            </a:r>
            <a:r>
              <a:rPr lang="en-GB" dirty="0"/>
              <a:t>: 10.1088/1742-6596/524/1/012087.</a:t>
            </a:r>
          </a:p>
          <a:p>
            <a:r>
              <a:rPr lang="en-GB" dirty="0"/>
              <a:t>[3]	“Chapter 11. Environmental noise,” 2022.</a:t>
            </a:r>
          </a:p>
          <a:p>
            <a:r>
              <a:rPr lang="en-GB" dirty="0"/>
              <a:t>[4]	Y. A. Farghaly, F. A. A. </a:t>
            </a:r>
            <a:r>
              <a:rPr lang="en-GB" dirty="0" err="1"/>
              <a:t>Hemeida</a:t>
            </a:r>
            <a:r>
              <a:rPr lang="en-GB" dirty="0"/>
              <a:t>, and S. Salah, “Noise utilization as an approach for reducing energy consumption in street lighting,” </a:t>
            </a:r>
            <a:r>
              <a:rPr lang="en-GB" i="1" dirty="0" err="1"/>
              <a:t>PLoS</a:t>
            </a:r>
            <a:r>
              <a:rPr lang="en-GB" i="1" dirty="0"/>
              <a:t> One</a:t>
            </a:r>
            <a:r>
              <a:rPr lang="en-GB" dirty="0"/>
              <a:t>, vol. 14, no. 7, p. e0219373, Jul. 2019, </a:t>
            </a:r>
            <a:r>
              <a:rPr lang="en-GB" dirty="0" err="1"/>
              <a:t>doi</a:t>
            </a:r>
            <a:r>
              <a:rPr lang="en-GB" dirty="0"/>
              <a:t>: 10.1371/JOURNAL.PONE.0219373.</a:t>
            </a:r>
          </a:p>
          <a:p>
            <a:r>
              <a:rPr lang="en-GB" dirty="0"/>
              <a:t>[5]	“</a:t>
            </a:r>
            <a:r>
              <a:rPr lang="en-GB" dirty="0" err="1"/>
              <a:t>Rüzgâr</a:t>
            </a:r>
            <a:r>
              <a:rPr lang="en-GB" dirty="0"/>
              <a:t> </a:t>
            </a:r>
            <a:r>
              <a:rPr lang="en-GB" dirty="0" err="1"/>
              <a:t>türbinlerinin</a:t>
            </a:r>
            <a:r>
              <a:rPr lang="en-GB" dirty="0"/>
              <a:t> </a:t>
            </a:r>
            <a:r>
              <a:rPr lang="en-GB" dirty="0" err="1"/>
              <a:t>gürültü</a:t>
            </a:r>
            <a:r>
              <a:rPr lang="en-GB" dirty="0"/>
              <a:t> </a:t>
            </a:r>
            <a:r>
              <a:rPr lang="en-GB" dirty="0" err="1"/>
              <a:t>etkisi</a:t>
            </a:r>
            <a:r>
              <a:rPr lang="en-GB" dirty="0"/>
              <a:t> | </a:t>
            </a:r>
            <a:r>
              <a:rPr lang="en-GB" dirty="0" err="1"/>
              <a:t>temizmekan</a:t>
            </a:r>
            <a:r>
              <a:rPr lang="en-GB" dirty="0"/>
              <a:t>.” Accessed: Oct. 10, 2025. [Online]. Available: </a:t>
            </a:r>
            <a:r>
              <a:rPr lang="en-GB" dirty="0">
                <a:hlinkClick r:id="rId2"/>
              </a:rPr>
              <a:t>https://www.temizmekan.com/ruzgar-turbinlerinin-gurultu-etkisi/</a:t>
            </a:r>
            <a:endParaRPr lang="en-GB" dirty="0"/>
          </a:p>
          <a:p>
            <a:r>
              <a:rPr lang="en-GB" dirty="0"/>
              <a:t>[6]	A. </a:t>
            </a:r>
            <a:r>
              <a:rPr lang="en-GB" dirty="0" err="1"/>
              <a:t>Schaffarczyk</a:t>
            </a:r>
            <a:r>
              <a:rPr lang="en-GB" dirty="0"/>
              <a:t>, “Understanding Wind Power Technology.”, 2014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77187-C591-CA98-D12F-F21DD46E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B4A78-0CE7-A287-29FC-D868CD26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CDCB6-6163-C03F-8F96-00CFF80B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B56894-52B8-DC98-F6DF-5F8046944F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1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259B8B-A2B8-A09C-C9F9-E0D050C4D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Main Design Parameters</a:t>
            </a:r>
          </a:p>
          <a:p>
            <a:r>
              <a:rPr lang="it-IT" dirty="0"/>
              <a:t>Rated Rotor Speed from Benchmarks	</a:t>
            </a:r>
          </a:p>
          <a:p>
            <a:r>
              <a:rPr lang="it-IT" dirty="0"/>
              <a:t>Tip Speed</a:t>
            </a:r>
          </a:p>
          <a:p>
            <a:pPr lvl="1"/>
            <a:r>
              <a:rPr lang="it-IT" dirty="0"/>
              <a:t>Comparsion with Benchmarks</a:t>
            </a:r>
          </a:p>
          <a:p>
            <a:r>
              <a:rPr lang="it-IT" dirty="0"/>
              <a:t>Tip Speed Ratio</a:t>
            </a:r>
          </a:p>
          <a:p>
            <a:pPr lvl="1"/>
            <a:r>
              <a:rPr lang="it-IT" dirty="0"/>
              <a:t>Comparsion with Benchmarks</a:t>
            </a:r>
          </a:p>
          <a:p>
            <a:r>
              <a:rPr lang="it-IT" dirty="0"/>
              <a:t>Tip Speed selection</a:t>
            </a:r>
          </a:p>
          <a:p>
            <a:pPr lvl="1"/>
            <a:r>
              <a:rPr lang="it-IT" dirty="0"/>
              <a:t>Why starting with tip speed?</a:t>
            </a:r>
          </a:p>
          <a:p>
            <a:pPr lvl="1"/>
            <a:r>
              <a:rPr lang="it-IT" dirty="0"/>
              <a:t>Tip speed design drives</a:t>
            </a:r>
          </a:p>
          <a:p>
            <a:pPr lvl="1"/>
            <a:r>
              <a:rPr lang="it-IT" dirty="0"/>
              <a:t>Noise regulations</a:t>
            </a:r>
          </a:p>
          <a:p>
            <a:pPr lvl="1"/>
            <a:r>
              <a:rPr lang="it-IT" dirty="0"/>
              <a:t>Final decision</a:t>
            </a:r>
          </a:p>
          <a:p>
            <a:pPr marL="457200" lvl="1" indent="0">
              <a:buNone/>
            </a:pPr>
            <a:endParaRPr lang="it-IT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089904-8CDB-8144-85F8-62D551C8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List of </a:t>
            </a:r>
            <a:r>
              <a:rPr lang="it-IT" dirty="0" err="1"/>
              <a:t>contents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483FF-0929-DBFC-5A37-E18E89B98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A04DC-589C-C90B-E2E0-890624C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DF548-D326-9A08-51B3-4D4E58AA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E88D69-9FD8-655B-723E-DDD5FBC480F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31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AB622-1822-BFC3-EBAE-BD4A03B26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2E15-48C6-1DB9-E436-EF15E254A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Main Design Parameters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A1E93-3BB2-8B84-391A-436307DF3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Main parameters:</a:t>
            </a:r>
          </a:p>
          <a:p>
            <a:pPr marL="0" indent="0">
              <a:buNone/>
            </a:pPr>
            <a:r>
              <a:rPr lang="en-GB" dirty="0"/>
              <a:t>1. Rated rotor speed (n)</a:t>
            </a:r>
          </a:p>
          <a:p>
            <a:pPr marL="0" indent="0">
              <a:buNone/>
            </a:pPr>
            <a:r>
              <a:rPr lang="en-GB" dirty="0"/>
              <a:t>2. Tip speed (</a:t>
            </a:r>
            <a:r>
              <a:rPr lang="en-GB" dirty="0" err="1"/>
              <a:t>U_tip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dirty="0"/>
              <a:t>3. Tip-speed ratio (</a:t>
            </a:r>
            <a:r>
              <a:rPr lang="el-GR" dirty="0"/>
              <a:t>λ)</a:t>
            </a:r>
          </a:p>
          <a:p>
            <a:pPr marL="0" indent="0">
              <a:buNone/>
            </a:pPr>
            <a:r>
              <a:rPr lang="en-GB" dirty="0"/>
              <a:t>4. Average site wind speed: 9 m/s (IEC IIIa)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Why We Define These Parameters</a:t>
            </a:r>
          </a:p>
          <a:p>
            <a:pPr marL="0" indent="0">
              <a:buNone/>
            </a:pPr>
            <a:endParaRPr lang="en-GB" dirty="0"/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Ensure consistent aerodynamic and drivetrain inputs for all teams.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Base design decisions on certified 5 MW-class benchmark turbines.</a:t>
            </a:r>
          </a:p>
          <a:p>
            <a:pPr marL="457200" indent="-457200">
              <a:buFont typeface="+mj-lt"/>
              <a:buAutoNum type="alphaUcPeriod"/>
            </a:pPr>
            <a:r>
              <a:rPr lang="en-GB" dirty="0"/>
              <a:t>Support early </a:t>
            </a:r>
            <a:r>
              <a:rPr lang="en-GB" dirty="0" err="1"/>
              <a:t>modeling</a:t>
            </a:r>
            <a:r>
              <a:rPr lang="en-GB" dirty="0"/>
              <a:t> of rotor, gearbox, and electrical drivetrain.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CC3CE-D201-2E5C-D689-606D8F41DEE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7D7EF-46AC-4B9A-601C-BE629662BD0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dirty="0"/>
              <a:t>Management Team PM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9517E-4B3B-9E07-46FE-8DE6EF5410A0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1FA14B-33A7-24BF-91A2-C13020BA6F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Bakhtyar Karim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EA1B9CD-C4F7-B45D-19E0-1F46C9757A66}"/>
              </a:ext>
            </a:extLst>
          </p:cNvPr>
          <p:cNvSpPr txBox="1">
            <a:spLocks/>
          </p:cNvSpPr>
          <p:nvPr/>
        </p:nvSpPr>
        <p:spPr>
          <a:xfrm>
            <a:off x="838200" y="6203235"/>
            <a:ext cx="7581062" cy="270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[8]</a:t>
            </a:r>
            <a:endParaRPr lang="en-DE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36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4B739-08D8-6114-8A77-43E65390F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Rated Rotor Speed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71F76-7803-8C0B-F484-173C199C5C8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81399-E49B-C47B-B39B-3AB76A6EDD3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dirty="0"/>
              <a:t>Management Team PM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D6309-1F72-D973-6538-E540F560A346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C0D86EE-839F-52D0-DD10-E5608E3870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Bakhtyar Karim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47E2AA-C85E-3066-E543-D0D895C32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78590"/>
              </p:ext>
            </p:extLst>
          </p:nvPr>
        </p:nvGraphicFramePr>
        <p:xfrm>
          <a:off x="3396644" y="1727993"/>
          <a:ext cx="5398712" cy="3052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49678">
                  <a:extLst>
                    <a:ext uri="{9D8B030D-6E8A-4147-A177-3AD203B41FA5}">
                      <a16:colId xmlns:a16="http://schemas.microsoft.com/office/drawing/2014/main" val="3782694817"/>
                    </a:ext>
                  </a:extLst>
                </a:gridCol>
                <a:gridCol w="1349678">
                  <a:extLst>
                    <a:ext uri="{9D8B030D-6E8A-4147-A177-3AD203B41FA5}">
                      <a16:colId xmlns:a16="http://schemas.microsoft.com/office/drawing/2014/main" val="1233646270"/>
                    </a:ext>
                  </a:extLst>
                </a:gridCol>
                <a:gridCol w="1349678">
                  <a:extLst>
                    <a:ext uri="{9D8B030D-6E8A-4147-A177-3AD203B41FA5}">
                      <a16:colId xmlns:a16="http://schemas.microsoft.com/office/drawing/2014/main" val="608547003"/>
                    </a:ext>
                  </a:extLst>
                </a:gridCol>
                <a:gridCol w="1349678">
                  <a:extLst>
                    <a:ext uri="{9D8B030D-6E8A-4147-A177-3AD203B41FA5}">
                      <a16:colId xmlns:a16="http://schemas.microsoft.com/office/drawing/2014/main" val="557018502"/>
                    </a:ext>
                  </a:extLst>
                </a:gridCol>
              </a:tblGrid>
              <a:tr h="6105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Turbine Model</a:t>
                      </a:r>
                      <a:endParaRPr lang="en-DE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Rotor Ø [m]</a:t>
                      </a:r>
                      <a:endParaRPr lang="en-DE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Rated Power [MW]</a:t>
                      </a:r>
                      <a:endParaRPr lang="en-DE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Rated Speed [rpm]</a:t>
                      </a:r>
                      <a:endParaRPr lang="en-DE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5449023"/>
                  </a:ext>
                </a:extLst>
              </a:tr>
              <a:tr h="6105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GE Cypress 5.3-158</a:t>
                      </a:r>
                      <a:endParaRPr lang="en-DE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158</a:t>
                      </a:r>
                      <a:endParaRPr lang="en-DE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5.3</a:t>
                      </a:r>
                      <a:endParaRPr lang="en-DE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10.5</a:t>
                      </a:r>
                      <a:endParaRPr lang="en-DE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8576483"/>
                  </a:ext>
                </a:extLst>
              </a:tr>
              <a:tr h="6105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Nordex N163/5.X</a:t>
                      </a:r>
                      <a:endParaRPr lang="en-DE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163</a:t>
                      </a:r>
                      <a:endParaRPr lang="en-DE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5.7</a:t>
                      </a:r>
                      <a:endParaRPr lang="en-DE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9.5</a:t>
                      </a:r>
                      <a:endParaRPr lang="en-DE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91656035"/>
                  </a:ext>
                </a:extLst>
              </a:tr>
              <a:tr h="6105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Siemens SG 5.0-145</a:t>
                      </a:r>
                      <a:endParaRPr lang="en-DE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145</a:t>
                      </a:r>
                      <a:endParaRPr lang="en-DE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5.0</a:t>
                      </a:r>
                      <a:endParaRPr lang="en-DE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12.0</a:t>
                      </a:r>
                      <a:endParaRPr lang="en-DE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1352886"/>
                  </a:ext>
                </a:extLst>
              </a:tr>
              <a:tr h="61052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NREL 5 MW Reference</a:t>
                      </a:r>
                      <a:endParaRPr lang="en-DE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126</a:t>
                      </a:r>
                      <a:endParaRPr lang="en-DE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5.0</a:t>
                      </a:r>
                      <a:endParaRPr lang="en-DE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12.1</a:t>
                      </a:r>
                      <a:endParaRPr lang="en-DE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1252063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152C621E-27B3-4305-FB51-A45FBB454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96260"/>
            <a:ext cx="3024674" cy="1338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04704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Industry Benchmarks</a:t>
            </a:r>
            <a:br>
              <a:rPr kumimoji="0" lang="en-US" altLang="en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kumimoji="0" lang="en-US" altLang="en-DE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C2DA2C6-4038-616B-96BF-515A12563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02395"/>
            <a:ext cx="7313374" cy="150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04704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kumimoji="0" lang="en-US" altLang="en-D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5 MW turbines with 145–165 m rotors typically operate between 9–12 rpm.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Selecting n = 10 rpm keeps the 160 m rotor within this range.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D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Compatible with 3-stage gearbox (≈1 : 160) and DFIG speed 1000–1800 rpm.</a:t>
            </a:r>
            <a:endParaRPr kumimoji="0" lang="en-US" altLang="en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93149A83-C3AA-D7C1-BD34-6557AB2DCF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8200" y="6216956"/>
            <a:ext cx="7581062" cy="2703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[1] [2] [3] [5]</a:t>
            </a:r>
            <a:endParaRPr lang="en-DE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20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C349D-8F33-650C-EEF5-E582E879A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F4A7-26DF-A717-4803-4AA54462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 Tip Speed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CF852D-C557-4EB0-59C1-4EE73CF3CD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8513"/>
                <a:ext cx="10065774" cy="462346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GB" dirty="0"/>
                  <a:t>What is Tip speed: </a:t>
                </a:r>
                <a:r>
                  <a:rPr lang="en-US" dirty="0"/>
                  <a:t>the outermost point of a rotor blade as it rotates through the air.</a:t>
                </a:r>
              </a:p>
              <a:p>
                <a:pPr marL="0" indent="0">
                  <a:buNone/>
                </a:pPr>
                <a:br>
                  <a:rPr lang="en-US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Tip</m:t>
                      </m:r>
                      <m:r>
                        <a:rPr lang="en-GB" sz="23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 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Variables &amp; Units: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baseline="-25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Tip</m:t>
                    </m:r>
                    <m:r>
                      <a:rPr lang="en-US" i="1" baseline="-25000"/>
                      <m:t> </m:t>
                    </m:r>
                  </m:oMath>
                </a14:m>
                <a:r>
                  <a:rPr lang="en-GB" dirty="0"/>
                  <a:t>speed [m/s]:  linear velocity at the blade tip.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l-GR" dirty="0"/>
                  <a:t> </a:t>
                </a:r>
                <a:r>
                  <a:rPr lang="en-GB" dirty="0"/>
                  <a:t>Angular velocity [rad/s]: how fast the rotor spins in radians per second.</a:t>
                </a:r>
              </a:p>
              <a:p>
                <a:pPr marL="0" indent="0">
                  <a:buNone/>
                </a:pPr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GB" dirty="0"/>
                  <a:t> Rotor speed [rpm]: number of full rotations per minute.</a:t>
                </a:r>
              </a:p>
              <a:p>
                <a:pPr marL="0" indent="0">
                  <a:buNone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GB" dirty="0"/>
                  <a:t> Rotor radius [m]: distance from the hub </a:t>
                </a:r>
                <a:r>
                  <a:rPr lang="en-GB" dirty="0" err="1"/>
                  <a:t>center</a:t>
                </a:r>
                <a:r>
                  <a:rPr lang="en-GB" dirty="0"/>
                  <a:t> to the blade tip.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for our Wind turbine: </a:t>
                </a:r>
                <a:r>
                  <a:rPr lang="en-GB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GB" dirty="0"/>
                  <a:t> = 10.5 rpm 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GB" dirty="0"/>
                  <a:t> = 80 m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baseline="-25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Tip</m:t>
                      </m:r>
                      <m:r>
                        <a:rPr lang="en-GB" sz="23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  10  .8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60</m:t>
                          </m:r>
                        </m:den>
                      </m:f>
                      <m: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=83.4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CF852D-C557-4EB0-59C1-4EE73CF3CD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8513"/>
                <a:ext cx="10065774" cy="4623466"/>
              </a:xfrm>
              <a:blipFill>
                <a:blip r:embed="rId3"/>
                <a:stretch>
                  <a:fillRect l="-969" t="-224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29EE7-0B85-4AC9-D51F-737DD057146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2151-A58A-ECBB-5387-6C2756136E7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dirty="0"/>
              <a:t>Management Team PM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DCF23-0D67-62A6-DF4A-F56B8460BFD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AC2E90-8382-A505-0CDF-96AC7F2228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Bakhtyar Karim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7AC87DF-1415-AFC8-B0E9-C443640DE03F}"/>
              </a:ext>
            </a:extLst>
          </p:cNvPr>
          <p:cNvSpPr txBox="1">
            <a:spLocks/>
          </p:cNvSpPr>
          <p:nvPr/>
        </p:nvSpPr>
        <p:spPr>
          <a:xfrm>
            <a:off x="838200" y="6091979"/>
            <a:ext cx="7581062" cy="27032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[5]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/>
              <a:t>[6] [7]</a:t>
            </a:r>
            <a:endParaRPr lang="en-DE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23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BFD82-E49D-5317-0AC6-5F8C61121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2C3F-363D-7736-5117-6C820A1D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2.i. Comparsion with Benchmarks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503DF-251B-7BD1-4024-40D6982567C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AE1CD-0D5D-FA94-7910-CE77AFAD112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dirty="0"/>
              <a:t>Management Team PM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AC581-77DF-2774-D753-444BB66AC13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53BF2B-0040-F03E-6D2F-E4BE49E55C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8200" y="6216956"/>
            <a:ext cx="7581062" cy="2703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[1] [2] [3] [4]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/>
              <a:t>[5] [6]</a:t>
            </a:r>
            <a:endParaRPr lang="en-DE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D14B46-6DC4-49BC-8129-6F314153E15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Bakhtyar </a:t>
            </a:r>
            <a:r>
              <a:rPr lang="en-GB" dirty="0" err="1"/>
              <a:t>karim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A766F4-4486-AF17-E1EF-F943F67ED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785784"/>
              </p:ext>
            </p:extLst>
          </p:nvPr>
        </p:nvGraphicFramePr>
        <p:xfrm>
          <a:off x="2736706" y="1394234"/>
          <a:ext cx="7377435" cy="35627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34798">
                  <a:extLst>
                    <a:ext uri="{9D8B030D-6E8A-4147-A177-3AD203B41FA5}">
                      <a16:colId xmlns:a16="http://schemas.microsoft.com/office/drawing/2014/main" val="1843998798"/>
                    </a:ext>
                  </a:extLst>
                </a:gridCol>
                <a:gridCol w="1646749">
                  <a:extLst>
                    <a:ext uri="{9D8B030D-6E8A-4147-A177-3AD203B41FA5}">
                      <a16:colId xmlns:a16="http://schemas.microsoft.com/office/drawing/2014/main" val="569387901"/>
                    </a:ext>
                  </a:extLst>
                </a:gridCol>
                <a:gridCol w="1651706">
                  <a:extLst>
                    <a:ext uri="{9D8B030D-6E8A-4147-A177-3AD203B41FA5}">
                      <a16:colId xmlns:a16="http://schemas.microsoft.com/office/drawing/2014/main" val="4232778158"/>
                    </a:ext>
                  </a:extLst>
                </a:gridCol>
                <a:gridCol w="1444182">
                  <a:extLst>
                    <a:ext uri="{9D8B030D-6E8A-4147-A177-3AD203B41FA5}">
                      <a16:colId xmlns:a16="http://schemas.microsoft.com/office/drawing/2014/main" val="3384169983"/>
                    </a:ext>
                  </a:extLst>
                </a:gridCol>
              </a:tblGrid>
              <a:tr h="3743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Turbine</a:t>
                      </a:r>
                      <a:endParaRPr lang="en-DE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Rotor Ø [m]</a:t>
                      </a:r>
                      <a:endParaRPr lang="en-DE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Rated Speed [rpm]</a:t>
                      </a:r>
                      <a:endParaRPr lang="en-DE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Tip Speed [m/s]</a:t>
                      </a:r>
                      <a:endParaRPr lang="en-DE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0530606"/>
                  </a:ext>
                </a:extLst>
              </a:tr>
              <a:tr h="5314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Siemens SG 5.0-145</a:t>
                      </a:r>
                      <a:endParaRPr lang="en-DE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145</a:t>
                      </a:r>
                      <a:endParaRPr lang="en-DE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12.0</a:t>
                      </a:r>
                      <a:endParaRPr lang="en-DE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91</a:t>
                      </a:r>
                      <a:endParaRPr lang="en-DE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1287688"/>
                  </a:ext>
                </a:extLst>
              </a:tr>
              <a:tr h="5314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Nordex N163/5.X</a:t>
                      </a:r>
                      <a:endParaRPr lang="en-DE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163</a:t>
                      </a:r>
                      <a:endParaRPr lang="en-DE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9.5</a:t>
                      </a:r>
                      <a:endParaRPr lang="en-DE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81</a:t>
                      </a:r>
                      <a:endParaRPr lang="en-DE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48346340"/>
                  </a:ext>
                </a:extLst>
              </a:tr>
              <a:tr h="5314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GE Cypress 5.3-158</a:t>
                      </a:r>
                      <a:endParaRPr lang="en-DE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158</a:t>
                      </a:r>
                      <a:endParaRPr lang="en-DE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10.5</a:t>
                      </a:r>
                      <a:endParaRPr lang="en-DE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87</a:t>
                      </a:r>
                      <a:endParaRPr lang="en-DE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1203425"/>
                  </a:ext>
                </a:extLst>
              </a:tr>
              <a:tr h="5314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Goldwind GW155/4.5</a:t>
                      </a:r>
                      <a:endParaRPr lang="en-DE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155</a:t>
                      </a:r>
                      <a:endParaRPr lang="en-DE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10.0</a:t>
                      </a:r>
                      <a:endParaRPr lang="en-DE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81</a:t>
                      </a:r>
                      <a:endParaRPr lang="en-DE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82600611"/>
                  </a:ext>
                </a:extLst>
              </a:tr>
              <a:tr h="5314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Vestas V150-5.6</a:t>
                      </a:r>
                      <a:endParaRPr lang="en-DE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150</a:t>
                      </a:r>
                      <a:endParaRPr lang="en-DE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11.0</a:t>
                      </a:r>
                      <a:endParaRPr lang="en-DE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86</a:t>
                      </a:r>
                      <a:endParaRPr lang="en-DE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5077853"/>
                  </a:ext>
                </a:extLst>
              </a:tr>
              <a:tr h="53140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Optimus Syria</a:t>
                      </a:r>
                      <a:endParaRPr lang="en-DE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160</a:t>
                      </a:r>
                      <a:endParaRPr lang="en-DE" sz="14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10</a:t>
                      </a:r>
                      <a:endParaRPr lang="en-DE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83.4</a:t>
                      </a:r>
                      <a:endParaRPr lang="en-DE" sz="14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64717946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DC658A-8C2F-7D8B-0DFC-D2730AA98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036514"/>
            <a:ext cx="10065774" cy="46234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			From Benchmarks Tip speed is ≈ 80–90 m/s for modern 5 MW turbines.</a:t>
            </a:r>
          </a:p>
          <a:p>
            <a:pPr marL="0" indent="0">
              <a:buNone/>
            </a:pPr>
            <a:r>
              <a:rPr lang="en-GB" sz="1800" dirty="0"/>
              <a:t>Why it is Important to determine Tip speed?</a:t>
            </a:r>
          </a:p>
          <a:p>
            <a:pPr marL="0" indent="0">
              <a:buNone/>
            </a:pPr>
            <a:r>
              <a:rPr lang="en-GB" sz="1800" dirty="0"/>
              <a:t>Determines aerodynamic efficiency, noise, and structural loading.</a:t>
            </a:r>
          </a:p>
        </p:txBody>
      </p:sp>
    </p:spTree>
    <p:extLst>
      <p:ext uri="{BB962C8B-B14F-4D97-AF65-F5344CB8AC3E}">
        <p14:creationId xmlns:p14="http://schemas.microsoft.com/office/powerpoint/2010/main" val="235872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7A596-91FF-5AC6-A662-061BED009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50AD-2EE6-5058-C60B-E945684A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80" y="331192"/>
            <a:ext cx="11628120" cy="1325563"/>
          </a:xfrm>
        </p:spPr>
        <p:txBody>
          <a:bodyPr/>
          <a:lstStyle/>
          <a:p>
            <a:r>
              <a:rPr lang="it-IT" dirty="0"/>
              <a:t>3. Tip Speed Ratio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AE43E-0D83-AA58-BBEB-9B07B550376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05FD6-F21D-D4C4-4834-8BE0C56EEB9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dirty="0"/>
              <a:t>Management Team PM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0A477-D88C-5C10-1E49-FC26658921A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627B87-3D93-673F-FB30-ED34936D07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Bakhtyar </a:t>
            </a:r>
            <a:r>
              <a:rPr lang="en-GB" dirty="0" err="1"/>
              <a:t>karim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20E3E6-F47E-8F22-1801-4905AAFD8A1A}"/>
                  </a:ext>
                </a:extLst>
              </p:cNvPr>
              <p:cNvSpPr txBox="1"/>
              <p:nvPr/>
            </p:nvSpPr>
            <p:spPr>
              <a:xfrm>
                <a:off x="760440" y="1296927"/>
                <a:ext cx="10882920" cy="4228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Tip Speed Ratio λ is the ratio between the linear velocity at the blade tip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U</m:t>
                    </m:r>
                    <m:r>
                      <m:rPr>
                        <m:nor/>
                      </m:rPr>
                      <a:rPr lang="en-US" baseline="-25000"/>
                      <m:t>Tip</m:t>
                    </m:r>
                  </m:oMath>
                </a14:m>
                <a:r>
                  <a:rPr lang="en-US" dirty="0"/>
                  <a:t> and the undisturbed wind speed at hub height </a:t>
                </a:r>
                <a:r>
                  <a:rPr lang="en-US" i="1" dirty="0"/>
                  <a:t>V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algn="ctr"/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DE" sz="2800" i="1"/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i="1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sz="2800" i="1" baseline="-25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Tip</m:t>
                        </m:r>
                      </m:num>
                      <m:den>
                        <m:r>
                          <a:rPr lang="en-US" sz="2800" i="1"/>
                          <m:t>𝑉</m:t>
                        </m:r>
                        <m:r>
                          <a:rPr lang="en-US" sz="2800" i="1"/>
                          <m:t>∞</m:t>
                        </m:r>
                      </m:den>
                    </m:f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It represents how fast the blade tips move compared to the incoming wind. </a:t>
                </a:r>
                <a:endParaRPr lang="en-DE" dirty="0"/>
              </a:p>
              <a:p>
                <a:endParaRPr lang="en-DE" dirty="0"/>
              </a:p>
              <a:p>
                <a:r>
                  <a:rPr lang="en-US" dirty="0"/>
                  <a:t>For our wind Turbine</a:t>
                </a:r>
                <a:r>
                  <a:rPr lang="en-DE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/>
                      <m:t>U</m:t>
                    </m:r>
                    <m:r>
                      <m:rPr>
                        <m:nor/>
                      </m:rPr>
                      <a:rPr lang="en-US" i="1" baseline="-25000"/>
                      <m:t>Tip</m:t>
                    </m:r>
                    <m:r>
                      <a:rPr lang="en-US" i="1" baseline="-25000"/>
                      <m:t> </m:t>
                    </m:r>
                  </m:oMath>
                </a14:m>
                <a:r>
                  <a:rPr lang="en-DE" dirty="0"/>
                  <a:t>= 88 m/s</a:t>
                </a:r>
              </a:p>
              <a:p>
                <a14:m>
                  <m:oMath xmlns:m="http://schemas.openxmlformats.org/officeDocument/2006/math">
                    <m:r>
                      <a:rPr lang="en-US" i="1"/>
                      <m:t>𝑉</m:t>
                    </m:r>
                    <m:r>
                      <a:rPr lang="en-US" i="1"/>
                      <m:t>∞ </m:t>
                    </m:r>
                  </m:oMath>
                </a14:m>
                <a:r>
                  <a:rPr lang="en-DE" dirty="0"/>
                  <a:t>= 9 m/s</a:t>
                </a:r>
                <a:endParaRPr lang="en-US" dirty="0"/>
              </a:p>
              <a:p>
                <a:r>
                  <a:rPr lang="en-US" dirty="0"/>
                  <a:t>					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D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0" i="1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83.4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=9.3</m:t>
                    </m:r>
                  </m:oMath>
                </a14:m>
                <a:endParaRPr lang="en-D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n-DE" sz="2400" i="1" dirty="0"/>
              </a:p>
              <a:p>
                <a:endParaRPr lang="en-D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20E3E6-F47E-8F22-1801-4905AAFD8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440" y="1296927"/>
                <a:ext cx="10882920" cy="4228145"/>
              </a:xfrm>
              <a:prstGeom prst="rect">
                <a:avLst/>
              </a:prstGeom>
              <a:blipFill>
                <a:blip r:embed="rId2"/>
                <a:stretch>
                  <a:fillRect l="-504" t="-72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3D257B1F-C0F6-6C4F-0218-FA979D05C3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8200" y="6216956"/>
            <a:ext cx="7581062" cy="2703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[4]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/>
              <a:t>[5] </a:t>
            </a:r>
            <a:endParaRPr lang="en-DE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7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3D967-988D-2925-69E3-9ED4B96A4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5D0B-D16A-6D3F-7A2F-6440CA2BF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280" y="331192"/>
            <a:ext cx="11628120" cy="1325563"/>
          </a:xfrm>
        </p:spPr>
        <p:txBody>
          <a:bodyPr/>
          <a:lstStyle/>
          <a:p>
            <a:r>
              <a:rPr lang="it-IT" dirty="0"/>
              <a:t>3.i. Comparsion with Bnechmarks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24767-1627-B256-53B0-24B6789BBD9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822E7-63C2-E0FF-5BBC-6F85CC674F6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dirty="0"/>
              <a:t>Management Team PM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4F9BE-2D38-7123-D490-890BB545F77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49677-4099-934C-6A06-78DD44D537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Bakhtyar </a:t>
            </a:r>
            <a:r>
              <a:rPr lang="en-GB" dirty="0" err="1"/>
              <a:t>karim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6755D4-9768-8D5C-F0EE-436F7439D44C}"/>
              </a:ext>
            </a:extLst>
          </p:cNvPr>
          <p:cNvSpPr txBox="1"/>
          <p:nvPr/>
        </p:nvSpPr>
        <p:spPr>
          <a:xfrm>
            <a:off x="654540" y="4488903"/>
            <a:ext cx="108829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DE" dirty="0"/>
          </a:p>
          <a:p>
            <a:r>
              <a:rPr lang="en-DE" dirty="0"/>
              <a:t>Interpretation</a:t>
            </a:r>
          </a:p>
          <a:p>
            <a:pPr marL="342900" indent="-342900">
              <a:buFont typeface="+mj-lt"/>
              <a:buAutoNum type="alphaUcPeriod"/>
            </a:pPr>
            <a:r>
              <a:rPr lang="en-DE" dirty="0"/>
              <a:t>λ ≈ </a:t>
            </a:r>
            <a:r>
              <a:rPr lang="en-US" dirty="0"/>
              <a:t>7.5</a:t>
            </a:r>
            <a:r>
              <a:rPr lang="en-DE" dirty="0"/>
              <a:t> – 10 </a:t>
            </a:r>
            <a:r>
              <a:rPr lang="en-US" dirty="0"/>
              <a:t> is</a:t>
            </a:r>
            <a:r>
              <a:rPr lang="en-DE" dirty="0"/>
              <a:t> optimal for IEC IIIa (9 m/s mean wind).</a:t>
            </a:r>
          </a:p>
          <a:p>
            <a:pPr marL="342900" indent="-342900">
              <a:buFont typeface="+mj-lt"/>
              <a:buAutoNum type="alphaUcPeriod"/>
            </a:pPr>
            <a:r>
              <a:rPr lang="en-DE" dirty="0"/>
              <a:t>Higher λ </a:t>
            </a:r>
            <a:r>
              <a:rPr lang="en-US" dirty="0"/>
              <a:t>is</a:t>
            </a:r>
            <a:r>
              <a:rPr lang="en-DE" dirty="0"/>
              <a:t> better energy capture at low wind.</a:t>
            </a:r>
          </a:p>
          <a:p>
            <a:pPr marL="342900" indent="-342900">
              <a:buFont typeface="+mj-lt"/>
              <a:buAutoNum type="alphaUcPeriod"/>
            </a:pPr>
            <a:r>
              <a:rPr lang="en-DE" dirty="0"/>
              <a:t>Too high λ </a:t>
            </a:r>
            <a:r>
              <a:rPr lang="en-US" dirty="0"/>
              <a:t>leads to high</a:t>
            </a:r>
            <a:r>
              <a:rPr lang="en-DE" dirty="0"/>
              <a:t> noise &amp; stress increase.</a:t>
            </a:r>
          </a:p>
          <a:p>
            <a:endParaRPr lang="en-DE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E83955C-B3C2-136E-FAE6-AD29C96FA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717959"/>
              </p:ext>
            </p:extLst>
          </p:nvPr>
        </p:nvGraphicFramePr>
        <p:xfrm>
          <a:off x="3537608" y="1491934"/>
          <a:ext cx="5647032" cy="31105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23516">
                  <a:extLst>
                    <a:ext uri="{9D8B030D-6E8A-4147-A177-3AD203B41FA5}">
                      <a16:colId xmlns:a16="http://schemas.microsoft.com/office/drawing/2014/main" val="676023717"/>
                    </a:ext>
                  </a:extLst>
                </a:gridCol>
                <a:gridCol w="2823516">
                  <a:extLst>
                    <a:ext uri="{9D8B030D-6E8A-4147-A177-3AD203B41FA5}">
                      <a16:colId xmlns:a16="http://schemas.microsoft.com/office/drawing/2014/main" val="2092815753"/>
                    </a:ext>
                  </a:extLst>
                </a:gridCol>
              </a:tblGrid>
              <a:tr h="3888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Turbine</a:t>
                      </a:r>
                      <a:endParaRPr lang="en-DE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TSR Range</a:t>
                      </a:r>
                      <a:endParaRPr lang="en-DE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18186780"/>
                  </a:ext>
                </a:extLst>
              </a:tr>
              <a:tr h="3888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NREL 5 MW Reference</a:t>
                      </a:r>
                      <a:endParaRPr lang="en-DE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7.5</a:t>
                      </a:r>
                      <a:endParaRPr lang="en-DE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64396563"/>
                  </a:ext>
                </a:extLst>
              </a:tr>
              <a:tr h="3888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Siemens SG 5.0-145</a:t>
                      </a:r>
                      <a:endParaRPr lang="en-DE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8 – 9</a:t>
                      </a:r>
                      <a:endParaRPr lang="en-DE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80036997"/>
                  </a:ext>
                </a:extLst>
              </a:tr>
              <a:tr h="3888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Nordex N163/5.X</a:t>
                      </a:r>
                      <a:endParaRPr lang="en-DE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8.5 – 9.5</a:t>
                      </a:r>
                      <a:endParaRPr lang="en-DE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5658471"/>
                  </a:ext>
                </a:extLst>
              </a:tr>
              <a:tr h="3888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GE Cypress 5.3-158</a:t>
                      </a:r>
                      <a:endParaRPr lang="en-DE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≈ 9</a:t>
                      </a:r>
                      <a:endParaRPr lang="en-DE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2413730"/>
                  </a:ext>
                </a:extLst>
              </a:tr>
              <a:tr h="3888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Goldwind GW155/4.5</a:t>
                      </a:r>
                      <a:endParaRPr lang="en-DE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8.8</a:t>
                      </a:r>
                      <a:endParaRPr lang="en-DE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97029382"/>
                  </a:ext>
                </a:extLst>
              </a:tr>
              <a:tr h="3888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Vestas V150-5.6</a:t>
                      </a:r>
                      <a:endParaRPr lang="en-DE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>
                          <a:effectLst/>
                        </a:rPr>
                        <a:t>8.5 – 9</a:t>
                      </a:r>
                      <a:endParaRPr lang="en-DE" sz="16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68988182"/>
                  </a:ext>
                </a:extLst>
              </a:tr>
              <a:tr h="38881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Optimus Syria </a:t>
                      </a:r>
                      <a:endParaRPr lang="en-DE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dirty="0">
                          <a:effectLst/>
                        </a:rPr>
                        <a:t>≈ 9.3</a:t>
                      </a:r>
                      <a:endParaRPr lang="en-DE" sz="16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3297218"/>
                  </a:ext>
                </a:extLst>
              </a:tr>
            </a:tbl>
          </a:graphicData>
        </a:graphic>
      </p:graphicFrame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627ECDAD-630A-C8BF-AF02-A6036DEA59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8200" y="6216956"/>
            <a:ext cx="7581062" cy="27032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[1] [2] [3] [4]</a:t>
            </a:r>
            <a:r>
              <a:rPr lang="en-US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/>
              <a:t>[5] [6] [7]</a:t>
            </a:r>
            <a:endParaRPr lang="en-DE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884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86665-13F2-E4E3-2354-EA3BA60F4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FA10D-043B-2C95-D47C-9A4860CD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Bibliography / Management team / PM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D9F50-4105-4F01-72F0-D74F68CF4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531"/>
            <a:ext cx="10515600" cy="4351338"/>
          </a:xfrm>
        </p:spPr>
        <p:txBody>
          <a:bodyPr>
            <a:noAutofit/>
          </a:bodyPr>
          <a:lstStyle/>
          <a:p>
            <a:r>
              <a:rPr lang="en-GB" dirty="0"/>
              <a:t>[1] Siemens Gamesa Renewable Energy, “SG 5.0-145 Onshore Wind Turbine,” Siemens Gamesa, 2024. [Online]. Available: https://www.siemensgamesa.com/en-int/products-and-services/onshore/wind-turbine-sg-5-0-145  </a:t>
            </a:r>
          </a:p>
          <a:p>
            <a:r>
              <a:rPr lang="en-GB" dirty="0"/>
              <a:t>[2] Nordex SE, “N163/5.X – Delta4000 Platform,” Nordex Group, 2024. [Online]. Available: https://www.nordex-online.com/en/product/n163-5-x/</a:t>
            </a:r>
          </a:p>
          <a:p>
            <a:r>
              <a:rPr lang="en-GB" dirty="0"/>
              <a:t>[3] GE </a:t>
            </a:r>
            <a:r>
              <a:rPr lang="en-GB" dirty="0" err="1"/>
              <a:t>Vernova</a:t>
            </a:r>
            <a:r>
              <a:rPr lang="en-GB" dirty="0"/>
              <a:t>, “Cypress Platform – 5.3-158 MW Onshore Wind Turbine,” GE Renewable Energy, 2024. [Online]. Available: https://www.gevernova.com  </a:t>
            </a:r>
          </a:p>
          <a:p>
            <a:r>
              <a:rPr lang="en-GB" dirty="0"/>
              <a:t>[4] P. Bortolotti, J. J. Jonkman, L. Wang and A. D. Wright, “IEA Wind TCP Task 37: Systems Engineering in Wind Energy – Reference Wind Turbines,” NREL, 2019. </a:t>
            </a:r>
            <a:r>
              <a:rPr lang="en-GB" dirty="0" err="1"/>
              <a:t>doi</a:t>
            </a:r>
            <a:r>
              <a:rPr lang="en-GB" dirty="0"/>
              <a:t>: 10.2172/1529216.  </a:t>
            </a:r>
          </a:p>
          <a:p>
            <a:r>
              <a:rPr lang="en-GB" dirty="0"/>
              <a:t>[5] National Renewable Energy Laboratory (NREL), “NREL 5 MW Reference Turbine Documentation,” Golden, CO, 2020. [Online]. Available: https://docs.nrel.gov/docs/fy09osti/38060.pdf</a:t>
            </a:r>
            <a:br>
              <a:rPr lang="en-GB" dirty="0"/>
            </a:br>
            <a:br>
              <a:rPr lang="en-GB" dirty="0"/>
            </a:br>
            <a:r>
              <a:rPr lang="en-GB" dirty="0"/>
              <a:t>[6] </a:t>
            </a:r>
            <a:r>
              <a:rPr lang="en-GB" dirty="0" err="1"/>
              <a:t>Goldwind</a:t>
            </a:r>
            <a:r>
              <a:rPr lang="en-GB" dirty="0"/>
              <a:t>, “GW155/4.5 Wind Turbine Product Brochure,” Xinjiang </a:t>
            </a:r>
            <a:r>
              <a:rPr lang="en-GB" dirty="0" err="1"/>
              <a:t>Goldwind</a:t>
            </a:r>
            <a:r>
              <a:rPr lang="en-GB" dirty="0"/>
              <a:t> Science &amp; Technology Co., Ltd., 2023. [Online]. Available: https://www.goldwind.com  </a:t>
            </a:r>
          </a:p>
          <a:p>
            <a:r>
              <a:rPr lang="en-GB" dirty="0"/>
              <a:t>[7] Vestas Wind Systems A/S, “V150-5.6 MW </a:t>
            </a:r>
            <a:r>
              <a:rPr lang="en-GB" dirty="0" err="1"/>
              <a:t>EnVentus</a:t>
            </a:r>
            <a:r>
              <a:rPr lang="en-GB" dirty="0"/>
              <a:t> Platform,” Vestas, 2024. [Online]. Available: https://www.vestas.com  </a:t>
            </a:r>
          </a:p>
          <a:p>
            <a:r>
              <a:rPr lang="en-GB" dirty="0"/>
              <a:t>[8] DNV, “Design Guideline for Certification of Wind Turbines (DNV-ST-0437),” DNV, Høvik, 2021.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865D8-FABB-2E8F-8009-72EED5F48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13/10/2025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1336B-C3FF-58F4-A0EC-6EEBC5A9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Management Team PM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F7327-E203-382A-F016-253A275A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996D2D-E2E1-6751-C220-28D421CBEE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Bakhtyar Karim</a:t>
            </a:r>
          </a:p>
        </p:txBody>
      </p:sp>
    </p:spTree>
    <p:extLst>
      <p:ext uri="{BB962C8B-B14F-4D97-AF65-F5344CB8AC3E}">
        <p14:creationId xmlns:p14="http://schemas.microsoft.com/office/powerpoint/2010/main" val="793178715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FAF026A4-FAA2-4B3F-9818-6FE8267138C8}" vid="{90728898-6A8E-4A9D-99E4-96286F346DC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FAF026A4-FAA2-4B3F-9818-6FE8267138C8}" vid="{40D391B5-CD9D-4991-B15A-0D3091F9983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0</TotalTime>
  <Words>1724</Words>
  <Application>Microsoft Office PowerPoint</Application>
  <PresentationFormat>Widescreen</PresentationFormat>
  <Paragraphs>263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Aptos</vt:lpstr>
      <vt:lpstr>Aptos (Textkörper)</vt:lpstr>
      <vt:lpstr>Aptos Display</vt:lpstr>
      <vt:lpstr>Arial</vt:lpstr>
      <vt:lpstr>Calibri</vt:lpstr>
      <vt:lpstr>Calibri Light</vt:lpstr>
      <vt:lpstr>Cambria</vt:lpstr>
      <vt:lpstr>Cambria Math</vt:lpstr>
      <vt:lpstr>Courier New</vt:lpstr>
      <vt:lpstr>Times New Roman</vt:lpstr>
      <vt:lpstr>Wingdings</vt:lpstr>
      <vt:lpstr>Benutzerdefiniertes Design</vt:lpstr>
      <vt:lpstr>Office</vt:lpstr>
      <vt:lpstr>Weekly Report: Management Team</vt:lpstr>
      <vt:lpstr>List of contents</vt:lpstr>
      <vt:lpstr>1. Main Design Parameters</vt:lpstr>
      <vt:lpstr>1. Rated Rotor Speed</vt:lpstr>
      <vt:lpstr>2. Tip Speed</vt:lpstr>
      <vt:lpstr>2.i. Comparsion with Benchmarks</vt:lpstr>
      <vt:lpstr>3. Tip Speed Ratio</vt:lpstr>
      <vt:lpstr>3.i. Comparsion with Bnechmarks</vt:lpstr>
      <vt:lpstr>Bibliography / Management team / PM</vt:lpstr>
      <vt:lpstr>2.i Why starting with tip speed?</vt:lpstr>
      <vt:lpstr>2.ii Tip speed design drives</vt:lpstr>
      <vt:lpstr>2.iii Noise regulations</vt:lpstr>
      <vt:lpstr>2.iii Noise regulations</vt:lpstr>
      <vt:lpstr>2.iv Final decision</vt:lpstr>
      <vt:lpstr>2.iv Final decision</vt:lpstr>
      <vt:lpstr>Bibliography – Management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Federico De Mita</dc:creator>
  <cp:lastModifiedBy>Bakhtiar Sabir</cp:lastModifiedBy>
  <cp:revision>2</cp:revision>
  <dcterms:created xsi:type="dcterms:W3CDTF">2025-10-10T09:03:26Z</dcterms:created>
  <dcterms:modified xsi:type="dcterms:W3CDTF">2025-10-13T10:42:55Z</dcterms:modified>
</cp:coreProperties>
</file>