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0" r:id="rId4"/>
    <p:sldId id="259" r:id="rId5"/>
    <p:sldId id="283" r:id="rId6"/>
    <p:sldId id="284" r:id="rId7"/>
    <p:sldId id="285" r:id="rId8"/>
    <p:sldId id="286" r:id="rId9"/>
    <p:sldId id="264" r:id="rId10"/>
    <p:sldId id="271" r:id="rId11"/>
    <p:sldId id="272" r:id="rId12"/>
    <p:sldId id="273" r:id="rId13"/>
    <p:sldId id="287" r:id="rId14"/>
    <p:sldId id="28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3"/>
            <p14:sldId id="284"/>
            <p14:sldId id="285"/>
            <p14:sldId id="286"/>
            <p14:sldId id="264"/>
            <p14:sldId id="271"/>
            <p14:sldId id="272"/>
            <p14:sldId id="273"/>
            <p14:sldId id="287"/>
            <p14:sldId id="28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 userDrawn="1"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03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14/10/2025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6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Mohammed Eldemerdash (760137)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41A7F644-716E-1171-EE9D-466A11C47F4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81050" y="812800"/>
            <a:ext cx="909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 and Cons of Tubular Steel Segments with Vertical Connections</a:t>
            </a:r>
            <a:endParaRPr lang="de-DE" sz="2400" dirty="0"/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30684533-C94E-31C6-0470-10A1E0E4AA3A}"/>
              </a:ext>
            </a:extLst>
          </p:cNvPr>
          <p:cNvSpPr txBox="1">
            <a:spLocks/>
          </p:cNvSpPr>
          <p:nvPr/>
        </p:nvSpPr>
        <p:spPr>
          <a:xfrm>
            <a:off x="1025967" y="1287165"/>
            <a:ext cx="721995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br>
              <a:rPr lang="de-DE" sz="1400" dirty="0"/>
            </a:br>
            <a:br>
              <a:rPr lang="de-DE" sz="1400" dirty="0"/>
            </a:br>
            <a:br>
              <a:rPr lang="de-DE" sz="1400" dirty="0"/>
            </a:br>
            <a:r>
              <a:rPr lang="de-DE" sz="2200" b="1" dirty="0"/>
              <a:t>Pros:</a:t>
            </a:r>
            <a:br>
              <a:rPr lang="de-DE" sz="1400" dirty="0"/>
            </a:br>
            <a:r>
              <a:rPr lang="de-DE" sz="2000" dirty="0"/>
              <a:t>-Easy transport and assembly.</a:t>
            </a:r>
            <a:br>
              <a:rPr lang="de-DE" sz="2000" dirty="0"/>
            </a:br>
            <a:r>
              <a:rPr lang="de-DE" sz="2000" dirty="0"/>
              <a:t>-Faster construction.</a:t>
            </a:r>
            <a:br>
              <a:rPr lang="de-DE" sz="2000" dirty="0"/>
            </a:br>
            <a:r>
              <a:rPr lang="de-DE" sz="2000" dirty="0"/>
              <a:t>-Lighter weight → less seismic loadGood aerodynamic and dynamic behavior.</a:t>
            </a:r>
            <a:br>
              <a:rPr lang="de-DE" sz="1600" dirty="0"/>
            </a:br>
            <a:br>
              <a:rPr lang="de-DE" sz="1600" dirty="0"/>
            </a:br>
            <a:br>
              <a:rPr lang="de-DE" sz="1400" dirty="0"/>
            </a:br>
            <a:r>
              <a:rPr lang="de-DE" sz="2200" b="1" dirty="0"/>
              <a:t>Cons:</a:t>
            </a:r>
            <a:br>
              <a:rPr lang="de-DE" sz="1400" dirty="0"/>
            </a:br>
            <a:r>
              <a:rPr lang="de-DE" sz="2000" dirty="0"/>
              <a:t>-Higher steel cost</a:t>
            </a:r>
            <a:br>
              <a:rPr lang="de-DE" sz="2000" dirty="0"/>
            </a:br>
            <a:r>
              <a:rPr lang="de-DE" sz="2000" dirty="0"/>
              <a:t>-Needs corrosion protection</a:t>
            </a:r>
            <a:br>
              <a:rPr lang="de-DE" sz="2000" dirty="0"/>
            </a:br>
            <a:r>
              <a:rPr lang="de-DE" sz="2000" dirty="0"/>
              <a:t>-Careful inspection for fatigue at splices</a:t>
            </a:r>
            <a:br>
              <a:rPr lang="de-DE" sz="1400" dirty="0"/>
            </a:br>
            <a:br>
              <a:rPr lang="de-DE" sz="1400" dirty="0"/>
            </a:br>
            <a:endParaRPr lang="de-DE" sz="1400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01637896-EEEF-2503-D21B-B4EE8B60CA9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267131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04BEF-EA54-A376-C777-250513D6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DBDB1-BE09-94A0-732E-E68FC31D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E519C-0CEB-974B-817B-501D9342587E}"/>
              </a:ext>
            </a:extLst>
          </p:cNvPr>
          <p:cNvSpPr txBox="1"/>
          <p:nvPr/>
        </p:nvSpPr>
        <p:spPr>
          <a:xfrm>
            <a:off x="750570" y="825500"/>
            <a:ext cx="373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Structure system selection</a:t>
            </a:r>
            <a:endParaRPr lang="de-DE" sz="2400" dirty="0"/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FE4D8CD4-0EB1-E61E-E01B-520DA1396E3D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987EC9BE-F045-D1C6-2328-4945DB475EB6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0221808F-1B76-A8E2-A7FA-CAF9C875F4B3}"/>
              </a:ext>
            </a:extLst>
          </p:cNvPr>
          <p:cNvSpPr txBox="1">
            <a:spLocks/>
          </p:cNvSpPr>
          <p:nvPr/>
        </p:nvSpPr>
        <p:spPr>
          <a:xfrm>
            <a:off x="1025967" y="1287165"/>
            <a:ext cx="721995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br>
              <a:rPr lang="de-DE" sz="1400" dirty="0"/>
            </a:br>
            <a:r>
              <a:rPr lang="en-US" sz="2200" b="1" dirty="0"/>
              <a:t>Best Choice “Steel tower with vertical splices”: 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-Steel tower with vertical splices.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- </a:t>
            </a:r>
            <a:r>
              <a:rPr lang="en-US" sz="2100" dirty="0"/>
              <a:t>faster.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 -</a:t>
            </a:r>
            <a:r>
              <a:rPr lang="en-US" sz="2100" dirty="0"/>
              <a:t>lighter, and more practical for inland Syria.</a:t>
            </a:r>
            <a:br>
              <a:rPr lang="de-DE" sz="2100" dirty="0"/>
            </a:br>
            <a:br>
              <a:rPr lang="de-DE" sz="1400" dirty="0"/>
            </a:br>
            <a:br>
              <a:rPr lang="de-DE" sz="1400" dirty="0"/>
            </a:br>
            <a:endParaRPr lang="de-DE" sz="1400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7809DB78-9313-E017-474D-02E3B1A43F77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122661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3" name="Picture 2" descr="A notebook with math equations on it&#10;&#10;AI-generated content may be incorrect.">
            <a:extLst>
              <a:ext uri="{FF2B5EF4-FFF2-40B4-BE49-F238E27FC236}">
                <a16:creationId xmlns:a16="http://schemas.microsoft.com/office/drawing/2014/main" id="{689E4B21-4811-F77D-350F-04A7819B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04" y="1331227"/>
            <a:ext cx="3148427" cy="49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distribution </a:t>
            </a:r>
            <a:endParaRPr lang="de-DE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z="1800" dirty="0"/>
              <a:t>Mohammed Eldemerdash: 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Comparison between the Hybrid and Tubular Steel Segments with Vertical Connections.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The speaker of the presentation.</a:t>
            </a:r>
          </a:p>
          <a:p>
            <a:pPr marL="285750" lvl="0" indent="-285750">
              <a:buFontTx/>
              <a:buChar char="-"/>
            </a:pPr>
            <a:endParaRPr lang="en-US" sz="1800" dirty="0"/>
          </a:p>
          <a:p>
            <a:pPr lvl="0"/>
            <a:r>
              <a:rPr lang="en-US" sz="1800" dirty="0"/>
              <a:t>Ibrahim Mostafa: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Check the stress.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Prepare the presentation.</a:t>
            </a:r>
            <a:br>
              <a:rPr lang="en-US" sz="1800" dirty="0"/>
            </a:br>
            <a:br>
              <a:rPr lang="en-US" sz="1800" dirty="0"/>
            </a:br>
            <a:endParaRPr lang="de-DE" sz="1800" dirty="0"/>
          </a:p>
          <a:p>
            <a:pPr lvl="0"/>
            <a:r>
              <a:rPr lang="en-US" sz="1800" dirty="0"/>
              <a:t>Kirollos Ghaly:</a:t>
            </a:r>
          </a:p>
          <a:p>
            <a:pPr lvl="0"/>
            <a:br>
              <a:rPr lang="en-US" sz="1800" dirty="0"/>
            </a:br>
            <a:r>
              <a:rPr lang="en-US" sz="1800" dirty="0"/>
              <a:t>- no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2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Stress of the Tubular Steel structure.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Solutions to overcome transportation of the steel tower 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analysis.</a:t>
            </a:r>
            <a:endParaRPr lang="de-DE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B4525D0B-15F4-D3CA-496E-81FAF399396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7536" y="5507053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de-DE" sz="1200" dirty="0"/>
              <a:t>Prof. Dr.-Ing. Torsten Faber </a:t>
            </a:r>
            <a:r>
              <a:rPr lang="en-US" sz="1200" dirty="0"/>
              <a:t>lectures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2DF60C25-FEB7-1C16-918C-708B9BC9355E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2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m, 𝐷</a:t>
                </a:r>
                <a:r>
                  <a:rPr lang="de-DE" baseline="-25000" dirty="0"/>
                  <a:t>𝑜</a:t>
                </a:r>
                <a:r>
                  <a:rPr lang="de-DE" dirty="0"/>
                  <a:t>=5.5 m, 𝑡=0.040 m    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=5.42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=118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=120 m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27870"/>
              </a:xfrm>
              <a:prstGeom prst="rect">
                <a:avLst/>
              </a:prstGeom>
              <a:blipFill>
                <a:blip r:embed="rId2"/>
                <a:stretch>
                  <a:fillRect l="-1236" t="-620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top</a:t>
            </a:r>
            <a:r>
              <a:rPr lang="de-DE" dirty="0"/>
              <a:t>=33000 kN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base</a:t>
            </a:r>
            <a:r>
              <a:rPr lang="de-DE" dirty="0"/>
              <a:t>=284000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336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ar-EG"/>
                            <m:t>1</m:t>
                          </m:r>
                        </m:sub>
                      </m:sSub>
                      <m:r>
                        <a:rPr lang="ar-EG"/>
                        <m:t>=</m:t>
                      </m:r>
                      <m:r>
                        <a:rPr lang="ar-EG"/>
                        <m:t>2400</m:t>
                      </m:r>
                      <m:r>
                        <a:rPr lang="ar-EG"/>
                        <m:t>+</m:t>
                      </m:r>
                      <m:r>
                        <a:rPr lang="ar-EG"/>
                        <m:t>1100</m:t>
                      </m:r>
                      <m:r>
                        <a:rPr lang="ar-EG"/>
                        <m:t>=</m:t>
                      </m:r>
                      <m:r>
                        <a:rPr lang="ar-EG"/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bottom section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𝐹</m:t>
                          </m:r>
                        </m:e>
                        <m:sub>
                          <m:r>
                            <a:rPr lang="ar-EG" i="1"/>
                            <m:t>𝑉</m:t>
                          </m:r>
                          <m:r>
                            <a:rPr lang="ar-EG"/>
                            <m:t>2</m:t>
                          </m:r>
                        </m:sub>
                      </m:sSub>
                      <m:r>
                        <a:rPr lang="ar-EG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 i="1"/>
                            <m:t>𝜋</m:t>
                          </m:r>
                        </m:num>
                        <m:den>
                          <m:r>
                            <a:rPr lang="ar-EG"/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/>
                          </m:ctrlPr>
                        </m:dPr>
                        <m:e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ar-EG" i="1"/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  <m:r>
                            <a:rPr lang="ar-EG"/>
                            <m:t>−</m:t>
                          </m:r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𝐷𝑖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/>
                        <m:t>×</m:t>
                      </m:r>
                      <m:sSub>
                        <m:sSubPr>
                          <m:ctrlPr>
                            <a:rPr lang="ar-EG" i="1"/>
                          </m:ctrlPr>
                        </m:sSubPr>
                        <m:e>
                          <m:r>
                            <a:rPr lang="ar-EG" i="1"/>
                            <m:t>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steel</m:t>
                          </m:r>
                        </m:sub>
                      </m:sSub>
                      <m:r>
                        <a:rPr lang="ar-EG"/>
                        <m:t>×</m:t>
                      </m:r>
                      <m:r>
                        <a:rPr lang="ar-EG" i="1"/>
                        <m:t>𝑔</m:t>
                      </m:r>
                    </m:oMath>
                  </m:oMathPara>
                </a14:m>
                <a:endParaRPr lang="ar-EG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𝐹</m:t>
                          </m:r>
                        </m:e>
                        <m:sub>
                          <m:r>
                            <a:rPr lang="ar-EG" i="1"/>
                            <m:t>𝑉</m:t>
                          </m:r>
                          <m:r>
                            <a:rPr lang="ar-EG"/>
                            <m:t>2</m:t>
                          </m:r>
                        </m:sub>
                      </m:sSub>
                      <m:r>
                        <a:rPr lang="ar-EG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 i="1"/>
                            <m:t>𝜋</m:t>
                          </m:r>
                        </m:num>
                        <m:den>
                          <m:r>
                            <a:rPr lang="ar-EG"/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/>
                          </m:ctrlPr>
                        </m:dPr>
                        <m:e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  <m:r>
                            <a:rPr lang="ar-EG"/>
                            <m:t>−</m:t>
                          </m:r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/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𝐹</m:t>
                          </m:r>
                        </m:e>
                        <m:sub>
                          <m:r>
                            <a:rPr lang="ar-EG" i="1"/>
                            <m:t>𝑉</m:t>
                          </m:r>
                          <m:r>
                            <a:rPr lang="ar-EG"/>
                            <m:t>2</m:t>
                          </m:r>
                        </m:sub>
                      </m:sSub>
                      <m:r>
                        <a:rPr lang="ar-EG"/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6355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/>
                        <m:t>=</m:t>
                      </m:r>
                      <m:r>
                        <a:rPr lang="ar-EG"/>
                        <m:t>3500</m:t>
                      </m:r>
                      <m:r>
                        <a:rPr lang="ar-EG"/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6355</m:t>
                      </m:r>
                      <m:r>
                        <a:rPr lang="ar-EG"/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9855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3367910"/>
              </a:xfrm>
              <a:prstGeom prst="rect">
                <a:avLst/>
              </a:prstGeom>
              <a:blipFill>
                <a:blip r:embed="rId2"/>
                <a:stretch>
                  <a:fillRect l="-123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3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4028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 i="1"/>
                            <m:t>𝜋</m:t>
                          </m:r>
                        </m:num>
                        <m:den>
                          <m:r>
                            <a:rPr lang="ar-EG"/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/>
                          </m:ctrlPr>
                        </m:dPr>
                        <m:e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  <m:r>
                            <a:rPr lang="ar-EG"/>
                            <m:t>−</m:t>
                          </m:r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sup>
                              <m:r>
                                <a:rPr lang="ar-EG"/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/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686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sSup>
                        <m:sSupPr>
                          <m:ctrlPr>
                            <a:rPr lang="ar-EG" i="1"/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/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/>
                          </m:ctrlPr>
                        </m:sSubPr>
                        <m:e>
                          <m:r>
                            <a:rPr lang="ar-EG" i="1"/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 i="1"/>
                            <m:t>𝜋</m:t>
                          </m:r>
                        </m:num>
                        <m:den>
                          <m:r>
                            <a:rPr lang="ar-EG"/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/>
                          </m:ctrlPr>
                        </m:dPr>
                        <m:e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ar-EG"/>
                                <m:t>4</m:t>
                              </m:r>
                              <m:r>
                                <a:rPr lang="ar-EG"/>
                                <m:t>.</m:t>
                              </m:r>
                              <m:r>
                                <a:rPr lang="ar-EG"/>
                                <m:t>8</m:t>
                              </m:r>
                            </m:e>
                            <m:sup>
                              <m:r>
                                <a:rPr lang="ar-EG"/>
                                <m:t>4</m:t>
                              </m:r>
                            </m:sup>
                          </m:sSup>
                          <m:r>
                            <a:rPr lang="ar-EG"/>
                            <m:t>−</m:t>
                          </m:r>
                          <m:sSup>
                            <m:sSupPr>
                              <m:ctrlPr>
                                <a:rPr lang="ar-EG" i="1"/>
                              </m:ctrlPr>
                            </m:sSupPr>
                            <m:e>
                              <m:r>
                                <a:rPr lang="ar-EG"/>
                                <m:t>4</m:t>
                              </m:r>
                              <m:r>
                                <a:rPr lang="ar-EG"/>
                                <m:t>.</m:t>
                              </m:r>
                              <m:r>
                                <a:rPr lang="ar-EG"/>
                                <m:t>74</m:t>
                              </m:r>
                            </m:e>
                            <m:sup>
                              <m:r>
                                <a:rPr lang="ar-EG"/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ar-EG"/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sSup>
                        <m:sSupPr>
                          <m:ctrlPr>
                            <a:rPr lang="ar-EG" i="1"/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/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𝜎</m:t>
                      </m:r>
                      <m:r>
                        <a:rPr lang="en-US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sSub>
                            <m:sSubPr>
                              <m:ctrlPr>
                                <a:rPr lang="ar-EG" i="1"/>
                              </m:ctrlPr>
                            </m:sSubPr>
                            <m:e>
                              <m:r>
                                <a:rPr lang="ar-EG" i="1"/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/>
                              </m:ctrlPr>
                            </m:sSubPr>
                            <m:e>
                              <m:r>
                                <a:rPr lang="ar-EG" i="1"/>
                                <m:t>𝐴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/>
                        <m:t>+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sSub>
                            <m:sSubPr>
                              <m:ctrlPr>
                                <a:rPr lang="ar-EG" i="1"/>
                              </m:ctrlPr>
                            </m:sSubPr>
                            <m:e>
                              <m:r>
                                <a:rPr lang="ar-EG" i="1"/>
                                <m:t>𝑀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/>
                              </m:ctrlPr>
                            </m:sSubPr>
                            <m:e>
                              <m:r>
                                <a:rPr lang="ar-EG" i="1"/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/>
                        <m:t>×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 i="1"/>
                            <m:t>𝐷</m:t>
                          </m:r>
                        </m:num>
                        <m:den>
                          <m:r>
                            <a:rPr lang="ar-EG"/>
                            <m:t>2</m:t>
                          </m:r>
                        </m:den>
                      </m:f>
                    </m:oMath>
                  </m:oMathPara>
                </a14:m>
                <a:endParaRPr lang="ar-EG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EG" i="1"/>
                        <m:t>𝜎</m:t>
                      </m:r>
                      <m:r>
                        <a:rPr lang="ar-EG"/>
                        <m:t>=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9855</m:t>
                          </m:r>
                        </m:num>
                        <m:den>
                          <m:r>
                            <a:rPr lang="ar-EG"/>
                            <m:t>0</m:t>
                          </m:r>
                          <m:r>
                            <a:rPr lang="ar-EG"/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686</m:t>
                          </m:r>
                        </m:den>
                      </m:f>
                      <m:r>
                        <a:rPr lang="ar-EG"/>
                        <m:t>+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ar-EG"/>
                            <m:t>284</m:t>
                          </m:r>
                          <m:r>
                            <a:rPr lang="ar-EG"/>
                            <m:t>,</m:t>
                          </m:r>
                          <m:r>
                            <a:rPr lang="ar-EG"/>
                            <m:t>000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ar-EG"/>
                        <m:t>×</m:t>
                      </m:r>
                      <m:f>
                        <m:fPr>
                          <m:ctrlPr>
                            <a:rPr lang="ar-EG" i="1"/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ar-EG"/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/>
                      <m:t>𝜎</m:t>
                    </m:r>
                    <m:r>
                      <a:rPr lang="ar-EG"/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320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640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/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/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345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/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/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4028860"/>
              </a:xfrm>
              <a:prstGeom prst="rect">
                <a:avLst/>
              </a:prstGeom>
              <a:blipFill>
                <a:blip r:embed="rId2"/>
                <a:stretch>
                  <a:fillRect l="-1236" t="-605" b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30277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3500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lnSpc>
                <a:spcPct val="400000"/>
              </a:lnSpc>
            </a:pPr>
            <a:r>
              <a:rPr lang="en-US" sz="2200" dirty="0"/>
              <a:t>Obstacles of the Transportation, for choosing the Tubular Steel structure.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2800" y="1498600"/>
                <a:ext cx="97663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Design vertical clearance (treaty): 4.90 m</a:t>
                </a:r>
              </a:p>
              <a:p>
                <a:r>
                  <a:rPr lang="en-US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dirty="0"/>
                  <a:t>Assume low-loader deck 0.1 m ⇒ Max tower section Ø ≈ 4.8 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171450" indent="-171450">
                  <a:buFontTx/>
                  <a:buChar char="-"/>
                </a:pPr>
                <a:r>
                  <a:rPr lang="en-US" dirty="0">
                    <a:sym typeface="Wingdings" pitchFamily="2" charset="2"/>
                  </a:rPr>
                  <a:t> So transporting the Tower would be impossible using the highways in Syria.</a:t>
                </a:r>
                <a:endParaRPr lang="de-DE" dirty="0">
                  <a:sym typeface="Wingdings" pitchFamily="2" charset="2"/>
                </a:endParaRPr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  <a:p>
                <a:endParaRPr lang="de-DE" dirty="0"/>
              </a:p>
              <a:p>
                <a:r>
                  <a:rPr lang="en-US" dirty="0"/>
                  <a:t>Source: AGREEMENT ON INTERNATIONAL ROADS IN THE ARAB MASHREQ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en-US" dirty="0"/>
              </a:p>
              <a:p>
                <a:endParaRPr lang="en-US" dirty="0"/>
              </a:p>
              <a:p>
                <a:pPr marL="171450" indent="-1714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498600"/>
                <a:ext cx="9766300" cy="3693319"/>
              </a:xfrm>
              <a:prstGeom prst="rect">
                <a:avLst/>
              </a:prstGeom>
              <a:blipFill>
                <a:blip r:embed="rId2"/>
                <a:stretch>
                  <a:fillRect l="-562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815E16-2FAE-B488-EE0E-A5E1E467166E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27100"/>
            <a:ext cx="7391400" cy="16891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1- A Hybrid tower structure(Concrete bottom, Steel top).</a:t>
            </a:r>
            <a:br>
              <a:rPr lang="en-US" sz="1600" b="1" dirty="0"/>
            </a:br>
            <a:r>
              <a:rPr lang="en-US" sz="1600" b="1" dirty="0"/>
              <a:t>2- Segments of Tubular steel with vertical connections.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787400" y="232004"/>
            <a:ext cx="10515600" cy="89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400000"/>
              </a:lnSpc>
            </a:pPr>
            <a:r>
              <a:rPr lang="en-US" sz="2200" dirty="0"/>
              <a:t>For that we came up with two solutions </a:t>
            </a:r>
          </a:p>
        </p:txBody>
      </p:sp>
      <p:pic>
        <p:nvPicPr>
          <p:cNvPr id="1026" name="Picture 7" descr="Description: A diagram of a tower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36" y="2673164"/>
            <a:ext cx="3810000" cy="34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5557180" y="6100678"/>
            <a:ext cx="61849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Source: ResearchGate website</a:t>
            </a:r>
            <a:endParaRPr lang="de-DE" sz="1200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44342CA-F432-6264-2959-A4DD034D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98" y="2604638"/>
            <a:ext cx="4866902" cy="34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AC338-1680-B7CA-CDBB-F700B78A4FBC}"/>
              </a:ext>
            </a:extLst>
          </p:cNvPr>
          <p:cNvSpPr txBox="1"/>
          <p:nvPr/>
        </p:nvSpPr>
        <p:spPr>
          <a:xfrm>
            <a:off x="449920" y="6143319"/>
            <a:ext cx="61849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Source: Enercon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59C1CA68-2A8D-4DF2-C521-C0DAB53CF099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43632"/>
            <a:ext cx="7219950" cy="4648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br>
              <a:rPr lang="de-DE" sz="1600" dirty="0"/>
            </a:br>
            <a:r>
              <a:rPr lang="en-US" sz="1800" b="1" dirty="0"/>
              <a:t>Pros:</a:t>
            </a:r>
            <a:br>
              <a:rPr lang="en-US" sz="1400" dirty="0"/>
            </a:br>
            <a:r>
              <a:rPr lang="en-US" sz="1700" dirty="0"/>
              <a:t>-Lower cost if concrete is cheap.</a:t>
            </a:r>
            <a:br>
              <a:rPr lang="en-US" sz="1700" dirty="0"/>
            </a:br>
            <a:r>
              <a:rPr lang="en-US" sz="1700" dirty="0"/>
              <a:t>-Very stiff and stable base.</a:t>
            </a:r>
            <a:br>
              <a:rPr lang="en-US" sz="1700" dirty="0"/>
            </a:br>
            <a:r>
              <a:rPr lang="en-US" sz="1700" dirty="0"/>
              <a:t>-Better damping and corrosion resistance.</a:t>
            </a:r>
            <a:br>
              <a:rPr lang="en-US" sz="1700" dirty="0"/>
            </a:br>
            <a:br>
              <a:rPr lang="en-US" sz="1400" dirty="0"/>
            </a:br>
            <a:r>
              <a:rPr lang="en-US" sz="1800" b="1" dirty="0"/>
              <a:t>Cons:</a:t>
            </a:r>
            <a:br>
              <a:rPr lang="en-US" sz="1400" dirty="0"/>
            </a:br>
            <a:r>
              <a:rPr lang="en-US" sz="1700" dirty="0"/>
              <a:t>-Heavier → harder to transport and lift.</a:t>
            </a:r>
            <a:br>
              <a:rPr lang="en-US" sz="1700" dirty="0"/>
            </a:br>
            <a:r>
              <a:rPr lang="en-US" sz="1700" dirty="0"/>
              <a:t>-Slower construction.</a:t>
            </a:r>
            <a:br>
              <a:rPr lang="en-US" sz="1700" dirty="0"/>
            </a:br>
            <a:r>
              <a:rPr lang="en-US" sz="1700" dirty="0"/>
              <a:t>-Complex concrete–steel connection.</a:t>
            </a:r>
            <a:endParaRPr lang="de-DE" sz="17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908050" y="812800"/>
            <a:ext cx="4359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Pros and Cons of Hybrid Towers</a:t>
            </a:r>
            <a:endParaRPr lang="de-DE" sz="2400" dirty="0"/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3DE4F2B7-18DF-CA51-DF73-3E46705B2D0B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14/10/2025</a:t>
            </a:r>
          </a:p>
        </p:txBody>
      </p:sp>
    </p:spTree>
    <p:extLst>
      <p:ext uri="{BB962C8B-B14F-4D97-AF65-F5344CB8AC3E}">
        <p14:creationId xmlns:p14="http://schemas.microsoft.com/office/powerpoint/2010/main" val="300745080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90</TotalTime>
  <Words>849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Wingdings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PowerPoint Presentation</vt:lpstr>
      <vt:lpstr>PowerPoint Presentation</vt:lpstr>
      <vt:lpstr>PowerPoint Presentation</vt:lpstr>
      <vt:lpstr>Obstacles of the Transportation, for choosing the Tubular Steel structure.</vt:lpstr>
      <vt:lpstr>1- A Hybrid tower structure(Concrete bottom, Steel top). 2- Segments of Tubular steel with vertical connections.</vt:lpstr>
      <vt:lpstr> Pros: -Lower cost if concrete is cheap. -Very stiff and stable base. -Better damping and corrosion resistance.  Cons: -Heavier → harder to transport and lift. -Slower construction. -Complex concrete–steel connection.</vt:lpstr>
      <vt:lpstr>PowerPoint Presentation</vt:lpstr>
      <vt:lpstr>PowerPoint Presentation</vt:lpstr>
      <vt:lpstr>PowerPoint Presentation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Ibrahim Mostafa</cp:lastModifiedBy>
  <cp:revision>28</cp:revision>
  <dcterms:created xsi:type="dcterms:W3CDTF">2025-09-28T13:42:33Z</dcterms:created>
  <dcterms:modified xsi:type="dcterms:W3CDTF">2025-10-12T14:33:25Z</dcterms:modified>
</cp:coreProperties>
</file>