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49" r:id="rId2"/>
  </p:sldMasterIdLst>
  <p:notesMasterIdLst>
    <p:notesMasterId r:id="rId19"/>
  </p:notesMasterIdLst>
  <p:sldIdLst>
    <p:sldId id="256" r:id="rId3"/>
    <p:sldId id="257" r:id="rId4"/>
    <p:sldId id="270" r:id="rId5"/>
    <p:sldId id="271" r:id="rId6"/>
    <p:sldId id="272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6" r:id="rId15"/>
    <p:sldId id="267" r:id="rId16"/>
    <p:sldId id="268" r:id="rId17"/>
    <p:sldId id="265" r:id="rId18"/>
  </p:sldIdLst>
  <p:sldSz cx="12192000" cy="6858000"/>
  <p:notesSz cx="6858000" cy="9144000"/>
  <p:defaultTextStyle>
    <a:defPPr lvl="0">
      <a:defRPr lang="en-US"/>
    </a:defPPr>
    <a:lvl1pPr marL="0" lv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uthu thirunavukarasu" initials="Mt" lastIdx="1" clrIdx="0">
    <p:extLst>
      <p:ext uri="{19B8F6BF-5375-455C-9EA6-DF929625EA0E}">
        <p15:presenceInfo xmlns:p15="http://schemas.microsoft.com/office/powerpoint/2012/main" userId="222df55a08a05c8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74" autoAdjust="0"/>
  </p:normalViewPr>
  <p:slideViewPr>
    <p:cSldViewPr snapToGrid="0">
      <p:cViewPr varScale="1">
        <p:scale>
          <a:sx n="64" d="100"/>
          <a:sy n="64" d="100"/>
        </p:scale>
        <p:origin x="954" y="4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pPr/>
              <a:t>13/10/2025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939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8</a:t>
            </a:fld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9</a:t>
            </a:fld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10</a:t>
            </a:fld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11</a:t>
            </a:fld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pPr/>
              <a:t>12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 userDrawn="1"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358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DF2A-5C0F-49C5-AD28-E5CBDA5627A7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9733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 userDrawn="1"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 userDrawn="1"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 userDrawn="1"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DB99B-0F4F-4F9B-9A32-2ECA2F4528C6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86484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 userDrawn="1"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F99C6-FE58-4669-A9B0-CE74E3310E0A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10721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 userDrawn="1"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00D682-ADD0-49A9-827B-2250910F4FA1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64396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070-7D05-4698-8498-70EBE2094E29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23280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FCBF9-A550-47B6-A52F-D83BBC1C17F4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42350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807CF-9F2F-490E-9D6A-2EFEDEB698E8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37897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1F6FD4-A37E-4BAB-8A99-FA8610E32781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5370099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A42E69-D35C-464A-8913-B8D53BF53101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465591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35F6B8-BDE3-48FE-8FAC-6B971E4AD3C9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12613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 userDrawn="1"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 userDrawn="1"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 userDrawn="1"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 userDrawn="1"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096F9B-BE65-486B-B8E8-12EF8E58B3B4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84428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6C448-1114-4B41-9575-69915FFF7D3A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687113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466E-C482-4DFC-904C-F03FDB47E2F3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7018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 userDrawn="1"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 userDrawn="1"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 userDrawn="1"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EEEA123-68DA-495E-993C-6E3C45537E60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773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7E12A6E-8E07-41BF-A0A3-3F2BF48E7745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331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 userDrawn="1"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 userDrawn="1"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44A9BD06-27CB-406D-B020-DF52AE6E8585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98485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449-9A05-47ED-ABE6-D776F3C0C66D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54527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 userDrawn="1"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 userDrawn="1"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 userDrawn="1"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 userDrawn="1"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 userDrawn="1"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 userDrawn="1"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 userDrawn="1"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B738-FB44-4953-BA7A-AFB852E86761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30394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F4CCB00D-A44C-4CB6-B3D0-AE385FA4671E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8435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 userDrawn="1"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 userDrawn="1"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 userDrawn="1"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 userDrawn="1"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 userDrawn="1"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58B5D5-1297-49B2-8C0F-0697C6E49B25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73267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Rotor Hub and Pitch System / Optimus Syria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EA0CBDBF-D81E-48AE-86BB-BD540A8A418D}" type="datetime1">
              <a:rPr lang="en-GB" smtClean="0"/>
              <a:pPr/>
              <a:t>13/10/2025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1557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6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 userDrawn="1"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Rotor Hub and Pitch System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A90C3CAC-04C1-4CA4-98F0-49CD057AD2FD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 userDrawn="1"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 userDrawn="1"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 userDrawn="1"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53178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63" r:id="rId2"/>
    <p:sldLayoutId id="2147483686" r:id="rId3"/>
    <p:sldLayoutId id="2147483674" r:id="rId4"/>
    <p:sldLayoutId id="2147483685" r:id="rId5"/>
    <p:sldLayoutId id="2147483684" r:id="rId6"/>
    <p:sldLayoutId id="2147483688" r:id="rId7"/>
    <p:sldLayoutId id="2147483666" r:id="rId8"/>
    <p:sldLayoutId id="2147483689" r:id="rId9"/>
    <p:sldLayoutId id="2147483662" r:id="rId10"/>
    <p:sldLayoutId id="2147483690" r:id="rId11"/>
    <p:sldLayoutId id="2147483664" r:id="rId12"/>
    <p:sldLayoutId id="2147483665" r:id="rId13"/>
    <p:sldLayoutId id="2147483667" r:id="rId14"/>
    <p:sldLayoutId id="2147483668" r:id="rId15"/>
    <p:sldLayoutId id="2147483669" r:id="rId16"/>
    <p:sldLayoutId id="2147483670" r:id="rId17"/>
    <p:sldLayoutId id="2147483671" r:id="rId1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26B2514-13D3-FEE4-A76A-25778AA0047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47C1733-F87C-4CC9-88C2-2A7482A75C5A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F11D7F1-39D2-6CD0-A45E-2199A3CF94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7968343" y="6564113"/>
            <a:ext cx="3385457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E7ED1BF-5D66-636D-5730-97FE37F448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894" y="2726598"/>
            <a:ext cx="9144000" cy="912598"/>
          </a:xfrm>
        </p:spPr>
        <p:txBody>
          <a:bodyPr>
            <a:noAutofit/>
          </a:bodyPr>
          <a:lstStyle/>
          <a:p>
            <a:r>
              <a:rPr lang="it-IT" sz="4000" dirty="0">
                <a:latin typeface="Times New Roman" pitchFamily="18" charset="0"/>
                <a:cs typeface="Times New Roman" pitchFamily="18" charset="0"/>
              </a:rPr>
              <a:t>Rotor Hub And </a:t>
            </a:r>
            <a:r>
              <a:rPr lang="it-IT" sz="4000">
                <a:latin typeface="Times New Roman" pitchFamily="18" charset="0"/>
                <a:cs typeface="Times New Roman" pitchFamily="18" charset="0"/>
              </a:rPr>
              <a:t>Pitch System</a:t>
            </a:r>
            <a:br>
              <a:rPr lang="it-IT" sz="4000">
                <a:latin typeface="Times New Roman" pitchFamily="18" charset="0"/>
                <a:cs typeface="Times New Roman" pitchFamily="18" charset="0"/>
              </a:rPr>
            </a:br>
            <a:r>
              <a:rPr lang="it-IT" sz="2000">
                <a:latin typeface="Times New Roman" pitchFamily="18" charset="0"/>
                <a:cs typeface="Times New Roman" pitchFamily="18" charset="0"/>
              </a:rPr>
              <a:t>Presenter: Muthu Thirunavukarasu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07963" y="4121834"/>
            <a:ext cx="313008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Group Members 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Dhruvin Kakdiya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Adharsh Pappinisseri Veedu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Muthu Thirunavukarasu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Syed Mohammed Sikandar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08430" y="4188655"/>
            <a:ext cx="5899051" cy="1655762"/>
          </a:xfrm>
        </p:spPr>
        <p:txBody>
          <a:bodyPr>
            <a:normAutofit/>
          </a:bodyPr>
          <a:lstStyle/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Week number : 03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Date: 14/10/2025</a:t>
            </a:r>
          </a:p>
          <a:p>
            <a:r>
              <a:rPr lang="it-IT" sz="2000" dirty="0">
                <a:latin typeface="Times New Roman" pitchFamily="18" charset="0"/>
                <a:cs typeface="Times New Roman" pitchFamily="18" charset="0"/>
              </a:rPr>
              <a:t>Supervisor: Prof. Peter Quell</a:t>
            </a:r>
            <a:endParaRPr lang="en-GB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102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87B13-A6D7-9DCF-6F19-72AA1A7E6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4CDB2B2-32D7-CB3D-AEF2-615BB6B31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87157"/>
          </a:xfrm>
        </p:spPr>
        <p:txBody>
          <a:bodyPr>
            <a:normAutofit/>
          </a:bodyPr>
          <a:lstStyle/>
          <a:p>
            <a:pPr algn="ctr"/>
            <a:r>
              <a:rPr lang="en-IN" sz="3600">
                <a:latin typeface="Times New Roman" panose="02020603050405020304" pitchFamily="18" charset="0"/>
                <a:cs typeface="Times New Roman" panose="02020603050405020304" pitchFamily="18" charset="0"/>
              </a:rPr>
              <a:t>Bearing types &amp; Comparison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DF8EA1D-0707-7561-40D8-9D33BD92FC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7313"/>
            <a:ext cx="10515600" cy="50149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Triple-row roller bearing:</a:t>
            </a:r>
          </a:p>
          <a:p>
            <a:pPr marL="0" indent="0" algn="ctr">
              <a:buNone/>
            </a:pPr>
            <a:endParaRPr lang="en-IN" sz="2400"/>
          </a:p>
          <a:p>
            <a:pPr marL="0" indent="0" algn="ctr">
              <a:buNone/>
            </a:pPr>
            <a:endParaRPr lang="en-IN" sz="2400"/>
          </a:p>
          <a:p>
            <a:pPr marL="0" indent="0" algn="ctr">
              <a:buNone/>
            </a:pPr>
            <a:endParaRPr lang="en-IN" sz="2400"/>
          </a:p>
          <a:p>
            <a:pPr lvl="0"/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</a:t>
            </a: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[1]</a:t>
            </a:r>
          </a:p>
          <a:p>
            <a:pPr lvl="0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used as slewing bearings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consist of one radial roller row (to take radial load) and two axial roller rows (to handle axial loads in both directions or thrust)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very high capacity in all directions, relatively robust to high loads</a:t>
            </a: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00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Muthu Thirunavukarasu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98DB7-BA0B-B4BB-CC48-BDD78CD68FD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14BC6257-D954-4541-A20C-37FB7797A083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23E133-B311-53BB-EDA8-08E809A1DE3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CB5DBB-6949-8A9B-B6B9-9C71B20CA95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40D863-3432-3605-A1E2-9A49366CECD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988" y="1799829"/>
            <a:ext cx="4100512" cy="237212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8401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87B13-A6D7-9DCF-6F19-72AA1A7E6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B8ABC13-9D7A-B36C-A987-F31DD4F85E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0175"/>
            <a:ext cx="10515600" cy="4776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Four-point contact ball bearing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</a:t>
            </a: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[2]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single-row angular contact ball bearing that is designed so each ball contacts the inner and outer rings in four points under combined loading.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is Bidirectional Axial Load Capacity: They can support axial loads in both directions (push and pull), which is very helpful when the bearing must resist tilting moments or reverse loads.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98DB7-BA0B-B4BB-CC48-BDD78CD6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6257-D954-4541-A20C-37FB7797A083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23E133-B311-53BB-EDA8-08E809A1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CB5DBB-6949-8A9B-B6B9-9C71B20C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11</a:t>
            </a:fld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Muthu Thirunavukarasu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B78D525-7AA9-0EB3-C1CA-AF0CF98403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386" y="2000251"/>
            <a:ext cx="2968942" cy="20145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3284015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87B13-A6D7-9DCF-6F19-72AA1A7E6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98DB7-BA0B-B4BB-CC48-BDD78CD68F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6257-D954-4541-A20C-37FB7797A083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23E133-B311-53BB-EDA8-08E809A1D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81407" y="6564113"/>
            <a:ext cx="3372394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CB5DBB-6949-8A9B-B6B9-9C71B20CA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12</a:t>
            </a:fld>
            <a:endParaRPr lang="en-GB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Muthu Thirunavukarasu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9861CDF-BC04-A21C-D350-3FF492A6A3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8327739"/>
              </p:ext>
            </p:extLst>
          </p:nvPr>
        </p:nvGraphicFramePr>
        <p:xfrm>
          <a:off x="2032000" y="1380064"/>
          <a:ext cx="8127999" cy="49862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8280655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57006633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796516865"/>
                    </a:ext>
                  </a:extLst>
                </a:gridCol>
              </a:tblGrid>
              <a:tr h="35455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Criteria 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6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Triple row roller bearing</a:t>
                      </a:r>
                      <a:endParaRPr lang="en-IN" sz="16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Double row 4-Point contact ball bearing</a:t>
                      </a:r>
                      <a:endParaRPr lang="en-IN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45406840"/>
                  </a:ext>
                </a:extLst>
              </a:tr>
              <a:tr h="3545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Contact area &amp; Pressure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Line contact and low contact pressure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Point contact and high contact pressure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81547469"/>
                  </a:ext>
                </a:extLst>
              </a:tr>
              <a:tr h="3545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Contact angle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Axial row 90°and radial 0°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Initial Angle of contact 45°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20420307"/>
                  </a:ext>
                </a:extLst>
              </a:tr>
              <a:tr h="3545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Load bearing capacity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due to large contact area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Comparatively low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769768"/>
                  </a:ext>
                </a:extLst>
              </a:tr>
              <a:tr h="3545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Deformation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Low bearing ring deformation and ring separation under load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bearing ring deformation and ring separation under load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87593774"/>
                  </a:ext>
                </a:extLst>
              </a:tr>
              <a:tr h="3545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Edge loading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Raceways edge loading occurs due to rollers can tilt during ring deformation, but it is low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Edge loading occurs due to ball moves towards raceway edge under load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03338728"/>
                  </a:ext>
                </a:extLst>
              </a:tr>
              <a:tr h="3545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Radial load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low due to radial row of roller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High, which results in periodic ring stresses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92077059"/>
                  </a:ext>
                </a:extLst>
              </a:tr>
              <a:tr h="3545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Load carrying by raceways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 a time only one raceway carries the load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At a time both raceways carry the load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2759919"/>
                  </a:ext>
                </a:extLst>
              </a:tr>
              <a:tr h="3545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Manufacturing Complexity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 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Moderate</a:t>
                      </a:r>
                      <a:endParaRPr lang="en-IN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66655306"/>
                  </a:ext>
                </a:extLst>
              </a:tr>
              <a:tr h="3545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Moment load capacity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45294679"/>
                  </a:ext>
                </a:extLst>
              </a:tr>
              <a:tr h="3545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Wear  Service Life  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due to line contact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Less due to point contact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15367340"/>
                  </a:ext>
                </a:extLst>
              </a:tr>
              <a:tr h="3545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Stiffness 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High 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Medium - Low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34695333"/>
                  </a:ext>
                </a:extLst>
              </a:tr>
              <a:tr h="354559"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Axial load capacity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Very high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2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Moderate</a:t>
                      </a:r>
                      <a:endParaRPr lang="en-IN" sz="12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32374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8401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E68F58F-2358-8D6E-CA39-170F573D62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We have chosen Triple ball bearing as of now because of their superior moment capacity and stiffness. It is also a choice  because of its combined-load capacity. We want to discuss further more about the chosen type and produce calculations in the coming week.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A4374D-1ACF-7E8C-B0D3-1D0066CED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7E070-7D05-4698-8498-70EBE2094E29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7BE39-2549-4434-B13E-81DF030C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Rotor Hub and Pitch System /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C5DF2-9231-7789-8858-B29789B98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13</a:t>
            </a:fld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A4F935B-6162-FAC8-0D4A-DBF4DF70DB4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4681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E89ACAF-2BDB-997A-478C-593B223C5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6000"/>
            <a:ext cx="10515600" cy="490575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Nidec conversion</a:t>
            </a:r>
            <a:endParaRPr lang="en-IN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Since 1990, SSB Wind Systems has offered technology and know-how for onshore.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Advantages: </a:t>
            </a:r>
            <a:endParaRPr lang="en-IN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Pitch systems Range (750 kW to 15 MW)</a:t>
            </a:r>
            <a:endParaRPr lang="en-IN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Can be used in Hot, cold and normal climate version</a:t>
            </a:r>
            <a:endParaRPr lang="en-IN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Retrofittable</a:t>
            </a:r>
            <a:endParaRPr lang="en-IN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Highly flexible systems</a:t>
            </a:r>
            <a:endParaRPr lang="en-IN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Symbol" panose="05050102010706020507" pitchFamily="18" charset="2"/>
              <a:buChar char=""/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Both battery and self-developed UltraCap backup solutions</a:t>
            </a:r>
            <a:endParaRPr lang="en-IN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US" sz="24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Spare parts supply over the entire turbine lifecycle up to 30 years</a:t>
            </a:r>
            <a:endParaRPr lang="en-IN" sz="240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FC8A22-C2E7-2ACF-15D7-5537BFB9C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 to find a suitable pitch drive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18615B-8F2F-AB6B-8C88-268A6743A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449-9A05-47ED-ABE6-D776F3C0C66D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CC451-05FD-7233-47DD-2E0905DB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Rotor Hub and Pitch System /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8A73D-40CF-91B7-9EAE-B1517B58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14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CCE24B5-2861-E90A-EF6B-A12C098C84D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D5E6EF-494E-2A1C-C7BC-6010A1265C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5250" y="2801563"/>
            <a:ext cx="3562350" cy="212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792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D6614B-A7B9-8745-771F-A648E38DD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Liebherr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over 25 years of experience in the wind industry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More than 25,000 wind turbines around the world are equipped with Liebherr components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Ensure continuous availability of components</a:t>
            </a: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57FD9E-FC05-F109-0A66-83EE7417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449-9A05-47ED-ABE6-D776F3C0C66D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E79AF-B9A9-2128-C2C0-5B18F3E5F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Rotor Hub and Pitch System /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B44D7D-562F-D1B7-53B0-C396D8D0A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15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830DB82-8EA2-032F-8D11-0F980B3BECA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7442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B6ED1-18E3-9640-3D93-84F8B0B150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70660"/>
          </a:xfrm>
        </p:spPr>
        <p:txBody>
          <a:bodyPr/>
          <a:lstStyle/>
          <a:p>
            <a:pPr algn="ctr"/>
            <a:r>
              <a:rPr lang="de-DE" dirty="0">
                <a:latin typeface="Times New Roman" pitchFamily="18" charset="0"/>
                <a:cs typeface="Times New Roman" pitchFamily="18" charset="0"/>
              </a:rPr>
              <a:t>Bibliography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BF8BDD-FEE0-337F-EEA0-3D2C90C00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9500"/>
          </a:xfrm>
        </p:spPr>
        <p:txBody>
          <a:bodyPr/>
          <a:lstStyle/>
          <a:p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IN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 http://xql-slewingbearing.com/3-3-wind-turbine-main-bearings.html</a:t>
            </a:r>
            <a:endParaRPr lang="en-IN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IN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u="sng">
                <a:latin typeface="Times New Roman" panose="02020603050405020304" pitchFamily="18" charset="0"/>
                <a:cs typeface="Times New Roman" panose="02020603050405020304" pitchFamily="18" charset="0"/>
              </a:rPr>
              <a:t>http://xql-slewingbearing.com/3-3-wind-turbine-main-bearings.html</a:t>
            </a:r>
            <a:endParaRPr lang="en-IN" sz="24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3. DNV-RP-C203 / DNV-GL-ST-0376 (Rotor blades and pitch system design standards)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4.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Large-diameter bearings for wind turbines” (Technical Paper 6002, 2022)</a:t>
            </a:r>
          </a:p>
          <a:p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Timken – Wind-Energy Engineering Guide (2020)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6. Axial &amp; Radial Load Capacity SKF (2023)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7. SKF Catalogue(2023)</a:t>
            </a:r>
          </a:p>
          <a:p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8. https://share.google/Rk8wjXCYgb9xRfErD</a:t>
            </a: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D8ED35-2E13-75BD-2A2E-AC6374785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92ABB-B105-4A5A-A207-EB1AE7E4FBD2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0055318-CDFF-2436-5D76-D30CE5CB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62673D2-F682-F630-F59F-C4FFF6A906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16</a:t>
            </a:fld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Muthu Thirunavukarasu</a:t>
            </a:r>
          </a:p>
        </p:txBody>
      </p:sp>
    </p:spTree>
    <p:extLst>
      <p:ext uri="{BB962C8B-B14F-4D97-AF65-F5344CB8AC3E}">
        <p14:creationId xmlns:p14="http://schemas.microsoft.com/office/powerpoint/2010/main" val="761244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C666DE2-1276-7519-CD3A-64862C4F7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1">
              <a:buFont typeface="+mj-lt"/>
              <a:buAutoNum type="arabicPeriod"/>
            </a:pPr>
            <a:r>
              <a:rPr lang="de-DE" sz="3600">
                <a:latin typeface="Times New Roman" panose="02020603050405020304" pitchFamily="18" charset="0"/>
                <a:cs typeface="Times New Roman" panose="02020603050405020304" pitchFamily="18" charset="0"/>
              </a:rPr>
              <a:t>Paired comparison &amp; Value benefit analysis of Pitch Control systems</a:t>
            </a:r>
          </a:p>
          <a:p>
            <a:pPr lvl="1">
              <a:buFont typeface="+mj-lt"/>
              <a:buAutoNum type="arabicPeriod"/>
            </a:pPr>
            <a:r>
              <a:rPr lang="de-DE" sz="3600">
                <a:latin typeface="Times New Roman" panose="02020603050405020304" pitchFamily="18" charset="0"/>
                <a:cs typeface="Times New Roman" panose="02020603050405020304" pitchFamily="18" charset="0"/>
              </a:rPr>
              <a:t>Pitch Torque Assumption</a:t>
            </a:r>
          </a:p>
          <a:p>
            <a:pPr lvl="1">
              <a:buFont typeface="+mj-lt"/>
              <a:buAutoNum type="arabicPeriod"/>
            </a:pPr>
            <a:r>
              <a:rPr lang="de-DE" sz="3600">
                <a:latin typeface="Times New Roman" panose="02020603050405020304" pitchFamily="18" charset="0"/>
                <a:cs typeface="Times New Roman" panose="02020603050405020304" pitchFamily="18" charset="0"/>
              </a:rPr>
              <a:t>Bearing types &amp; Comparison</a:t>
            </a:r>
          </a:p>
          <a:p>
            <a:pPr lvl="1">
              <a:buFont typeface="+mj-lt"/>
              <a:buAutoNum type="arabicPeriod"/>
            </a:pPr>
            <a:r>
              <a:rPr lang="de-DE" sz="3600">
                <a:latin typeface="Times New Roman" panose="02020603050405020304" pitchFamily="18" charset="0"/>
                <a:cs typeface="Times New Roman" panose="02020603050405020304" pitchFamily="18" charset="0"/>
              </a:rPr>
              <a:t>Market research to find a suitable Pitch drive</a:t>
            </a:r>
          </a:p>
          <a:p>
            <a:pPr lvl="1">
              <a:buFont typeface="+mj-lt"/>
              <a:buAutoNum type="arabicPeriod"/>
            </a:pPr>
            <a:endParaRPr lang="de-DE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endParaRPr lang="de-DE" sz="36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+mj-lt"/>
              <a:buAutoNum type="arabicPeriod"/>
            </a:pPr>
            <a:endParaRPr lang="de-DE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itel 21">
            <a:extLst>
              <a:ext uri="{FF2B5EF4-FFF2-40B4-BE49-F238E27FC236}">
                <a16:creationId xmlns:a16="http://schemas.microsoft.com/office/drawing/2014/main" id="{C01C5AA7-5821-01BD-1AC8-74837347C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63" y="0"/>
            <a:ext cx="10515600" cy="1325563"/>
          </a:xfrm>
        </p:spPr>
        <p:txBody>
          <a:bodyPr/>
          <a:lstStyle/>
          <a:p>
            <a:pPr algn="ctr"/>
            <a:r>
              <a:rPr lang="de-DE" dirty="0">
                <a:latin typeface="Times New Roman" pitchFamily="18" charset="0"/>
                <a:cs typeface="Times New Roman" pitchFamily="18" charset="0"/>
              </a:rPr>
              <a:t>List of contents </a:t>
            </a:r>
          </a:p>
        </p:txBody>
      </p:sp>
      <p:sp>
        <p:nvSpPr>
          <p:cNvPr id="23" name="Datumsplatzhalter 22">
            <a:extLst>
              <a:ext uri="{FF2B5EF4-FFF2-40B4-BE49-F238E27FC236}">
                <a16:creationId xmlns:a16="http://schemas.microsoft.com/office/drawing/2014/main" id="{278CF838-7112-4F3F-EAE6-B2D4ED8F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69754-B76E-4698-9FD4-22B63EC7C81C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24" name="Fußzeilenplatzhalter 23">
            <a:extLst>
              <a:ext uri="{FF2B5EF4-FFF2-40B4-BE49-F238E27FC236}">
                <a16:creationId xmlns:a16="http://schemas.microsoft.com/office/drawing/2014/main" id="{7A4CB245-78A9-C73E-8215-8D18B2739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68343" y="6564113"/>
            <a:ext cx="3385457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25" name="Foliennummernplatzhalter 24">
            <a:extLst>
              <a:ext uri="{FF2B5EF4-FFF2-40B4-BE49-F238E27FC236}">
                <a16:creationId xmlns:a16="http://schemas.microsoft.com/office/drawing/2014/main" id="{1F1D02DB-C1C0-0C64-772D-D708982E9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2</a:t>
            </a:fld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pPr marL="342900" indent="-342900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Muthu Thirunavukarasu</a:t>
            </a:r>
          </a:p>
        </p:txBody>
      </p: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B96EB87-4BA8-DB96-C9E9-13FAE802B83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51600443"/>
              </p:ext>
            </p:extLst>
          </p:nvPr>
        </p:nvGraphicFramePr>
        <p:xfrm>
          <a:off x="614363" y="1479550"/>
          <a:ext cx="11047412" cy="50133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7477251" imgH="3514707" progId="Excel.Sheet.12">
                  <p:embed/>
                </p:oleObj>
              </mc:Choice>
              <mc:Fallback>
                <p:oleObj name="Worksheet" r:id="rId3" imgW="7477251" imgH="351470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14363" y="1479550"/>
                        <a:ext cx="11047412" cy="50133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itle 16">
            <a:extLst>
              <a:ext uri="{FF2B5EF4-FFF2-40B4-BE49-F238E27FC236}">
                <a16:creationId xmlns:a16="http://schemas.microsoft.com/office/drawing/2014/main" id="{49F1DADC-A5F1-EEC7-4986-FB9467ED5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78862"/>
          </a:xfrm>
        </p:spPr>
        <p:txBody>
          <a:bodyPr>
            <a:normAutofit/>
          </a:bodyPr>
          <a:lstStyle/>
          <a:p>
            <a:pPr algn="ctr"/>
            <a:r>
              <a:rPr lang="en-IN" sz="4000">
                <a:latin typeface="Times New Roman" panose="02020603050405020304" pitchFamily="18" charset="0"/>
                <a:cs typeface="Times New Roman" panose="02020603050405020304" pitchFamily="18" charset="0"/>
              </a:rPr>
              <a:t>Paired comparison of Pitch Control Systems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1FAA7-8554-924B-BA89-5F3BC4D5C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449-9A05-47ED-ABE6-D776F3C0C66D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C973EB-3587-C775-A689-893D167A6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Rotor Hub and Pitch System /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EE721-D034-CEBD-2BB7-FEE77136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7647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BF0A333C-24F5-6948-7864-66AF10F71F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314282"/>
              </p:ext>
            </p:extLst>
          </p:nvPr>
        </p:nvGraphicFramePr>
        <p:xfrm>
          <a:off x="718279" y="1540812"/>
          <a:ext cx="10515600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46106480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35859564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0248244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04467738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76713690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939539605"/>
                    </a:ext>
                  </a:extLst>
                </a:gridCol>
              </a:tblGrid>
              <a:tr h="583895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Weight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Electrical Rating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Electrical W*R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Hydraulic Rating (R)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Hydraulic W*R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760620"/>
                  </a:ext>
                </a:extLst>
              </a:tr>
              <a:tr h="583895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Investment costs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031023"/>
                  </a:ext>
                </a:extLst>
              </a:tr>
              <a:tr h="338289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High torque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4782663"/>
                  </a:ext>
                </a:extLst>
              </a:tr>
              <a:tr h="338289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Reliability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72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8504138"/>
                  </a:ext>
                </a:extLst>
              </a:tr>
              <a:tr h="338289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Installation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611793"/>
                  </a:ext>
                </a:extLst>
              </a:tr>
              <a:tr h="583895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Operations at Hot Climate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5732481"/>
                  </a:ext>
                </a:extLst>
              </a:tr>
              <a:tr h="338289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Weight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9179009"/>
                  </a:ext>
                </a:extLst>
              </a:tr>
              <a:tr h="583895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Service friendliness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6091589"/>
                  </a:ext>
                </a:extLst>
              </a:tr>
              <a:tr h="338289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Simple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101782"/>
                  </a:ext>
                </a:extLst>
              </a:tr>
              <a:tr h="338289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Sum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287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182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218811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4C6D198-BF4F-7F3B-1D15-87B266D6B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9705"/>
            <a:ext cx="10515600" cy="1240983"/>
          </a:xfrm>
        </p:spPr>
        <p:txBody>
          <a:bodyPr>
            <a:normAutofit/>
          </a:bodyPr>
          <a:lstStyle/>
          <a:p>
            <a:pPr algn="ctr"/>
            <a:r>
              <a:rPr lang="en-IN" sz="3200">
                <a:latin typeface="Times New Roman" panose="02020603050405020304" pitchFamily="18" charset="0"/>
                <a:cs typeface="Times New Roman" panose="02020603050405020304" pitchFamily="18" charset="0"/>
              </a:rPr>
              <a:t>Value benefit analysis (Weighted Evaluation)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FFE9A9-B0F6-D2FF-51C1-5212C25F8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449-9A05-47ED-ABE6-D776F3C0C66D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9BBBD-2791-E236-38DE-4D86F67D8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Rotor Hub and Pitch System /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E6F426-0B72-D726-B984-6CEE75BE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5871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5AEE018-5AFF-73F7-DE76-5E5D3C266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Total Weighted Scores: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Electrical Pitch: </a:t>
            </a:r>
            <a:r>
              <a:rPr lang="en-IN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287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       Hydraulic Pitch: 182</a:t>
            </a:r>
          </a:p>
          <a:p>
            <a:pPr marL="0" indent="0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Conclusion: </a:t>
            </a: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The Electrical Pitch system achieves a significantly higher weighted score, indicating it as the more suitable choice based on the selected evaluation criteria.</a:t>
            </a:r>
          </a:p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DBD03-74E8-9AC2-931F-53FF65CF09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B449-9A05-47ED-ABE6-D776F3C0C66D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99575-1B61-9B85-7284-A83CEE077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Rotor Hub and Pitch System / Optimus Syria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191B-726E-C524-7223-8226D09A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B06B216-9E0B-1AA2-546E-67A3B644C00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3974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9FDD682-B40F-C5C9-1855-56A85BC15BC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21210EBD-9EF5-4AB5-B924-9199592FA829}" type="datetime1">
              <a:rPr lang="en-GB" smtClean="0"/>
              <a:pPr/>
              <a:t>13/10/2025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668328F-481A-A412-4E89-23ACFE133DF4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8059783" y="6564113"/>
            <a:ext cx="3294018" cy="365125"/>
          </a:xfrm>
        </p:spPr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82D30E5-E8EB-4514-D402-7006892C79B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6</a:t>
            </a:fld>
            <a:endParaRPr lang="en-GB" dirty="0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9791"/>
          </a:xfrm>
        </p:spPr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Pitch torque Assumption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838200" y="1400175"/>
            <a:ext cx="10515600" cy="5161248"/>
          </a:xfrm>
        </p:spPr>
        <p:txBody>
          <a:bodyPr>
            <a:normAutofit fontScale="47500" lnSpcReduction="20000"/>
          </a:bodyPr>
          <a:lstStyle/>
          <a:p>
            <a:pPr marL="0" indent="0" algn="ctr">
              <a:buNone/>
            </a:pPr>
            <a:r>
              <a:rPr lang="en-IN" sz="5100">
                <a:highlight>
                  <a:srgbClr val="FFFF00"/>
                </a:highlight>
              </a:rPr>
              <a:t>𝑀=𝑀𝑧+𝑀𝑓𝑟𝑖𝑐+𝐽. 𝜑 </a:t>
            </a:r>
          </a:p>
          <a:p>
            <a:pPr marL="0" indent="0">
              <a:buNone/>
            </a:pPr>
            <a:r>
              <a:rPr lang="en-IN" sz="4400">
                <a:latin typeface="Times New Roman" panose="02020603050405020304" pitchFamily="18" charset="0"/>
                <a:cs typeface="Times New Roman" panose="02020603050405020304" pitchFamily="18" charset="0"/>
              </a:rPr>
              <a:t>𝑀𝑧        Acting wind torque = 363.15</a:t>
            </a:r>
          </a:p>
          <a:p>
            <a:pPr marL="0" indent="0">
              <a:buNone/>
            </a:pPr>
            <a:r>
              <a:rPr lang="en-IN" sz="4400">
                <a:latin typeface="Times New Roman" panose="02020603050405020304" pitchFamily="18" charset="0"/>
                <a:cs typeface="Times New Roman" panose="02020603050405020304" pitchFamily="18" charset="0"/>
              </a:rPr>
              <a:t>𝑀𝑓𝑟𝑖𝑐        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Friction torque of the pitch bearing = 88.271 kN/m</a:t>
            </a:r>
          </a:p>
          <a:p>
            <a:pPr marL="0" indent="0">
              <a:buNone/>
            </a:pPr>
            <a:r>
              <a:rPr lang="en-IN" sz="4400">
                <a:latin typeface="Times New Roman" panose="02020603050405020304" pitchFamily="18" charset="0"/>
                <a:cs typeface="Times New Roman" panose="02020603050405020304" pitchFamily="18" charset="0"/>
              </a:rPr>
              <a:t>𝐽         </a:t>
            </a:r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Inertia of blade about the pitch axis </a:t>
            </a:r>
          </a:p>
          <a:p>
            <a:pPr marL="0" indent="0">
              <a:buNone/>
            </a:pPr>
            <a:r>
              <a:rPr lang="en-IN" sz="4400">
                <a:latin typeface="Times New Roman" panose="02020603050405020304" pitchFamily="18" charset="0"/>
                <a:cs typeface="Times New Roman" panose="02020603050405020304" pitchFamily="18" charset="0"/>
              </a:rPr>
              <a:t>𝜑̈       Pitch angular acceleration </a:t>
            </a:r>
          </a:p>
          <a:p>
            <a:pPr marL="0" indent="0">
              <a:buNone/>
            </a:pPr>
            <a:r>
              <a:rPr lang="en-IN" sz="4400">
                <a:latin typeface="Times New Roman" panose="02020603050405020304" pitchFamily="18" charset="0"/>
                <a:cs typeface="Times New Roman" panose="02020603050405020304" pitchFamily="18" charset="0"/>
              </a:rPr>
              <a:t>We have added a 50 KNm added as the safety factor</a:t>
            </a:r>
          </a:p>
          <a:p>
            <a:pPr marL="0" indent="0">
              <a:buNone/>
            </a:pPr>
            <a:endParaRPr lang="en-IN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4400">
                <a:latin typeface="Times New Roman" panose="02020603050405020304" pitchFamily="18" charset="0"/>
                <a:cs typeface="Times New Roman" panose="02020603050405020304" pitchFamily="18" charset="0"/>
              </a:rPr>
              <a:t>From all this data we get the required torque on the blade side as,</a:t>
            </a:r>
          </a:p>
          <a:p>
            <a:pPr marL="0" indent="0" algn="ctr">
              <a:buNone/>
            </a:pPr>
            <a:r>
              <a:rPr lang="en-IN" sz="4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𝑀= 500 kN/m	</a:t>
            </a:r>
          </a:p>
          <a:p>
            <a:pPr marL="0" indent="0">
              <a:buNone/>
            </a:pPr>
            <a:endParaRPr lang="en-IN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/>
              <a:t>	</a:t>
            </a:r>
          </a:p>
          <a:p>
            <a:pPr marL="0" indent="0">
              <a:buNone/>
            </a:pPr>
            <a:endParaRPr lang="en-IN"/>
          </a:p>
          <a:p>
            <a:pPr marL="0" indent="0" algn="ctr">
              <a:buNone/>
            </a:pPr>
            <a:r>
              <a:rPr lang="en-IN"/>
              <a:t>	</a:t>
            </a:r>
          </a:p>
          <a:p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Muthu Thirunavukarasu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57CB5BE-F39B-D9DA-0C04-64E47EF3F3A1}"/>
              </a:ext>
            </a:extLst>
          </p:cNvPr>
          <p:cNvSpPr/>
          <p:nvPr/>
        </p:nvSpPr>
        <p:spPr>
          <a:xfrm>
            <a:off x="1393885" y="1835944"/>
            <a:ext cx="364153" cy="18573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FFFD162B-5CF5-EEFE-CC46-014795EB6709}"/>
              </a:ext>
            </a:extLst>
          </p:cNvPr>
          <p:cNvSpPr/>
          <p:nvPr/>
        </p:nvSpPr>
        <p:spPr>
          <a:xfrm>
            <a:off x="1707535" y="2166937"/>
            <a:ext cx="364153" cy="19050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7CBEDFC-117B-DC5E-EC7F-A020A24EFFA0}"/>
              </a:ext>
            </a:extLst>
          </p:cNvPr>
          <p:cNvSpPr/>
          <p:nvPr/>
        </p:nvSpPr>
        <p:spPr>
          <a:xfrm flipV="1">
            <a:off x="1122601" y="2535234"/>
            <a:ext cx="420450" cy="185737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B74DC5BD-F38C-880D-4194-D1B9682A4A71}"/>
              </a:ext>
            </a:extLst>
          </p:cNvPr>
          <p:cNvSpPr/>
          <p:nvPr/>
        </p:nvSpPr>
        <p:spPr>
          <a:xfrm>
            <a:off x="1168946" y="2866230"/>
            <a:ext cx="364153" cy="190501"/>
          </a:xfrm>
          <a:prstGeom prst="rightArrow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850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05F9C-1F17-81B2-C1CA-A2598467A8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738"/>
            <a:ext cx="10515600" cy="497205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We took the values from Shakti as of now                                                     </a:t>
            </a:r>
          </a:p>
          <a:p>
            <a:pPr marL="0" indent="0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Initial data: 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Bolt Circle diameter of the blade (BCD) = 3600 𝑚𝑚 </a:t>
            </a:r>
          </a:p>
          <a:p>
            <a:pPr marL="0" indent="0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Gear Module (𝑚𝑛)=16 𝑚𝑚 </a:t>
            </a:r>
          </a:p>
          <a:p>
            <a:pPr marL="0" indent="0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Gear Pitch diameter (𝐷𝑓2min )=3474 𝑚𝑚 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teeth for the ring (𝑍𝑟𝑖𝑛𝑔 )=217 </a:t>
            </a:r>
          </a:p>
          <a:p>
            <a:pPr marL="0" indent="0">
              <a:buNone/>
            </a:pP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Number of teeth for the Pinion (𝑍𝑝𝑖𝑛𝑖𝑜𝑛 )=16 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transmission ratio of the bearing and the pinion:</a:t>
            </a:r>
          </a:p>
          <a:p>
            <a:pPr marL="0" indent="0" algn="ctr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𝑖𝑏𝑒𝑎𝑟𝑖𝑛𝑔=𝑍𝑟𝑖𝑛𝑔/𝑍𝑝𝑖𝑛𝑖𝑜𝑛		</a:t>
            </a:r>
          </a:p>
          <a:p>
            <a:pPr marL="0" indent="0" algn="ctr">
              <a:buNone/>
            </a:pPr>
            <a:r>
              <a:rPr lang="en-IN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𝑖𝑏𝑒𝑎𝑟𝑖𝑛𝑔=13.56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185DF9-951F-E97D-3653-495ED50F5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73773"/>
          </a:xfrm>
        </p:spPr>
        <p:txBody>
          <a:bodyPr>
            <a:normAutofit fontScale="90000"/>
          </a:bodyPr>
          <a:lstStyle/>
          <a:p>
            <a:pPr algn="ctr"/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Torque on Motor side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23D24D1-37AA-2C97-807F-C357C163F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413C3-C39D-49DA-A409-72406C602FE3}" type="datetime1">
              <a:rPr lang="en-GB" smtClean="0"/>
              <a:pPr/>
              <a:t>13/10/2025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8F5119-4476-795B-D71B-3307EDE03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Rotor Hub and Pitch System / Optimus Syria</a:t>
            </a:r>
            <a:endParaRPr lang="de-DE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C9269D-F4B4-3623-34EB-CD874953B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6D213-0805-4C3E-849D-17C75FD348C3}" type="slidenum">
              <a:rPr lang="de-DE" smtClean="0"/>
              <a:pPr/>
              <a:t>7</a:t>
            </a:fld>
            <a:endParaRPr lang="de-DE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Muthu Thirunavukarasu</a:t>
            </a:r>
          </a:p>
        </p:txBody>
      </p:sp>
    </p:spTree>
    <p:extLst>
      <p:ext uri="{BB962C8B-B14F-4D97-AF65-F5344CB8AC3E}">
        <p14:creationId xmlns:p14="http://schemas.microsoft.com/office/powerpoint/2010/main" val="393970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87B13-A6D7-9DCF-6F19-72AA1A7E6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475902-B57C-98DF-CF80-DF3D5A9B66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338"/>
            <a:ext cx="10515600" cy="53006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The required torque in the pinion of the gearbox</a:t>
            </a:r>
          </a:p>
          <a:p>
            <a:pPr marL="0" indent="0" algn="ctr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 𝑀𝑝𝑖𝑛𝑖𝑜𝑛 = 𝑀 / 𝑖𝑏𝑒𝑎𝑟𝑖𝑛𝑔 × 𝜂𝑟𝑖𝑛𝑔</a:t>
            </a:r>
          </a:p>
          <a:p>
            <a:pPr marL="0" indent="0" algn="ctr">
              <a:buNone/>
            </a:pPr>
            <a:r>
              <a:rPr lang="en-IN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𝑀𝑝𝑖𝑛𝑖𝑜𝑛= 38.41kNm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Total pitch system ratio is </a:t>
            </a:r>
          </a:p>
          <a:p>
            <a:pPr marL="0" indent="0" algn="ctr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𝑖𝑡𝑜𝑡𝑎𝑙= 𝑖𝑏𝑒𝑎𝑟𝑖𝑛𝑔 . 𝑖𝑔𝑒𝑎𝑟𝑏𝑜𝑥 </a:t>
            </a:r>
          </a:p>
          <a:p>
            <a:pPr marL="0" indent="0" algn="ctr">
              <a:buNone/>
            </a:pPr>
            <a:r>
              <a:rPr lang="en-IN" sz="240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𝑖𝑡𝑜𝑡𝑎𝑙 =2305.2 	</a:t>
            </a:r>
          </a:p>
          <a:p>
            <a:pPr marL="0" indent="0">
              <a:buNone/>
            </a:pPr>
            <a:endParaRPr lang="en-IN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Obtaining the motor torque 𝑀𝑚 depends on the transmission ratio between the pinion and the blade bearing ring (𝑖𝑏𝑒𝑎𝑟𝑖𝑛𝑔) and the electric motor gearbox ratio (𝑖𝑔𝑒𝑎𝑟𝑏𝑜𝑥) . 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Muthu Thirunavukarasu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98DB7-BA0B-B4BB-CC48-BDD78CD68FD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14BC6257-D954-4541-A20C-37FB7797A083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23E133-B311-53BB-EDA8-08E809A1DE3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CB5DBB-6949-8A9B-B6B9-9C71B20CA95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401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87B13-A6D7-9DCF-6F19-72AA1A7E6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89E7F-DE13-E6E6-940B-B93D5516AE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5875"/>
            <a:ext cx="10515600" cy="4891088"/>
          </a:xfrm>
        </p:spPr>
        <p:txBody>
          <a:bodyPr/>
          <a:lstStyle/>
          <a:p>
            <a:pPr marL="0" indent="0">
              <a:buNone/>
            </a:pPr>
            <a:endParaRPr lang="en-IN"/>
          </a:p>
          <a:p>
            <a:pPr marL="0" indent="0" algn="ctr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𝑀𝑚=𝑀/ (𝑖𝑡𝑜𝑡𝑎𝑙)</a:t>
            </a:r>
          </a:p>
          <a:p>
            <a:pPr marL="0" indent="0" algn="ctr">
              <a:buNone/>
            </a:pPr>
            <a:r>
              <a:rPr lang="en-IN" u="sng">
                <a:latin typeface="Times New Roman" panose="02020603050405020304" pitchFamily="18" charset="0"/>
                <a:cs typeface="Times New Roman" panose="02020603050405020304" pitchFamily="18" charset="0"/>
              </a:rPr>
              <a:t>𝑀𝑚= 217 Nm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ctr">
              <a:buNone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So, We have found that the Motor torque would be 217 Nm from the </a:t>
            </a:r>
            <a:r>
              <a:rPr lang="en-IN" sz="2400">
                <a:latin typeface="Times New Roman" panose="02020603050405020304" pitchFamily="18" charset="0"/>
                <a:cs typeface="Times New Roman" panose="02020603050405020304" pitchFamily="18" charset="0"/>
              </a:rPr>
              <a:t>𝑀𝑧 given by the supervisor and the reference values from Optimus Shakti as of  now.</a:t>
            </a: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ctr">
              <a:buNone/>
            </a:pPr>
            <a:r>
              <a:rPr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ctr">
              <a:buNone/>
            </a:pPr>
            <a:endParaRPr lang="en-IN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8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Muthu Thirunavukarasu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98DB7-BA0B-B4BB-CC48-BDD78CD68FD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14BC6257-D954-4541-A20C-37FB7797A083}" type="datetime1">
              <a:rPr lang="en-GB" smtClean="0"/>
              <a:pPr/>
              <a:t>13/10/2025</a:t>
            </a:fld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323E133-B311-53BB-EDA8-08E809A1DE3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dirty="0"/>
              <a:t>Rotor Hub and Pitch System / Optimus Syria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6CB5DBB-6949-8A9B-B6B9-9C71B20CA95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8401518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äsentation3" id="{489382AE-0E20-4DDB-AC58-6881343BCB06}" vid="{12EB4CDA-A9DA-4F07-A373-8B888615A8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1193</Words>
  <Application>Microsoft Office PowerPoint</Application>
  <PresentationFormat>Widescreen</PresentationFormat>
  <Paragraphs>273</Paragraphs>
  <Slides>16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Aptos</vt:lpstr>
      <vt:lpstr>Aptos (Textkörper)</vt:lpstr>
      <vt:lpstr>Aptos Display</vt:lpstr>
      <vt:lpstr>Arial</vt:lpstr>
      <vt:lpstr>Calibri</vt:lpstr>
      <vt:lpstr>Calibri Light</vt:lpstr>
      <vt:lpstr>Symbol</vt:lpstr>
      <vt:lpstr>Times New Roman</vt:lpstr>
      <vt:lpstr>Benutzerdefiniertes Design</vt:lpstr>
      <vt:lpstr>Office</vt:lpstr>
      <vt:lpstr>Microsoft Excel Worksheet</vt:lpstr>
      <vt:lpstr>Rotor Hub And Pitch System Presenter: Muthu Thirunavukarasu</vt:lpstr>
      <vt:lpstr>List of contents </vt:lpstr>
      <vt:lpstr>Paired comparison of Pitch Control Systems</vt:lpstr>
      <vt:lpstr>Value benefit analysis (Weighted Evaluation)</vt:lpstr>
      <vt:lpstr>PowerPoint Presentation</vt:lpstr>
      <vt:lpstr>Pitch torque Assumption</vt:lpstr>
      <vt:lpstr>Torque on Motor side</vt:lpstr>
      <vt:lpstr>PowerPoint Presentation</vt:lpstr>
      <vt:lpstr>PowerPoint Presentation</vt:lpstr>
      <vt:lpstr>Bearing types &amp; Comparison</vt:lpstr>
      <vt:lpstr>PowerPoint Presentation</vt:lpstr>
      <vt:lpstr>PowerPoint Presentation</vt:lpstr>
      <vt:lpstr>PowerPoint Presentation</vt:lpstr>
      <vt:lpstr>Market research to find a suitable pitch drive</vt:lpstr>
      <vt:lpstr>PowerPoint Presentation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Muthu thirunavukarasu</cp:lastModifiedBy>
  <cp:revision>19</cp:revision>
  <dcterms:modified xsi:type="dcterms:W3CDTF">2025-10-13T01:13:56Z</dcterms:modified>
</cp:coreProperties>
</file>