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70" r:id="rId3"/>
    <p:sldId id="274" r:id="rId4"/>
    <p:sldId id="282" r:id="rId5"/>
    <p:sldId id="283" r:id="rId6"/>
    <p:sldId id="293" r:id="rId7"/>
    <p:sldId id="294" r:id="rId8"/>
    <p:sldId id="286" r:id="rId9"/>
    <p:sldId id="285" r:id="rId10"/>
    <p:sldId id="290" r:id="rId11"/>
    <p:sldId id="297" r:id="rId12"/>
    <p:sldId id="295" r:id="rId13"/>
    <p:sldId id="298" r:id="rId14"/>
    <p:sldId id="299" r:id="rId15"/>
    <p:sldId id="291" r:id="rId16"/>
    <p:sldId id="292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74"/>
          </p14:sldIdLst>
        </p14:section>
        <p14:section name="Title, main slides" id="{B26F6679-C236-4D3D-BC2F-CAE5ED400718}">
          <p14:sldIdLst>
            <p14:sldId id="282"/>
            <p14:sldId id="283"/>
            <p14:sldId id="293"/>
            <p14:sldId id="294"/>
            <p14:sldId id="286"/>
            <p14:sldId id="285"/>
            <p14:sldId id="290"/>
            <p14:sldId id="297"/>
            <p14:sldId id="295"/>
            <p14:sldId id="298"/>
            <p14:sldId id="299"/>
            <p14:sldId id="291"/>
            <p14:sldId id="292"/>
          </p14:sldIdLst>
        </p14:section>
        <p14:section name="bibliography" id="{2ECB0A3B-7D16-4F98-AD6A-5308DF7BF07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v.com/services/guideline-for-the-certification-of-wind-turbines-1602" TargetMode="Externa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2.png" /><Relationship Id="rId4" Type="http://schemas.openxmlformats.org/officeDocument/2006/relationships/image" Target="../media/image11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DC3F29-E719-B9FD-EA30-E0916060E53A}"/>
              </a:ext>
            </a:extLst>
          </p:cNvPr>
          <p:cNvSpPr txBox="1">
            <a:spLocks/>
          </p:cNvSpPr>
          <p:nvPr/>
        </p:nvSpPr>
        <p:spPr>
          <a:xfrm>
            <a:off x="1412841" y="360019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03</a:t>
            </a:r>
          </a:p>
          <a:p>
            <a:r>
              <a:rPr lang="it-IT" sz="2000" dirty="0"/>
              <a:t>Date: 14/10/2025</a:t>
            </a:r>
          </a:p>
          <a:p>
            <a:r>
              <a:rPr lang="it-IT" sz="2000" dirty="0"/>
              <a:t>Supervisor: Prof. Quell </a:t>
            </a:r>
          </a:p>
          <a:p>
            <a:endParaRPr lang="it-IT" sz="2000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2B546F3B-9AB7-6142-8B64-EBD7B0E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2" y="2231986"/>
            <a:ext cx="11420668" cy="912813"/>
          </a:xfrm>
        </p:spPr>
        <p:txBody>
          <a:bodyPr/>
          <a:lstStyle/>
          <a:p>
            <a:r>
              <a:rPr lang="it-IT" dirty="0"/>
              <a:t>Weekly Presentation: Rotor Bearing System</a:t>
            </a:r>
            <a:endParaRPr lang="en-GB" dirty="0"/>
          </a:p>
        </p:txBody>
      </p:sp>
      <p:sp>
        <p:nvSpPr>
          <p:cNvPr id="4" name="Textfeld 12">
            <a:extLst>
              <a:ext uri="{FF2B5EF4-FFF2-40B4-BE49-F238E27FC236}">
                <a16:creationId xmlns:a16="http://schemas.microsoft.com/office/drawing/2014/main" id="{DDDF17AA-B6EB-A4E6-322E-05F5DD9B92AC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19673" y="4685049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Divyesh Mistry,  Venkata Sreekanth .K , Sreehari Padachery, Jill Sadariya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E0EAFC0-8FB8-8A10-4FF0-103300D7967A}"/>
              </a:ext>
            </a:extLst>
          </p:cNvPr>
          <p:cNvSpPr txBox="1">
            <a:spLocks/>
          </p:cNvSpPr>
          <p:nvPr/>
        </p:nvSpPr>
        <p:spPr>
          <a:xfrm>
            <a:off x="4771390" y="5016030"/>
            <a:ext cx="2649219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Divyesh Mistry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ußzeilenplatzhalter 23">
            <a:extLst>
              <a:ext uri="{FF2B5EF4-FFF2-40B4-BE49-F238E27FC236}">
                <a16:creationId xmlns:a16="http://schemas.microsoft.com/office/drawing/2014/main" id="{D38F1819-8DEB-0DFB-257B-22A31F60EDC9}"/>
              </a:ext>
            </a:extLst>
          </p:cNvPr>
          <p:cNvSpPr txBox="1">
            <a:spLocks/>
          </p:cNvSpPr>
          <p:nvPr/>
        </p:nvSpPr>
        <p:spPr>
          <a:xfrm>
            <a:off x="9117247" y="6566802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17A5-96F1-AC8F-4164-E814520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DCAB9-C3C4-6426-E611-CBA39152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5CED7-CB3D-AB47-FF7E-28ECEC54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C9DC-09EE-7C84-8378-26554DC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3E39-7214-F8EF-AB7F-5DB2572D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500AB-A128-9761-F1A7-0BC8856B4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D7D84544-0B90-2D75-CCED-065A54ED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DFE49-A5E4-3BB6-988F-B81670EDFA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82642"/>
                  </p:ext>
                </p:extLst>
              </p:nvPr>
            </p:nvGraphicFramePr>
            <p:xfrm>
              <a:off x="438538" y="1408183"/>
              <a:ext cx="11504646" cy="50162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116425">
                      <a:extLst>
                        <a:ext uri="{9D8B030D-6E8A-4147-A177-3AD203B41FA5}">
                          <a16:colId xmlns:a16="http://schemas.microsoft.com/office/drawing/2014/main" val="4147883714"/>
                        </a:ext>
                      </a:extLst>
                    </a:gridCol>
                    <a:gridCol w="8388221">
                      <a:extLst>
                        <a:ext uri="{9D8B030D-6E8A-4147-A177-3AD203B41FA5}">
                          <a16:colId xmlns:a16="http://schemas.microsoft.com/office/drawing/2014/main" val="479185139"/>
                        </a:ext>
                      </a:extLst>
                    </a:gridCol>
                  </a:tblGrid>
                  <a:tr h="3019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Step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Description, Symbols, and Key Formulas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454191202"/>
                      </a:ext>
                    </a:extLst>
                  </a:tr>
                  <a:tr h="2138940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– Define Input Data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Loads: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bending moments about Y &amp; Z axes [</a:t>
                          </a:r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torque (torsional moment) [</a:t>
                          </a:r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yield strength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Young’s modulus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shear modulus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≈0.3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(Poisson’s ratio for steel).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Safety factors: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≈1.1</m:t>
                              </m:r>
                              <m:r>
                                <m:rPr>
                                  <m:nor/>
                                </m:rPr>
                                <a:rPr lang="ar-AE" sz="1600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sz="1600" b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 partial factor;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 factor for yield.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Fatigue data: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fatigue limit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cycles;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S–N slope.</a:t>
                          </a: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3228744244"/>
                      </a:ext>
                    </a:extLst>
                  </a:tr>
                  <a:tr h="2575282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– Select Shaft Geometry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Assume hollow circular shaft: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outer diameter [m],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inner diameter [m].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Section properties: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second moment of area [m⁴]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polar moment of inertia [m⁴]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section modulus for bending [m³]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polar section modulus for torsion [m³].</a:t>
                          </a: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809500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DFE49-A5E4-3BB6-988F-B81670EDFA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82642"/>
                  </p:ext>
                </p:extLst>
              </p:nvPr>
            </p:nvGraphicFramePr>
            <p:xfrm>
              <a:off x="438538" y="1408183"/>
              <a:ext cx="11504646" cy="50162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116425">
                      <a:extLst>
                        <a:ext uri="{9D8B030D-6E8A-4147-A177-3AD203B41FA5}">
                          <a16:colId xmlns:a16="http://schemas.microsoft.com/office/drawing/2014/main" val="4147883714"/>
                        </a:ext>
                      </a:extLst>
                    </a:gridCol>
                    <a:gridCol w="8388221">
                      <a:extLst>
                        <a:ext uri="{9D8B030D-6E8A-4147-A177-3AD203B41FA5}">
                          <a16:colId xmlns:a16="http://schemas.microsoft.com/office/drawing/2014/main" val="479185139"/>
                        </a:ext>
                      </a:extLst>
                    </a:gridCol>
                  </a:tblGrid>
                  <a:tr h="3019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Step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Description, Symbols, and Key Formulas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454191202"/>
                      </a:ext>
                    </a:extLst>
                  </a:tr>
                  <a:tr h="2138940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– Define Input Data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278" marR="42278" marT="21139" marB="21139" anchor="ctr">
                        <a:blipFill>
                          <a:blip r:embed="rId2"/>
                          <a:stretch>
                            <a:fillRect l="-37255" t="-14857" r="-145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744244"/>
                      </a:ext>
                    </a:extLst>
                  </a:tr>
                  <a:tr h="2575282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– Select Shaft Geometry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278" marR="42278" marT="21139" marB="21139" anchor="ctr">
                        <a:blipFill>
                          <a:blip r:embed="rId2"/>
                          <a:stretch>
                            <a:fillRect l="-37255" t="-95035" r="-145" b="-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500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79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1AB7-BFAB-F303-B2C5-ACC69F13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2BA57-44C5-9108-0507-35030334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79589-6FFB-EA76-8851-F5BF90FC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0C42-D621-EF2A-28D3-B6A9BC43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A225-2D76-47D0-3104-4E4B436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E35974-6729-A158-DFC2-2D9ED06594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0B49EDC9-6628-3D02-3E38-6059BEF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ABA26F-96FA-24A8-A302-F3DFE42D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40951"/>
              </p:ext>
            </p:extLst>
          </p:nvPr>
        </p:nvGraphicFramePr>
        <p:xfrm>
          <a:off x="5335555" y="1926609"/>
          <a:ext cx="4037045" cy="365760"/>
        </p:xfrm>
        <a:graphic>
          <a:graphicData uri="http://schemas.openxmlformats.org/drawingml/2006/table">
            <a:tbl>
              <a:tblPr/>
              <a:tblGrid>
                <a:gridCol w="4037045">
                  <a:extLst>
                    <a:ext uri="{9D8B030D-6E8A-4147-A177-3AD203B41FA5}">
                      <a16:colId xmlns:a16="http://schemas.microsoft.com/office/drawing/2014/main" val="382451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943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0A57B21-2BDD-CCD5-4EF5-8AC9CD0F1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53379"/>
                  </p:ext>
                </p:extLst>
              </p:nvPr>
            </p:nvGraphicFramePr>
            <p:xfrm>
              <a:off x="759668" y="1718680"/>
              <a:ext cx="10515600" cy="9765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77238">
                      <a:extLst>
                        <a:ext uri="{9D8B030D-6E8A-4147-A177-3AD203B41FA5}">
                          <a16:colId xmlns:a16="http://schemas.microsoft.com/office/drawing/2014/main" val="1068287254"/>
                        </a:ext>
                      </a:extLst>
                    </a:gridCol>
                    <a:gridCol w="5238362">
                      <a:extLst>
                        <a:ext uri="{9D8B030D-6E8A-4147-A177-3AD203B41FA5}">
                          <a16:colId xmlns:a16="http://schemas.microsoft.com/office/drawing/2014/main" val="3231099127"/>
                        </a:ext>
                      </a:extLst>
                    </a:gridCol>
                  </a:tblGrid>
                  <a:tr h="440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– Resultant Bending Moment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Combine bending axes: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  <m:r>
                                <a:rPr lang="ar-AE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ar-AE" b="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√</m:t>
                              </m:r>
                              <m:d>
                                <m:dPr>
                                  <m:ctrlPr>
                                    <a:rPr lang="ar-AE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ar-AE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ar-AE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ar-AE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bending moment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633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0A57B21-2BDD-CCD5-4EF5-8AC9CD0F1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53379"/>
                  </p:ext>
                </p:extLst>
              </p:nvPr>
            </p:nvGraphicFramePr>
            <p:xfrm>
              <a:off x="759668" y="1718680"/>
              <a:ext cx="10515600" cy="9730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77238">
                      <a:extLst>
                        <a:ext uri="{9D8B030D-6E8A-4147-A177-3AD203B41FA5}">
                          <a16:colId xmlns:a16="http://schemas.microsoft.com/office/drawing/2014/main" val="1068287254"/>
                        </a:ext>
                      </a:extLst>
                    </a:gridCol>
                    <a:gridCol w="5238362">
                      <a:extLst>
                        <a:ext uri="{9D8B030D-6E8A-4147-A177-3AD203B41FA5}">
                          <a16:colId xmlns:a16="http://schemas.microsoft.com/office/drawing/2014/main" val="3231099127"/>
                        </a:ext>
                      </a:extLst>
                    </a:gridCol>
                  </a:tblGrid>
                  <a:tr h="9730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– Resultant Bending Moment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14" t="-3106" r="-233" b="-9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6332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AD7671-AD42-5A71-22E6-CA1F02D70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428888"/>
                  </p:ext>
                </p:extLst>
              </p:nvPr>
            </p:nvGraphicFramePr>
            <p:xfrm>
              <a:off x="759668" y="2691754"/>
              <a:ext cx="10515600" cy="3734054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2647179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497327739"/>
                        </a:ext>
                      </a:extLst>
                    </a:gridCol>
                  </a:tblGrid>
                  <a:tr h="1232626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– Nominal Stresses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 = nominal bending stress.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 = nominal torsional shear stress.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897513"/>
                      </a:ext>
                    </a:extLst>
                  </a:tr>
                  <a:tr h="125616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– Apply Stress Concentration Factors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=1.5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b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=1.2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b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These produce local peak stresses.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3894207"/>
                      </a:ext>
                    </a:extLst>
                  </a:tr>
                  <a:tr h="1245263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– Combined von Mises Stress (ULS)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stress: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√</m:t>
                              </m:r>
                              <m:d>
                                <m:dPr>
                                  <m:ctrlPr>
                                    <a:rPr lang="ar-AE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ar-AE" b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p>
                                    <m:s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combined bending + torsion stress for ULS.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740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AD7671-AD42-5A71-22E6-CA1F02D70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428888"/>
                  </p:ext>
                </p:extLst>
              </p:nvPr>
            </p:nvGraphicFramePr>
            <p:xfrm>
              <a:off x="759668" y="2691754"/>
              <a:ext cx="10515600" cy="3734054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2647179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497327739"/>
                        </a:ext>
                      </a:extLst>
                    </a:gridCol>
                  </a:tblGrid>
                  <a:tr h="1232626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– Nominal Stresses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493" r="-23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897513"/>
                      </a:ext>
                    </a:extLst>
                  </a:tr>
                  <a:tr h="125616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– Apply Stress Concentration Factors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99029" r="-232" b="-100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894207"/>
                      </a:ext>
                    </a:extLst>
                  </a:tr>
                  <a:tr h="1245263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– Combined von Mises Stress (ULS)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200000" r="-232" b="-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740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732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5129F-D7C2-ADF2-4A02-300AFE4F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3FB40-D29D-FA9D-50FD-6E9C74CD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55FC75-BC4D-A308-CF58-13154324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D087-AE16-2994-10A8-AC310EEE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402-D309-8D16-4457-8C949E8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4CE29-F523-E484-7E64-14D7A41624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CEED49D5-7700-085E-D401-5142FB2C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F4154-CEC6-8DD7-0EAA-068FFBB2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06"/>
          <a:stretch>
            <a:fillRect/>
          </a:stretch>
        </p:blipFill>
        <p:spPr>
          <a:xfrm>
            <a:off x="3965510" y="1661143"/>
            <a:ext cx="6930141" cy="406448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D78E55-CEC8-2938-01B2-67506ECC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43611"/>
              </p:ext>
            </p:extLst>
          </p:nvPr>
        </p:nvGraphicFramePr>
        <p:xfrm>
          <a:off x="1034920" y="1698171"/>
          <a:ext cx="2733870" cy="3757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870">
                  <a:extLst>
                    <a:ext uri="{9D8B030D-6E8A-4147-A177-3AD203B41FA5}">
                      <a16:colId xmlns:a16="http://schemas.microsoft.com/office/drawing/2014/main" val="2593222277"/>
                    </a:ext>
                  </a:extLst>
                </a:gridCol>
              </a:tblGrid>
              <a:tr h="122231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– Design Yield Strength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262460"/>
                  </a:ext>
                </a:extLst>
              </a:tr>
              <a:tr h="135386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– ULS Check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39883"/>
                  </a:ext>
                </a:extLst>
              </a:tr>
              <a:tr h="1181741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– Fatigue Limit State (FLS)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2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E28B9-2458-7B5A-F952-2BC306E0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F9618-7AFF-B008-C6D1-4386AB60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91ED1D-9125-A253-9130-1C1EE63D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0E44-C2A3-DFCF-953B-2FEB4F5A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9B35-E1F4-DE3D-71C9-ADFC8C5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9BE0E-D158-876D-1E30-C822BE29EE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679B66B0-55E2-D195-D8C5-B0C75464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810D28-02EB-D80C-A315-A74C73291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60776"/>
                  </p:ext>
                </p:extLst>
              </p:nvPr>
            </p:nvGraphicFramePr>
            <p:xfrm>
              <a:off x="763555" y="1553462"/>
              <a:ext cx="10515600" cy="478202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9597176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66670566"/>
                        </a:ext>
                      </a:extLst>
                    </a:gridCol>
                  </a:tblGrid>
                  <a:tr h="22743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– Allowable Fatigue Amplitude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Correction factors: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mean-stress (0.7–1.0);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 (0.8–1.0);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support (0.9–1.0);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notch (1.2–3.0);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surface (0.8–1.0).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𝐴𝐾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861399"/>
                      </a:ext>
                    </a:extLst>
                  </a:tr>
                  <a:tr h="115139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– Fatigue Life Estimation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𝑎𝑙𝑙𝑜𝑤𝑒𝑑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𝐴𝐾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cycles,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Miner’s rule: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≤1.0</m:t>
                              </m:r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3096222"/>
                      </a:ext>
                    </a:extLst>
                  </a:tr>
                  <a:tr h="1356238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– Stiffness &amp; Deflection Check</a:t>
                          </a:r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𝐺𝐽</m:t>
                                  </m:r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radians] = angle of twist.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Bending deflection from beam theory using E and I.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Check bearing &amp; gearbox alignment.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607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810D28-02EB-D80C-A315-A74C73291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60776"/>
                  </p:ext>
                </p:extLst>
              </p:nvPr>
            </p:nvGraphicFramePr>
            <p:xfrm>
              <a:off x="763555" y="1553462"/>
              <a:ext cx="10515600" cy="478202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9597176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66670566"/>
                        </a:ext>
                      </a:extLst>
                    </a:gridCol>
                  </a:tblGrid>
                  <a:tr h="22743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– Allowable Fatigue Amplitude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267" r="-232" b="-110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861399"/>
                      </a:ext>
                    </a:extLst>
                  </a:tr>
                  <a:tr h="115139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– Fatigue Life Estimation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198413" r="-232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096222"/>
                      </a:ext>
                    </a:extLst>
                  </a:tr>
                  <a:tr h="1356238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– Stiffness &amp; Deflection Check</a:t>
                          </a:r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252915" r="-232" b="-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70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015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9054-B9CD-6648-CF17-6F7154B7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FC22E-B3C3-5BCA-3A1F-A6EAE2FE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433F3-2622-0697-95D0-B2E26F1B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Standards for Rotor 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F6F0-D411-AA7D-2590-CAE1C309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D764-962C-DCBB-FDF6-A8CFBD63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BC8365-9C6A-2723-5CCD-F97268700C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8396316E-F122-1D3A-8439-BEA9B03E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AB9A8-3B9D-DFE4-ADE8-AC36A72A1C08}"/>
              </a:ext>
            </a:extLst>
          </p:cNvPr>
          <p:cNvSpPr txBox="1"/>
          <p:nvPr/>
        </p:nvSpPr>
        <p:spPr>
          <a:xfrm>
            <a:off x="838200" y="1500901"/>
            <a:ext cx="95934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Germanischer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Lloyd)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 &amp; IEC 61400-1)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Secures rotor against rotation during maintenance, erection, or emergency.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Form-fit design (e.g., pin-disc) preferred for reliability.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Capacity: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withstand high transverse/gust loads (DLC 8.1, 8.2).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Check: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shear, bending, and surface pressure; no plastic deformation.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prevent rotation even if brakes fail; safe manual release required.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non-contact or fail-safe position sensors.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 from –30 °C to +70 °C; corrosion-resistant (DIN ISO 12944).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and tested per GL “Guideline for Certification of Wind Turbines.”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 inspection and documentation required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F8CB-F59A-826C-B027-592A69F5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6D9A73-F285-C59E-BECB-EBDF5759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FDB35-E8CD-7E29-1DAA-E7EB02F6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Lock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67E7-7FB8-5E2A-A639-9C3CE151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9179-3F44-D5F8-5B9E-518AE2EE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EFAF1-DE79-A351-87AF-E0740460EB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D0F9424C-1ED3-1F93-7C74-E6A406F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A5073-6421-0AC3-6027-276D8C87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" y="1887047"/>
            <a:ext cx="5959440" cy="3950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C767FB-E20A-A93F-04FC-0012B45F5CD1}"/>
              </a:ext>
            </a:extLst>
          </p:cNvPr>
          <p:cNvSpPr txBox="1"/>
          <p:nvPr/>
        </p:nvSpPr>
        <p:spPr>
          <a:xfrm>
            <a:off x="1949570" y="377889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96722-F560-B0DD-CB82-EA4F98D4A770}"/>
              </a:ext>
            </a:extLst>
          </p:cNvPr>
          <p:cNvSpPr txBox="1"/>
          <p:nvPr/>
        </p:nvSpPr>
        <p:spPr>
          <a:xfrm>
            <a:off x="688911" y="1459563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Pin Hydraulic Mechanism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A98E-A7E9-46BE-D83D-D4DF19BD990A}"/>
              </a:ext>
            </a:extLst>
          </p:cNvPr>
          <p:cNvSpPr txBox="1"/>
          <p:nvPr/>
        </p:nvSpPr>
        <p:spPr>
          <a:xfrm>
            <a:off x="5676301" y="311735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321587-35CA-4854-802E-B9BCA761E99E}"/>
              </a:ext>
            </a:extLst>
          </p:cNvPr>
          <p:cNvCxnSpPr/>
          <p:nvPr/>
        </p:nvCxnSpPr>
        <p:spPr>
          <a:xfrm>
            <a:off x="6828453" y="2062065"/>
            <a:ext cx="0" cy="3433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7379C4-9CC3-14D6-3BAB-B9FC0A48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664" y="1331927"/>
            <a:ext cx="4308156" cy="3571417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1D69C909-CA20-1FD7-AA71-F46055C4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67" y="5274809"/>
            <a:ext cx="184731" cy="257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8252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89731-E148-0AC4-B3E4-25796BB486AF}"/>
              </a:ext>
            </a:extLst>
          </p:cNvPr>
          <p:cNvSpPr txBox="1"/>
          <p:nvPr/>
        </p:nvSpPr>
        <p:spPr>
          <a:xfrm>
            <a:off x="7162473" y="4340011"/>
            <a:ext cx="49486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4F4E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b="1" dirty="0">
                <a:solidFill>
                  <a:srgbClr val="4F4E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Rotor Lock RLH 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4F4E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Rotor Locks to assist the braking functions on practically any rotor on the Wind Turbine market.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 Turbine Rotor Lock RLH 80 is a </a:t>
            </a:r>
            <a:r>
              <a:rPr lang="en-US" altLang="en-US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hydraulically applied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form-closed lock for wind turbine rotors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F1F39-076E-8972-6591-63EE266D3253}"/>
              </a:ext>
            </a:extLst>
          </p:cNvPr>
          <p:cNvSpPr txBox="1"/>
          <p:nvPr/>
        </p:nvSpPr>
        <p:spPr>
          <a:xfrm>
            <a:off x="1360993" y="5622307"/>
            <a:ext cx="3331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Optimus Shakti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/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5E22A-6021-6262-2036-BE23722CF046}"/>
              </a:ext>
            </a:extLst>
          </p:cNvPr>
          <p:cNvSpPr txBox="1"/>
          <p:nvPr/>
        </p:nvSpPr>
        <p:spPr>
          <a:xfrm>
            <a:off x="9275378" y="4055897"/>
            <a:ext cx="3331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IPC WIND</a:t>
            </a:r>
          </a:p>
        </p:txBody>
      </p:sp>
    </p:spTree>
    <p:extLst>
      <p:ext uri="{BB962C8B-B14F-4D97-AF65-F5344CB8AC3E}">
        <p14:creationId xmlns:p14="http://schemas.microsoft.com/office/powerpoint/2010/main" val="247578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5A6B-D1C9-F61F-B3C4-AA4459F8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9D8B3-B568-2F72-1AC0-B443723A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Electrotechnical Commission (IEC). (2005). IEC 61400-1: Wind turbines – Part 1: Design requirements (3rd ed.). Geneva, Switzerland: IEC. ISBN 2-8318-8215-2.                                          Available at: https://webstore.iec.ch/publication/6027Germanischer Lloyd (GL). (2010).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 for the Certification of Wind Turbines. Hamburg, Germany: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Germanischer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Lloyd Industrial Services GmbH, Renewables Certification.                                                                                              Available at: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https://www.dnv.com/services/guideline-for-the-certification-of-wind-turbines-1602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J., Zhu, C., Song, C., Han, H., &amp; Li, Y. (2019). Effects of Flexibility and Suspension Configuration of Main Shaft on Dynamic Characteristics of Wind Turbine Drivetrain. Chinese Journal of Mechanical Engineering, 32(36).https://doi.org/10.1186/s10033-019-0348-4Nam, J. S., &amp; Nam, Y. Y. (2015).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Suspension Stiffness on the Gearbox Input Loads in a 3-Point Suspension Wind Turbine Drive Train. Journal of the Korean Society of Manufacturing Technology Engineers, 24(5), 514–520.https://doi.org/10.7735/ksmte.2015.24.5.514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C2C20E-A1B3-5C0B-50A1-C4A289F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Bibiliography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85C2-DEDD-AD8A-AF1D-A1E933C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0128-E705-7A5C-38A0-79B263C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E250C-BD70-B772-0EA5-9BF1B870F2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F842B724-E042-E30C-6778-105EF27C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0304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8FBE6-B509-B909-AA6B-8098AB1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opinions.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Negative Aspects in Journal Bearings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equilibrium of 3-point suspension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Standards for Rotor Lock.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Rotor Lock.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94AC-84DB-F90B-41C1-242B83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E7A6-AD10-9026-3762-52BDB15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DC0B-218A-3B2C-6E05-F0F2252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C1089-678C-A5E6-D474-1D4DADF6B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680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8" name="Fußzeilenplatzhalter 23">
            <a:extLst>
              <a:ext uri="{FF2B5EF4-FFF2-40B4-BE49-F238E27FC236}">
                <a16:creationId xmlns:a16="http://schemas.microsoft.com/office/drawing/2014/main" id="{188466AC-996C-CA15-44D2-7CB89DEF793B}"/>
              </a:ext>
            </a:extLst>
          </p:cNvPr>
          <p:cNvSpPr txBox="1">
            <a:spLocks/>
          </p:cNvSpPr>
          <p:nvPr/>
        </p:nvSpPr>
        <p:spPr>
          <a:xfrm>
            <a:off x="8802836" y="656680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ABFA4-5D20-BC14-3448-82BB1D69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A1589-8A58-26C3-4305-E3B1BFC9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Contacted couple of bearing manufactures (SKF &amp; Schaeffler) and some experts regarding spherical journal bearing suited for  5MW.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Force-Momentum diagram of current rotor bearing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Rotor Shaft calculation and Solution from previous year projects.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E2028-E99E-7FC2-0F50-6B6D18FD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E47D-A17D-C672-3A56-F91AC18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64A2-35F9-B636-0AF3-E7F8CBE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A02EE4-5F87-7198-EA4B-0F25A4059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813C487-321E-F0A0-BD57-4A403423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8258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D5CC-02D0-4625-374B-A4554BEB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A5AE7-AFE0-4DCF-D44D-C661B981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Received feed back from  bearing manufacturer in the UK “Michell Bearings”.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suggested that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journal bearing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bigger size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 an option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told to go for 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Tilting journal pads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E1821-985A-10AF-4649-34E9C4E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opinions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932-0A94-D471-4735-DF7CFBA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7522-75DB-E735-A228-60639506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32E620-36CC-3B03-0A88-B98D3B508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852225F-C186-B4D1-7E8E-5A5A9C28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ED4EC-56CD-C3F7-C29F-F813BF2D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31" y="2646652"/>
            <a:ext cx="2520534" cy="75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C8CBD-FA18-E0F4-A8B8-27B9B848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0" t="7955"/>
          <a:stretch>
            <a:fillRect/>
          </a:stretch>
        </p:blipFill>
        <p:spPr>
          <a:xfrm>
            <a:off x="8833266" y="1266128"/>
            <a:ext cx="2520534" cy="25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3CB8C1-725C-51A0-97C9-360CAD20FA76}"/>
              </a:ext>
            </a:extLst>
          </p:cNvPr>
          <p:cNvSpPr txBox="1"/>
          <p:nvPr/>
        </p:nvSpPr>
        <p:spPr>
          <a:xfrm>
            <a:off x="838200" y="3533703"/>
            <a:ext cx="7635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One possible option as sliding bearing, could be the so called "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metal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bearings  which are used in Gas turbines. Suggested by </a:t>
            </a: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Howatech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HOWA-Tech Bearings GmbH | LinkedIn">
            <a:extLst>
              <a:ext uri="{FF2B5EF4-FFF2-40B4-BE49-F238E27FC236}">
                <a16:creationId xmlns:a16="http://schemas.microsoft.com/office/drawing/2014/main" id="{252EA4A6-EE33-A702-2EBE-DCAD70CE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79" y="4459171"/>
            <a:ext cx="2187042" cy="17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9270A-D11E-613F-93FD-4FA89A09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73" y="4251472"/>
            <a:ext cx="2709919" cy="2117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1B5DB-9F06-ADD1-7CE7-8B3CDB41E9B4}"/>
              </a:ext>
            </a:extLst>
          </p:cNvPr>
          <p:cNvSpPr txBox="1"/>
          <p:nvPr/>
        </p:nvSpPr>
        <p:spPr>
          <a:xfrm>
            <a:off x="1622998" y="6262043"/>
            <a:ext cx="333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Mangal Industry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DEB1C-BAFC-8472-2553-2104E5578450}"/>
              </a:ext>
            </a:extLst>
          </p:cNvPr>
          <p:cNvSpPr txBox="1"/>
          <p:nvPr/>
        </p:nvSpPr>
        <p:spPr>
          <a:xfrm>
            <a:off x="8749145" y="3820528"/>
            <a:ext cx="340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Sajid, Z. (n.d.). Tilting pad. Scribd. 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64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284D1-32EC-7DA8-7C16-2AAD7DABF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2219F-F648-F515-05C9-38D16B51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416E1-389E-48C5-630F-5F4718E6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Negative Aspects in Journal Bearings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0A84-0395-6C34-4936-47A801AF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3BD9-C9A9-625B-77C2-C2D3564C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4B0-D190-9F87-8E5C-1C546E1CD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CFBE9D86-419E-6DC9-4415-140BDBE2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24930F-B0E1-9CDC-3245-134355E86423}"/>
              </a:ext>
            </a:extLst>
          </p:cNvPr>
          <p:cNvGraphicFramePr>
            <a:graphicFrameLocks noGrp="1"/>
          </p:cNvGraphicFramePr>
          <p:nvPr/>
        </p:nvGraphicFramePr>
        <p:xfrm>
          <a:off x="632927" y="1517715"/>
          <a:ext cx="11291595" cy="47466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907913142"/>
                    </a:ext>
                  </a:extLst>
                </a:gridCol>
                <a:gridCol w="3111059">
                  <a:extLst>
                    <a:ext uri="{9D8B030D-6E8A-4147-A177-3AD203B41FA5}">
                      <a16:colId xmlns:a16="http://schemas.microsoft.com/office/drawing/2014/main" val="1119559612"/>
                    </a:ext>
                  </a:extLst>
                </a:gridCol>
                <a:gridCol w="4446736">
                  <a:extLst>
                    <a:ext uri="{9D8B030D-6E8A-4147-A177-3AD203B41FA5}">
                      <a16:colId xmlns:a16="http://schemas.microsoft.com/office/drawing/2014/main" val="2948367043"/>
                    </a:ext>
                  </a:extLst>
                </a:gridCol>
              </a:tblGrid>
              <a:tr h="504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Aspect 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 / Limitation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/ Mitigation Strategy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084293422"/>
                  </a:ext>
                </a:extLst>
              </a:tr>
              <a:tr h="15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friction during startup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hydrodynamic oil film at low or zero speed.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hydrostatic lift assist system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supply pressurized oil during startup/shutdown. </a:t>
                      </a:r>
                      <a:b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Apply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low-friction coatings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(e.g., DLC, Triondur OC). </a:t>
                      </a:r>
                      <a:b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bearing geometry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form film faster.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483669928"/>
                  </a:ext>
                </a:extLst>
              </a:tr>
              <a:tr h="10675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capacity depends on rotational speed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film thickness builds up only with shaft rotation.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Combine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design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hydrodynamic + hydrostatic support.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viscosity oils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lubrication control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2964015237"/>
                  </a:ext>
                </a:extLst>
              </a:tr>
              <a:tr h="15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complexity (Hydrostatic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external pump, filters, piping, controls.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Integrate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compact, modular pump units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inside nacelle.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monitoring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pressure and flow.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Employ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self-contained lubrication cartridges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7480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B6249-0E2C-6C83-948C-8010E3F0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E398FD-BEE8-0485-D2CC-84F74366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AFA0F-1D0A-18FA-3C9E-853DD73B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Negative Aspects in Journal Bearings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8339-A28F-4249-8377-E587AE2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6EE6-4957-607D-DC0E-9346DCD6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94E43F-DD2F-4483-40F5-AB9D4D00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B5FC955-AAE2-60D1-8EEB-F929EE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196E8F-D4D4-32E3-E597-2BD3D9D1C19B}"/>
              </a:ext>
            </a:extLst>
          </p:cNvPr>
          <p:cNvGraphicFramePr>
            <a:graphicFrameLocks noGrp="1"/>
          </p:cNvGraphicFramePr>
          <p:nvPr/>
        </p:nvGraphicFramePr>
        <p:xfrm>
          <a:off x="668694" y="1517713"/>
          <a:ext cx="11224726" cy="48364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08698">
                  <a:extLst>
                    <a:ext uri="{9D8B030D-6E8A-4147-A177-3AD203B41FA5}">
                      <a16:colId xmlns:a16="http://schemas.microsoft.com/office/drawing/2014/main" val="3275021543"/>
                    </a:ext>
                  </a:extLst>
                </a:gridCol>
                <a:gridCol w="3608698">
                  <a:extLst>
                    <a:ext uri="{9D8B030D-6E8A-4147-A177-3AD203B41FA5}">
                      <a16:colId xmlns:a16="http://schemas.microsoft.com/office/drawing/2014/main" val="2941609687"/>
                    </a:ext>
                  </a:extLst>
                </a:gridCol>
                <a:gridCol w="4007330">
                  <a:extLst>
                    <a:ext uri="{9D8B030D-6E8A-4147-A177-3AD203B41FA5}">
                      <a16:colId xmlns:a16="http://schemas.microsoft.com/office/drawing/2014/main" val="3539248801"/>
                    </a:ext>
                  </a:extLst>
                </a:gridCol>
              </a:tblGrid>
              <a:tr h="20623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CAPEX (Hydrostatic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pumps, control systems, and precision components.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lubrication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multiple bearings.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Optimize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 design and materials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(e.g., polymer liners, ceramic coatings).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Focus on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life-cycle cost savings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—less downtime offsets higher CAPEX.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847614475"/>
                  </a:ext>
                </a:extLst>
              </a:tr>
              <a:tr h="1387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OPEX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oil maintenance and monitoring required.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Implement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lubrication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monitoring sensors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(temperature, pressure, vibration).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Select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long-life synthetic lubricants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3443290583"/>
                  </a:ext>
                </a:extLst>
              </a:tr>
              <a:tr h="1387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external lubrication controls (Hydrostatic)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 systems for each bearing increase control difficulty.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lubrication and control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Integrate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predictive maintenance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(IoT-based).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0940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39C33-FA15-F5D7-773E-0D7448CA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763FB-2F5E-0C5C-D98C-F663F3E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920B-D6BD-3757-B637-4B963FB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860" y="6490133"/>
            <a:ext cx="1111370" cy="365125"/>
          </a:xfrm>
        </p:spPr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B705-1637-18F4-AA01-2FBDF4B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E4BA2-F44B-1BD7-EED5-9748BC4350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9331BC1D-883A-D73D-E86B-8DF5D89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C96E1-2016-EB0B-000E-7734A051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8" t="7661"/>
          <a:stretch>
            <a:fillRect/>
          </a:stretch>
        </p:blipFill>
        <p:spPr>
          <a:xfrm>
            <a:off x="544800" y="1616043"/>
            <a:ext cx="5380139" cy="4273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5A6936-A081-ADD7-EF22-AF8A6EE9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72" r="10199"/>
          <a:stretch>
            <a:fillRect/>
          </a:stretch>
        </p:blipFill>
        <p:spPr>
          <a:xfrm>
            <a:off x="5924939" y="2239347"/>
            <a:ext cx="5943601" cy="3320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E88EF-9DE0-EF86-90C4-229A5745CE6B}"/>
              </a:ext>
            </a:extLst>
          </p:cNvPr>
          <p:cNvSpPr txBox="1"/>
          <p:nvPr/>
        </p:nvSpPr>
        <p:spPr>
          <a:xfrm>
            <a:off x="7424056" y="5672891"/>
            <a:ext cx="46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Nam, J. S., &amp; Nam, Y. Y. (2015). </a:t>
            </a:r>
            <a:r>
              <a:rPr lang="en-US" sz="900" i="1" dirty="0"/>
              <a:t>Influence of suspension stiffness on gearbox loads.</a:t>
            </a:r>
            <a:r>
              <a:rPr lang="en-US" sz="900" dirty="0"/>
              <a:t> </a:t>
            </a:r>
            <a:r>
              <a:rPr lang="en-US" sz="900" i="1" dirty="0"/>
              <a:t>J. Korean Soc. Manuf. Technol. Eng.</a:t>
            </a:r>
            <a:r>
              <a:rPr lang="en-US" sz="900" dirty="0"/>
              <a:t>, 24(5), 514–520.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1697-EC37-2D8A-0602-C20CF72E65D1}"/>
              </a:ext>
            </a:extLst>
          </p:cNvPr>
          <p:cNvSpPr txBox="1"/>
          <p:nvPr/>
        </p:nvSpPr>
        <p:spPr>
          <a:xfrm>
            <a:off x="909991" y="5856312"/>
            <a:ext cx="4649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Tan et al. (2019), </a:t>
            </a:r>
            <a:r>
              <a:rPr lang="en-US" sz="900" i="1" dirty="0"/>
              <a:t>Main shaft flexibility effects on wind turbine drivetrain.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1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7407-B1ED-C2D6-8C48-8A526BDB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0F845-26F6-D20F-5B01-1E067F5B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98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BA4D-02FC-B430-AD3F-C65261F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015A-7D5F-86E2-CC01-0296C7A2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273F23-CA34-C51D-F258-E207007980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Divyesh Mistry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E6599E16-A7E5-80DD-B0F3-8EDA313B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Bearing 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Optimus Syria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3D6AB0-C541-52DE-23C2-A0AB55D28030}"/>
              </a:ext>
            </a:extLst>
          </p:cNvPr>
          <p:cNvGrpSpPr/>
          <p:nvPr/>
        </p:nvGrpSpPr>
        <p:grpSpPr>
          <a:xfrm>
            <a:off x="318706" y="1464920"/>
            <a:ext cx="10560788" cy="4926549"/>
            <a:chOff x="318706" y="1464920"/>
            <a:chExt cx="10560788" cy="4926549"/>
          </a:xfrm>
        </p:grpSpPr>
        <p:sp>
          <p:nvSpPr>
            <p:cNvPr id="52" name="Arrow: Curved Down 51">
              <a:extLst>
                <a:ext uri="{FF2B5EF4-FFF2-40B4-BE49-F238E27FC236}">
                  <a16:creationId xmlns:a16="http://schemas.microsoft.com/office/drawing/2014/main" id="{5B34E2F0-D780-4657-95B3-F7394D10D3C7}"/>
                </a:ext>
              </a:extLst>
            </p:cNvPr>
            <p:cNvSpPr/>
            <p:nvPr/>
          </p:nvSpPr>
          <p:spPr>
            <a:xfrm>
              <a:off x="2332071" y="2561124"/>
              <a:ext cx="254065" cy="531845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rrow: Curved Left 52">
              <a:extLst>
                <a:ext uri="{FF2B5EF4-FFF2-40B4-BE49-F238E27FC236}">
                  <a16:creationId xmlns:a16="http://schemas.microsoft.com/office/drawing/2014/main" id="{6BD1F19E-A4B0-F24F-B131-0561E2187E36}"/>
                </a:ext>
              </a:extLst>
            </p:cNvPr>
            <p:cNvSpPr/>
            <p:nvPr/>
          </p:nvSpPr>
          <p:spPr>
            <a:xfrm>
              <a:off x="1844526" y="2210710"/>
              <a:ext cx="354964" cy="270278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3D57F9-D964-EFBB-76A8-B837B30A0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2841170"/>
              <a:ext cx="9265298" cy="1"/>
            </a:xfrm>
            <a:prstGeom prst="line">
              <a:avLst/>
            </a:prstGeom>
            <a:ln w="1143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02F81D-7078-EA2B-13D4-E1E3B410E66B}"/>
                </a:ext>
              </a:extLst>
            </p:cNvPr>
            <p:cNvSpPr/>
            <p:nvPr/>
          </p:nvSpPr>
          <p:spPr>
            <a:xfrm>
              <a:off x="318706" y="2575247"/>
              <a:ext cx="1038987" cy="531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Rotor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E45007-CC36-6A7C-954D-906B0737898D}"/>
                </a:ext>
              </a:extLst>
            </p:cNvPr>
            <p:cNvSpPr/>
            <p:nvPr/>
          </p:nvSpPr>
          <p:spPr>
            <a:xfrm>
              <a:off x="4478694" y="2922772"/>
              <a:ext cx="1038987" cy="928392"/>
            </a:xfrm>
            <a:prstGeom prst="triangle">
              <a:avLst>
                <a:gd name="adj" fmla="val 51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CDF34E-096A-33F5-22BD-89F204012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3" y="1810754"/>
              <a:ext cx="0" cy="1007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A22874-08FE-EBED-5A49-8E6CE0F2A052}"/>
                </a:ext>
              </a:extLst>
            </p:cNvPr>
            <p:cNvSpPr/>
            <p:nvPr/>
          </p:nvSpPr>
          <p:spPr>
            <a:xfrm>
              <a:off x="8708571" y="3020414"/>
              <a:ext cx="1452465" cy="408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Gear Box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6CACC2-2331-1FEA-78FD-F7816782400F}"/>
                </a:ext>
              </a:extLst>
            </p:cNvPr>
            <p:cNvSpPr/>
            <p:nvPr/>
          </p:nvSpPr>
          <p:spPr>
            <a:xfrm>
              <a:off x="4271954" y="3937432"/>
              <a:ext cx="1452465" cy="3651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Bearing 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92B0C4-B1A0-3A47-4F69-7ED27E7AE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2043714"/>
              <a:ext cx="544375" cy="796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1CBFC76-5E66-2F66-DF25-31CA9BA83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326" y="1872648"/>
              <a:ext cx="0" cy="1007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99C93B4-9DAE-92AF-060A-68359364F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326" y="2074811"/>
              <a:ext cx="544375" cy="796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722A3-FD6C-CCE5-6909-C4BE7305C30C}"/>
                </a:ext>
              </a:extLst>
            </p:cNvPr>
            <p:cNvCxnSpPr>
              <a:cxnSpLocks/>
            </p:cNvCxnSpPr>
            <p:nvPr/>
          </p:nvCxnSpPr>
          <p:spPr>
            <a:xfrm>
              <a:off x="6590545" y="1894111"/>
              <a:ext cx="0" cy="892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F6A586-CB1E-0353-F1E9-10ECEF0B62A8}"/>
                </a:ext>
              </a:extLst>
            </p:cNvPr>
            <p:cNvCxnSpPr>
              <a:cxnSpLocks/>
            </p:cNvCxnSpPr>
            <p:nvPr/>
          </p:nvCxnSpPr>
          <p:spPr>
            <a:xfrm>
              <a:off x="9367952" y="1894111"/>
              <a:ext cx="0" cy="892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CBB9C7-E418-4B90-7B7B-75F5B6E2C87A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5" y="2834014"/>
              <a:ext cx="11290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E7690C-FC1A-2E0B-F182-D71E1FBD96D4}"/>
                </a:ext>
              </a:extLst>
            </p:cNvPr>
            <p:cNvSpPr/>
            <p:nvPr/>
          </p:nvSpPr>
          <p:spPr>
            <a:xfrm>
              <a:off x="1548980" y="2746090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9E45EA1-524A-47B3-BA04-6FBB2F1D5A01}"/>
                </a:ext>
              </a:extLst>
            </p:cNvPr>
            <p:cNvSpPr/>
            <p:nvPr/>
          </p:nvSpPr>
          <p:spPr>
            <a:xfrm>
              <a:off x="4941150" y="2739123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C4F7F6-D616-CD34-106D-6B3AAEDD5FC6}"/>
                </a:ext>
              </a:extLst>
            </p:cNvPr>
            <p:cNvSpPr/>
            <p:nvPr/>
          </p:nvSpPr>
          <p:spPr>
            <a:xfrm>
              <a:off x="6502476" y="2739123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4AD3AA-F86F-3592-90BB-B1185E70A1C0}"/>
                </a:ext>
              </a:extLst>
            </p:cNvPr>
            <p:cNvSpPr/>
            <p:nvPr/>
          </p:nvSpPr>
          <p:spPr>
            <a:xfrm>
              <a:off x="9286113" y="2753245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Arrow: Curved Left 49">
              <a:extLst>
                <a:ext uri="{FF2B5EF4-FFF2-40B4-BE49-F238E27FC236}">
                  <a16:creationId xmlns:a16="http://schemas.microsoft.com/office/drawing/2014/main" id="{782638F3-AA07-3CB0-E433-A5FFC66B34D9}"/>
                </a:ext>
              </a:extLst>
            </p:cNvPr>
            <p:cNvSpPr/>
            <p:nvPr/>
          </p:nvSpPr>
          <p:spPr>
            <a:xfrm>
              <a:off x="1357693" y="2043714"/>
              <a:ext cx="354964" cy="270278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C6015B6-E8C3-1C95-03C2-6B29331D05F7}"/>
                </a:ext>
              </a:extLst>
            </p:cNvPr>
            <p:cNvSpPr/>
            <p:nvPr/>
          </p:nvSpPr>
          <p:spPr>
            <a:xfrm>
              <a:off x="1362771" y="1464920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8E5850-4B36-47E7-00DC-08F1377E2C80}"/>
                </a:ext>
              </a:extLst>
            </p:cNvPr>
            <p:cNvSpPr/>
            <p:nvPr/>
          </p:nvSpPr>
          <p:spPr>
            <a:xfrm>
              <a:off x="2199490" y="1733719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F1277AD-FE6D-4609-34B1-63C689D0495C}"/>
                </a:ext>
              </a:extLst>
            </p:cNvPr>
            <p:cNvSpPr/>
            <p:nvPr/>
          </p:nvSpPr>
          <p:spPr>
            <a:xfrm>
              <a:off x="2782679" y="2918763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4BEAAD6-BE6D-65BC-9921-7ECF59B3F084}"/>
                </a:ext>
              </a:extLst>
            </p:cNvPr>
            <p:cNvSpPr/>
            <p:nvPr/>
          </p:nvSpPr>
          <p:spPr>
            <a:xfrm>
              <a:off x="621180" y="2001989"/>
              <a:ext cx="648369" cy="32508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935A117-3223-FAFC-483A-B955AD3E1DA3}"/>
                </a:ext>
              </a:extLst>
            </p:cNvPr>
            <p:cNvSpPr/>
            <p:nvPr/>
          </p:nvSpPr>
          <p:spPr>
            <a:xfrm>
              <a:off x="2268854" y="2185013"/>
              <a:ext cx="648369" cy="270277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DDD54F2-C89B-7621-3104-8FFEFB0EB974}"/>
                </a:ext>
              </a:extLst>
            </p:cNvPr>
            <p:cNvSpPr/>
            <p:nvPr/>
          </p:nvSpPr>
          <p:spPr>
            <a:xfrm>
              <a:off x="4622269" y="1542672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4AD9B36-A260-FA70-BD41-5C0264C28358}"/>
                </a:ext>
              </a:extLst>
            </p:cNvPr>
            <p:cNvSpPr/>
            <p:nvPr/>
          </p:nvSpPr>
          <p:spPr>
            <a:xfrm>
              <a:off x="5430995" y="1774147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1DC030-24A7-8CAF-78CB-3F4EB2430AD0}"/>
                </a:ext>
              </a:extLst>
            </p:cNvPr>
            <p:cNvSpPr/>
            <p:nvPr/>
          </p:nvSpPr>
          <p:spPr>
            <a:xfrm>
              <a:off x="5957774" y="3063875"/>
              <a:ext cx="1452465" cy="236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Shaft C.G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F60EC63-B42A-3531-892D-29A0349FC941}"/>
                </a:ext>
              </a:extLst>
            </p:cNvPr>
            <p:cNvSpPr/>
            <p:nvPr/>
          </p:nvSpPr>
          <p:spPr>
            <a:xfrm>
              <a:off x="6323552" y="1601762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359CFC7-9356-D614-B76D-DB5C3D21A7E7}"/>
                </a:ext>
              </a:extLst>
            </p:cNvPr>
            <p:cNvSpPr/>
            <p:nvPr/>
          </p:nvSpPr>
          <p:spPr>
            <a:xfrm>
              <a:off x="9074551" y="1577803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7790231-C936-E9CE-CB69-4BFF8C41583B}"/>
                </a:ext>
              </a:extLst>
            </p:cNvPr>
            <p:cNvCxnSpPr>
              <a:stCxn id="45" idx="4"/>
            </p:cNvCxnSpPr>
            <p:nvPr/>
          </p:nvCxnSpPr>
          <p:spPr>
            <a:xfrm flipH="1">
              <a:off x="1630818" y="2921938"/>
              <a:ext cx="1" cy="34695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811D77-73F0-300B-9671-FA90187F0843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18" y="5113176"/>
              <a:ext cx="33921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1E54C4-E913-7DFC-5276-BDE08DFE0E82}"/>
                </a:ext>
              </a:extLst>
            </p:cNvPr>
            <p:cNvSpPr txBox="1"/>
            <p:nvPr/>
          </p:nvSpPr>
          <p:spPr>
            <a:xfrm>
              <a:off x="3088691" y="4784873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4669083-73AA-E856-4919-3A63048069D9}"/>
                </a:ext>
              </a:extLst>
            </p:cNvPr>
            <p:cNvCxnSpPr>
              <a:cxnSpLocks/>
            </p:cNvCxnSpPr>
            <p:nvPr/>
          </p:nvCxnSpPr>
          <p:spPr>
            <a:xfrm>
              <a:off x="1656170" y="5497677"/>
              <a:ext cx="4928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12BF6D-D916-4109-7B8D-E02235E8E1D9}"/>
                </a:ext>
              </a:extLst>
            </p:cNvPr>
            <p:cNvSpPr txBox="1"/>
            <p:nvPr/>
          </p:nvSpPr>
          <p:spPr>
            <a:xfrm>
              <a:off x="4711673" y="5186976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B860E8-C6F5-E644-1C78-BBABD17B4A9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3" y="5865845"/>
              <a:ext cx="7820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56B366C-231D-419D-7766-BAA6362618F2}"/>
                </a:ext>
              </a:extLst>
            </p:cNvPr>
            <p:cNvSpPr txBox="1"/>
            <p:nvPr/>
          </p:nvSpPr>
          <p:spPr>
            <a:xfrm>
              <a:off x="7754753" y="5413830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E7DA0BE-B8BF-2161-2B10-44EB0F22F8C8}"/>
                </a:ext>
              </a:extLst>
            </p:cNvPr>
            <p:cNvSpPr/>
            <p:nvPr/>
          </p:nvSpPr>
          <p:spPr>
            <a:xfrm>
              <a:off x="1903887" y="3207192"/>
              <a:ext cx="648369" cy="270277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031F2F2-F960-44C2-09D9-1C4FF12A79E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27" y="2843649"/>
              <a:ext cx="11290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BF0B66-9B13-A691-5271-EBC421C84932}"/>
                </a:ext>
              </a:extLst>
            </p:cNvPr>
            <p:cNvSpPr/>
            <p:nvPr/>
          </p:nvSpPr>
          <p:spPr>
            <a:xfrm>
              <a:off x="5248172" y="2924629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01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F81E-7F78-A89F-865F-1DA74AAB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E3BC4-D473-FE8A-A109-D0E0B2B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99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9D203-CB7F-8BE6-44A5-C8AAE6A0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39308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95D1-D676-111E-98AA-6A71515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6341"/>
            <a:ext cx="1111370" cy="365125"/>
          </a:xfrm>
        </p:spPr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7143-EFAF-F658-D3D8-CCBF802B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9D51DF-B35A-22AF-BA77-CA961E6530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5AA46616-6CA3-4F53-0040-8471AAD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DDD64-6E54-4339-6665-7B363D76BB99}"/>
              </a:ext>
            </a:extLst>
          </p:cNvPr>
          <p:cNvSpPr txBox="1"/>
          <p:nvPr/>
        </p:nvSpPr>
        <p:spPr>
          <a:xfrm>
            <a:off x="1393885" y="1956215"/>
            <a:ext cx="8294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6254-09D4-4706-B706-F7CCA1DAB55A}"/>
              </a:ext>
            </a:extLst>
          </p:cNvPr>
          <p:cNvSpPr txBox="1"/>
          <p:nvPr/>
        </p:nvSpPr>
        <p:spPr>
          <a:xfrm>
            <a:off x="838200" y="1552299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for forces: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CFD0C7B-FD32-27C8-766B-04F0E9EF39ED}"/>
              </a:ext>
            </a:extLst>
          </p:cNvPr>
          <p:cNvSpPr txBox="1">
            <a:spLocks/>
          </p:cNvSpPr>
          <p:nvPr/>
        </p:nvSpPr>
        <p:spPr>
          <a:xfrm>
            <a:off x="7120813" y="1921631"/>
            <a:ext cx="59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:Shaft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Gearbox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Radial Forces in (Y, Z) direction for Bearing 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: Force in X-direction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Y-direction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Z-direction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X-direction at hub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Y-direction at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Z-direction at 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79C40-5389-67D2-ACFE-4781A299AB6D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62064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equilibrium about A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79C40-5389-67D2-ACFE-4781A299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6206413" cy="923330"/>
              </a:xfrm>
              <a:prstGeom prst="rect">
                <a:avLst/>
              </a:prstGeom>
              <a:blipFill>
                <a:blip r:embed="rId2"/>
                <a:stretch>
                  <a:fillRect l="-884" t="-3974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6B9F43-46DC-488A-28A7-E06CD45F4001}"/>
              </a:ext>
            </a:extLst>
          </p:cNvPr>
          <p:cNvSpPr txBox="1"/>
          <p:nvPr/>
        </p:nvSpPr>
        <p:spPr>
          <a:xfrm>
            <a:off x="1393885" y="441284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39456-08A5-AE9B-EED9-105E33DCEAB9}"/>
              </a:ext>
            </a:extLst>
          </p:cNvPr>
          <p:cNvSpPr txBox="1"/>
          <p:nvPr/>
        </p:nvSpPr>
        <p:spPr>
          <a:xfrm>
            <a:off x="561393" y="5084087"/>
            <a:ext cx="65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force 𝐹𝐴,𝑟𝑒𝑠 acting at the main bearing point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17F88-1FBE-1C22-216F-CF5018402E0F}"/>
                  </a:ext>
                </a:extLst>
              </p:cNvPr>
              <p:cNvSpPr txBox="1"/>
              <p:nvPr/>
            </p:nvSpPr>
            <p:spPr>
              <a:xfrm>
                <a:off x="2414049" y="5568656"/>
                <a:ext cx="2034073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𝐴𝑍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𝐴𝑌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17F88-1FBE-1C22-216F-CF501840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49" y="5568656"/>
                <a:ext cx="2034073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14A5B63-DC60-B50C-4089-73934C285B2D}"/>
              </a:ext>
            </a:extLst>
          </p:cNvPr>
          <p:cNvSpPr txBox="1"/>
          <p:nvPr/>
        </p:nvSpPr>
        <p:spPr>
          <a:xfrm>
            <a:off x="1691389" y="5718971"/>
            <a:ext cx="92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82D36F-1319-4E36-D203-4ACEB3AEB897}"/>
              </a:ext>
            </a:extLst>
          </p:cNvPr>
          <p:cNvSpPr/>
          <p:nvPr/>
        </p:nvSpPr>
        <p:spPr>
          <a:xfrm>
            <a:off x="1543175" y="5499419"/>
            <a:ext cx="3187446" cy="8962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1815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</vt:lpstr>
      <vt:lpstr>Benutzerdefiniertes Design</vt:lpstr>
      <vt:lpstr>Weekly Presentation: Rotor Bearing System</vt:lpstr>
      <vt:lpstr>Agenda</vt:lpstr>
      <vt:lpstr>Task of the week</vt:lpstr>
      <vt:lpstr>Comparing the opinions</vt:lpstr>
      <vt:lpstr>Solution for Negative Aspects in Journal Bearings</vt:lpstr>
      <vt:lpstr>Solution for Negative Aspects in Journal Bearings</vt:lpstr>
      <vt:lpstr>Three point suspension system</vt:lpstr>
      <vt:lpstr>Loads equilibrium of 3-point suspension system</vt:lpstr>
      <vt:lpstr>Loads equilibrium of 3-point suspension system</vt:lpstr>
      <vt:lpstr>Rotor Shaft Design Procedure</vt:lpstr>
      <vt:lpstr>Rotor Shaft Design Procedure</vt:lpstr>
      <vt:lpstr>Rotor Shaft Design Procedure</vt:lpstr>
      <vt:lpstr>Rotor Shaft Design Procedure</vt:lpstr>
      <vt:lpstr>GL Standards for Rotor Lock</vt:lpstr>
      <vt:lpstr>Rotor Lock 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43</cp:revision>
  <dcterms:created xsi:type="dcterms:W3CDTF">2025-09-27T21:56:31Z</dcterms:created>
  <dcterms:modified xsi:type="dcterms:W3CDTF">2025-10-13T09:54:00Z</dcterms:modified>
</cp:coreProperties>
</file>