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0"/>
  </p:notesMasterIdLst>
  <p:handoutMasterIdLst>
    <p:handoutMasterId r:id="rId11"/>
  </p:handoutMasterIdLst>
  <p:sldIdLst>
    <p:sldId id="300" r:id="rId3"/>
    <p:sldId id="301" r:id="rId4"/>
    <p:sldId id="303" r:id="rId5"/>
    <p:sldId id="302" r:id="rId6"/>
    <p:sldId id="304" r:id="rId7"/>
    <p:sldId id="306" r:id="rId8"/>
    <p:sldId id="30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331BD3D6-B7F1-4148-BF99-E0643B5FA8FF}">
          <p14:sldIdLst/>
        </p14:section>
        <p14:section name="management team" id="{2B72163D-2949-4563-8835-B5A6BF3A1808}">
          <p14:sldIdLst/>
        </p14:section>
        <p14:section name="Project development team" id="{0165734E-D582-475F-8D8F-D8390D9A02F3}">
          <p14:sldIdLst/>
        </p14:section>
        <p14:section name="foundation team" id="{6CF20BCC-30C5-49D5-BB67-A7F7C47F67D3}">
          <p14:sldIdLst/>
        </p14:section>
        <p14:section name="loads &amp; dynamics team" id="{B2556EC8-272D-48A5-B94D-86DE413BDD53}">
          <p14:sldIdLst/>
        </p14:section>
        <p14:section name="tower structure team" id="{B080B7D5-51DE-4691-A612-847AD1AAFC82}">
          <p14:sldIdLst>
            <p14:sldId id="300"/>
            <p14:sldId id="301"/>
            <p14:sldId id="303"/>
            <p14:sldId id="302"/>
            <p14:sldId id="304"/>
            <p14:sldId id="306"/>
            <p14:sldId id="305"/>
          </p14:sldIdLst>
        </p14:section>
        <p14:section name="rotor blade design" id="{B146C9B3-C78A-4A61-AAEC-721247ABE854}">
          <p14:sldIdLst/>
        </p14:section>
        <p14:section name="Rotor blades structure" id="{B442706D-6274-49C9-A7D1-C313276DB185}">
          <p14:sldIdLst/>
        </p14:section>
        <p14:section name="rotor hub and pitch system" id="{08747EF3-CA38-42EE-A1AF-7484E45039CE}">
          <p14:sldIdLst/>
        </p14:section>
        <p14:section name="electrical drivetrain" id="{1A5D22D2-BE65-4E6F-884C-4B877022F03F}">
          <p14:sldIdLst/>
        </p14:section>
        <p14:section name="rotor bearing system team" id="{DB3BAE13-317B-46D5-BF13-1546F7D1D6D4}">
          <p14:sldIdLst/>
        </p14:section>
        <p14:section name="GBC team" id="{62FD1619-6AFB-4D97-A60C-6FD16F62286D}">
          <p14:sldIdLst/>
        </p14:section>
        <p14:section name="Machine bed &amp; yaw team" id="{2739FDC4-7BC0-4D24-A2DB-018568B325C8}">
          <p14:sldIdLst/>
        </p14:section>
        <p14:section name="feedback controller team" id="{6415024D-93AC-4C7E-84F4-D0225312DA45}">
          <p14:sldIdLst/>
        </p14:section>
        <p14:section name="grid code team" id="{FD3B8E82-6082-4521-B98B-5BAB918F1115}">
          <p14:sldIdLst/>
        </p14:section>
        <p14:section name="bibliography" id="{2ECB0A3B-7D16-4F98-AD6A-5308DF7BF07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ECEFA"/>
    <a:srgbClr val="92C6E6"/>
    <a:srgbClr val="80D2F7"/>
    <a:srgbClr val="7ED1F7"/>
    <a:srgbClr val="A1DFFD"/>
    <a:srgbClr val="C0F5FF"/>
    <a:srgbClr val="3C96FA"/>
    <a:srgbClr val="BDE5F9"/>
    <a:srgbClr val="C1E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3" d="100"/>
          <a:sy n="83" d="100"/>
        </p:scale>
        <p:origin x="840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984966E-98CC-6A78-1424-04B6E1F267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153D721-EFB9-BC0E-1DC1-4F7A40F312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53E7D-EEC7-43DF-AF05-49FE1E0C7B25}" type="datetimeFigureOut">
              <a:rPr lang="de-DE" smtClean="0"/>
              <a:t>05.10.2025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BF23EC-0BC1-545E-D00A-3466D80002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16600C-B63A-8960-82FD-8DC4BB46C8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B05C7-DCB9-437C-9E32-70E8134153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097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2B7C8-164C-4140-932B-122F288D33CD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3327E-A3FE-4279-B080-AD6DAF9ED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679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ybib.com/tools/ieee-citation-generator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te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58857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 dirty="0"/>
              <a:t>12.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Bed</a:t>
            </a:r>
            <a:r>
              <a:rPr lang="de-DE" dirty="0"/>
              <a:t> &amp; Yaw System  </a:t>
            </a:r>
          </a:p>
          <a:p>
            <a:pPr lvl="1"/>
            <a:r>
              <a:rPr lang="de-DE" dirty="0"/>
              <a:t>13. Tower  </a:t>
            </a:r>
          </a:p>
          <a:p>
            <a:pPr lvl="1"/>
            <a:r>
              <a:rPr lang="de-DE" dirty="0"/>
              <a:t>14. </a:t>
            </a:r>
            <a:r>
              <a:rPr lang="de-DE" dirty="0" err="1"/>
              <a:t>Foundation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15. Storage System 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Teams</a:t>
            </a:r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2466CB9-E665-36BA-2132-8519CA303C9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 algn="l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 dirty="0"/>
              <a:t>1.  </a:t>
            </a:r>
            <a:r>
              <a:rPr lang="de-DE" dirty="0" err="1"/>
              <a:t>Windfarm</a:t>
            </a:r>
            <a:r>
              <a:rPr lang="de-DE" dirty="0"/>
              <a:t> Project Development  </a:t>
            </a:r>
          </a:p>
          <a:p>
            <a:pPr lvl="1"/>
            <a:r>
              <a:rPr lang="de-DE" dirty="0"/>
              <a:t>2.  Loads and Dynamics  </a:t>
            </a:r>
          </a:p>
          <a:p>
            <a:pPr lvl="1"/>
            <a:r>
              <a:rPr lang="de-DE" dirty="0"/>
              <a:t>3.  Feedback Controller  </a:t>
            </a:r>
          </a:p>
          <a:p>
            <a:pPr lvl="1"/>
            <a:r>
              <a:rPr lang="de-DE" dirty="0"/>
              <a:t>4.  Lidar-</a:t>
            </a:r>
            <a:r>
              <a:rPr lang="de-DE" dirty="0" err="1"/>
              <a:t>Assisted</a:t>
            </a:r>
            <a:r>
              <a:rPr lang="de-DE" dirty="0"/>
              <a:t> Controller  </a:t>
            </a:r>
          </a:p>
          <a:p>
            <a:pPr lvl="1"/>
            <a:r>
              <a:rPr lang="de-DE" dirty="0"/>
              <a:t>5.  Rotor Blade </a:t>
            </a:r>
            <a:r>
              <a:rPr lang="de-DE" dirty="0" err="1"/>
              <a:t>Aerodynamics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6.  Rotor Blade </a:t>
            </a:r>
            <a:r>
              <a:rPr lang="de-DE" dirty="0" err="1"/>
              <a:t>Structures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7.  </a:t>
            </a:r>
            <a:r>
              <a:rPr lang="de-DE" dirty="0" err="1"/>
              <a:t>Electrical</a:t>
            </a:r>
            <a:r>
              <a:rPr lang="de-DE" dirty="0"/>
              <a:t> </a:t>
            </a:r>
            <a:r>
              <a:rPr lang="de-DE" dirty="0" err="1"/>
              <a:t>Drivetrain</a:t>
            </a:r>
            <a:r>
              <a:rPr lang="de-DE" dirty="0"/>
              <a:t> (EDT)  </a:t>
            </a:r>
          </a:p>
          <a:p>
            <a:pPr lvl="1"/>
            <a:r>
              <a:rPr lang="de-DE" dirty="0"/>
              <a:t>8.  </a:t>
            </a:r>
            <a:r>
              <a:rPr lang="de-DE" dirty="0" err="1"/>
              <a:t>Grid</a:t>
            </a:r>
            <a:r>
              <a:rPr lang="de-DE" dirty="0"/>
              <a:t> Code Development (GCD)  </a:t>
            </a:r>
          </a:p>
          <a:p>
            <a:pPr lvl="1"/>
            <a:r>
              <a:rPr lang="de-DE" dirty="0"/>
              <a:t>9.  Rotor Hub &amp; Pitch System  </a:t>
            </a:r>
          </a:p>
          <a:p>
            <a:pPr lvl="1"/>
            <a:r>
              <a:rPr lang="de-DE" dirty="0"/>
              <a:t>10. Rotor </a:t>
            </a:r>
            <a:r>
              <a:rPr lang="de-DE" dirty="0" err="1"/>
              <a:t>Bearing</a:t>
            </a:r>
            <a:r>
              <a:rPr lang="de-DE" dirty="0"/>
              <a:t> System  </a:t>
            </a:r>
          </a:p>
          <a:p>
            <a:pPr lvl="1"/>
            <a:r>
              <a:rPr lang="de-DE" dirty="0"/>
              <a:t>11. </a:t>
            </a:r>
            <a:r>
              <a:rPr lang="de-DE" dirty="0" err="1"/>
              <a:t>Gearbox</a:t>
            </a:r>
            <a:r>
              <a:rPr lang="de-DE" dirty="0"/>
              <a:t>, Brake, Coupling  </a:t>
            </a:r>
          </a:p>
          <a:p>
            <a:pPr lvl="1"/>
            <a:r>
              <a:rPr lang="de-DE" dirty="0"/>
              <a:t>						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FD841E35-8D66-8DA2-B806-8C18E5D280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6C28938A-3748-78F8-3D01-B82DF87C9B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/>
              <a:t>Optimus Syria</a:t>
            </a: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3A903679-8273-AC0E-AD57-A9C78EE236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3313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bliography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Bibliography</a:t>
            </a:r>
            <a:r>
              <a:rPr lang="de-DE" dirty="0"/>
              <a:t> –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[1] </a:t>
            </a:r>
            <a:r>
              <a:rPr lang="en-GB" dirty="0"/>
              <a:t>“How HOMER Calculates Wind Turbine Power Output,” </a:t>
            </a:r>
            <a:r>
              <a:rPr lang="en-GB" i="1" dirty="0"/>
              <a:t>Homerenergy.com</a:t>
            </a:r>
            <a:r>
              <a:rPr lang="en-GB" dirty="0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[2] …..</a:t>
            </a:r>
            <a:endParaRPr lang="it-IT" dirty="0"/>
          </a:p>
          <a:p>
            <a:pPr lvl="0"/>
            <a:endParaRPr lang="de-DE" dirty="0"/>
          </a:p>
        </p:txBody>
      </p:sp>
      <p:cxnSp>
        <p:nvCxnSpPr>
          <p:cNvPr id="6" name="Straight Arrow Connector 21">
            <a:extLst>
              <a:ext uri="{FF2B5EF4-FFF2-40B4-BE49-F238E27FC236}">
                <a16:creationId xmlns:a16="http://schemas.microsoft.com/office/drawing/2014/main" id="{9B5BA113-ABD0-9B33-1E2F-5863B083FE29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4994031" y="2734408"/>
            <a:ext cx="1245576" cy="18375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22">
            <a:extLst>
              <a:ext uri="{FF2B5EF4-FFF2-40B4-BE49-F238E27FC236}">
                <a16:creationId xmlns:a16="http://schemas.microsoft.com/office/drawing/2014/main" id="{59531AAE-8AA3-6039-F69E-EDD1AF57C810}"/>
              </a:ext>
            </a:extLst>
          </p:cNvPr>
          <p:cNvSpPr/>
          <p:nvPr userDrawn="1"/>
        </p:nvSpPr>
        <p:spPr>
          <a:xfrm>
            <a:off x="4475285" y="4572000"/>
            <a:ext cx="5969977" cy="167786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The style </a:t>
            </a:r>
            <a:r>
              <a:rPr lang="it-IT" dirty="0" err="1"/>
              <a:t>chosen</a:t>
            </a:r>
            <a:r>
              <a:rPr lang="it-IT" dirty="0"/>
              <a:t> for </a:t>
            </a:r>
            <a:r>
              <a:rPr lang="it-IT" dirty="0" err="1"/>
              <a:t>citation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IEEE, so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create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citation</a:t>
            </a:r>
            <a:r>
              <a:rPr lang="it-IT" dirty="0"/>
              <a:t> follow </a:t>
            </a:r>
            <a:r>
              <a:rPr lang="it-IT" dirty="0" err="1"/>
              <a:t>that</a:t>
            </a:r>
            <a:r>
              <a:rPr lang="it-IT" dirty="0"/>
              <a:t> style.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create an IEEE </a:t>
            </a:r>
            <a:r>
              <a:rPr lang="it-IT" dirty="0" err="1"/>
              <a:t>citation</a:t>
            </a:r>
            <a:r>
              <a:rPr lang="it-IT" dirty="0"/>
              <a:t> from a website, </a:t>
            </a:r>
            <a:r>
              <a:rPr lang="it-IT" dirty="0" err="1"/>
              <a:t>you</a:t>
            </a:r>
            <a:r>
              <a:rPr lang="it-IT" dirty="0"/>
              <a:t> can use some free </a:t>
            </a:r>
            <a:r>
              <a:rPr lang="it-IT" dirty="0" err="1"/>
              <a:t>converters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on the internet, like:</a:t>
            </a:r>
          </a:p>
          <a:p>
            <a:pPr algn="ctr"/>
            <a:r>
              <a:rPr lang="en-GB" b="1" dirty="0">
                <a:hlinkClick r:id="rId2"/>
              </a:rPr>
              <a:t>https://www.mybib.com/tools/ieee-citation-generator</a:t>
            </a:r>
            <a:r>
              <a:rPr lang="en-GB" b="1" dirty="0"/>
              <a:t> </a:t>
            </a:r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7">
            <a:extLst>
              <a:ext uri="{FF2B5EF4-FFF2-40B4-BE49-F238E27FC236}">
                <a16:creationId xmlns:a16="http://schemas.microsoft.com/office/drawing/2014/main" id="{226F6F8F-D65D-4B43-5785-E89E617F8616}"/>
              </a:ext>
            </a:extLst>
          </p:cNvPr>
          <p:cNvSpPr/>
          <p:nvPr userDrawn="1"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376AEEC7-3E6C-8FE6-7104-34FC9379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527D13C7-4982-3CF9-E6C0-8109C888A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44A0136B-0337-50A8-941C-6DC048DC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A21B8924-2541-A57C-7990-899E2DC11F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96439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bli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Bibliography</a:t>
            </a:r>
            <a:r>
              <a:rPr lang="de-DE" dirty="0"/>
              <a:t> –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[1] </a:t>
            </a:r>
            <a:r>
              <a:rPr lang="en-GB" dirty="0"/>
              <a:t>“How HOMER Calculates Wind Turbine Power Output,” </a:t>
            </a:r>
            <a:r>
              <a:rPr lang="en-GB" i="1" dirty="0"/>
              <a:t>Homerenergy.com</a:t>
            </a:r>
            <a:r>
              <a:rPr lang="en-GB" dirty="0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[2] …..</a:t>
            </a:r>
            <a:endParaRPr lang="it-IT" dirty="0"/>
          </a:p>
          <a:p>
            <a:pPr lvl="0"/>
            <a:endParaRPr lang="de-DE" dirty="0"/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9BDC2AF-40F8-8529-16FE-AE51A8BD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A36B392-F5AC-41D8-5903-3EE036BA8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7595A811-7A18-1583-7B9C-87A7CBB7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5E735FEA-D591-2E8E-B9B4-2A6BAFE00D4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23280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3920-E451-6E8D-B0CB-C3FB9C0F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CFBA5-B73E-6B89-322D-7C32A35A1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F8199-371A-141A-1CD7-D551EEEFD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16092FF3-E2C2-B5C5-579F-21F140EB3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AD0AE9-D3B7-2239-8DBB-350367E7D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1BD0BA0-666C-E532-C68B-11386947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027E2607-9D4B-3DD5-A6A2-FC3CB80BCC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42350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F7B7-87CF-1A3E-E33E-44DC6E01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1B8D-C5F5-5242-4069-B1546B4BC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D26CD-98BD-17E2-BE55-DBB74BBC6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3B8D60-279E-D76A-9222-12B704BAE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AF34B-F683-41AD-C71C-8E8C66CC4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4EB4231A-B976-E0CE-75F3-D34A6911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2E601F58-36C8-D2D9-A619-7EE495853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EBFB4D11-F600-12A5-E5C2-DCA39033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Textplatzhalter 16">
            <a:extLst>
              <a:ext uri="{FF2B5EF4-FFF2-40B4-BE49-F238E27FC236}">
                <a16:creationId xmlns:a16="http://schemas.microsoft.com/office/drawing/2014/main" id="{39AFE95F-2805-F887-3AF4-313C835B17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3789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9CAB1E-C3D8-B43B-64D5-963D13F3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3E84C0-2A5E-8136-84E3-1F57CD264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9EE80A-8782-7800-16FF-963D026B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CFBF4831-0820-F79B-E15A-914A0E578D4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37009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D20E-7D43-D4CD-1058-46300B8E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584A-B476-0EA1-C12B-07C273F7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94232-1597-B186-D108-397BCF21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63342531-5FA3-5F71-CEB1-CFCD86F1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D108632-F456-C23D-6809-CF44E36A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14F6375C-67FA-9BF2-A821-A5611C21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6E6CFA6E-C964-BB71-3D6D-D966EE46607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46559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DC87-27CE-5A07-9629-719DC91D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5E744-3606-1D16-E7B2-58DAFC3E8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9C703-BF20-85AF-358A-01ADED33C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DAC50BC-A24B-779F-0533-7A27D611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2B06DBDC-0EA1-59AB-DB5D-AEE297E6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3EB43FC5-BB47-1A87-75C6-C0AFB5C7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680B36F8-3A7C-6F05-A0AB-F3F43BA0922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12613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4B09-72C5-4D15-0E4C-46764EB8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470E9-1D3C-D5B3-7A54-66BD90099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C34C088-08EA-3896-8F05-16D82C51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8EA7E74-7B1F-8648-209E-BFE07FF1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B97D1D-1741-1791-CBA3-FA5CA67C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6A2FA29E-F5F4-39E0-E0C6-CACC20E04F1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68711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8A110-A33F-744D-89CB-FFCF49E08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6FACB-31E5-361F-D71D-18FCBA550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945ED5-EBD1-3567-F959-B92E831E5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B6A4D0-1BA6-C02F-BE18-391B96E9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12E4BF-484F-C87E-8228-534B62A6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A24C13F3-9C79-1E9F-ED48-61D2AD9586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701898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up start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 dirty="0"/>
              <a:t>Weekly report: Team X</a:t>
            </a:r>
            <a:endParaRPr lang="en-GB" sz="4000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 dirty="0"/>
              <a:t>Week </a:t>
            </a:r>
            <a:r>
              <a:rPr lang="it-IT" sz="2000" dirty="0" err="1"/>
              <a:t>number</a:t>
            </a:r>
            <a:r>
              <a:rPr lang="it-IT" sz="2000" dirty="0"/>
              <a:t>: X</a:t>
            </a:r>
          </a:p>
          <a:p>
            <a:r>
              <a:rPr lang="it-IT" sz="2000" dirty="0"/>
              <a:t>Date: DD/MM/20JJ</a:t>
            </a:r>
          </a:p>
          <a:p>
            <a:r>
              <a:rPr lang="it-IT" sz="2000" dirty="0"/>
              <a:t>Supervisor: X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5588F89-BF05-8BCF-9834-AE05DA2404B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: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3077A87-075C-C9F1-CF08-7A350F77E612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3C889B-2F55-2C2F-122E-E89ABE6A2D9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877DC7-CA1E-181B-77C7-99C60829ED5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Optimus Syria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3E1ABD-9DAE-E035-8B0B-D41EFED3FC8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6212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contents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/>
              <a:t>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(</a:t>
            </a:r>
            <a:r>
              <a:rPr lang="de-DE" dirty="0" err="1"/>
              <a:t>Aptos</a:t>
            </a:r>
            <a:r>
              <a:rPr lang="de-DE" dirty="0"/>
              <a:t>, 22)</a:t>
            </a:r>
          </a:p>
          <a:p>
            <a:pPr lvl="1"/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(</a:t>
            </a:r>
            <a:r>
              <a:rPr lang="de-DE" dirty="0" err="1"/>
              <a:t>Aptos</a:t>
            </a:r>
            <a:r>
              <a:rPr lang="de-DE" dirty="0"/>
              <a:t>, 20)</a:t>
            </a:r>
          </a:p>
          <a:p>
            <a:pPr lvl="0"/>
            <a:r>
              <a:rPr lang="de-DE" dirty="0"/>
              <a:t>X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en-GB" dirty="0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6">
            <a:extLst>
              <a:ext uri="{FF2B5EF4-FFF2-40B4-BE49-F238E27FC236}">
                <a16:creationId xmlns:a16="http://schemas.microsoft.com/office/drawing/2014/main" id="{170C5CF7-7129-6BD6-B815-EAF32508EFB5}"/>
              </a:ext>
            </a:extLst>
          </p:cNvPr>
          <p:cNvSpPr/>
          <p:nvPr userDrawn="1"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C7BE5E88-0734-5426-D3DF-C7901A7359D4}"/>
              </a:ext>
            </a:extLst>
          </p:cNvPr>
          <p:cNvSpPr/>
          <p:nvPr userDrawn="1"/>
        </p:nvSpPr>
        <p:spPr>
          <a:xfrm>
            <a:off x="4025317" y="4094711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b="1" dirty="0"/>
              <a:t>BUT</a:t>
            </a:r>
            <a:br>
              <a:rPr lang="it-IT" dirty="0"/>
            </a:br>
            <a:r>
              <a:rPr lang="it-IT" dirty="0"/>
              <a:t>use the </a:t>
            </a:r>
            <a:r>
              <a:rPr lang="it-IT" dirty="0" err="1"/>
              <a:t>same</a:t>
            </a:r>
            <a:r>
              <a:rPr lang="it-IT" dirty="0"/>
              <a:t> style and short, concise bullet points) </a:t>
            </a:r>
            <a:br>
              <a:rPr lang="it-IT" dirty="0"/>
            </a:b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topics</a:t>
            </a:r>
            <a:r>
              <a:rPr lang="it-IT" dirty="0"/>
              <a:t> for the 4 min </a:t>
            </a:r>
            <a:r>
              <a:rPr lang="it-IT" dirty="0" err="1"/>
              <a:t>timeslot</a:t>
            </a:r>
            <a:r>
              <a:rPr lang="it-IT" dirty="0"/>
              <a:t>!</a:t>
            </a:r>
            <a:endParaRPr lang="en-GB" dirty="0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11100C08-BD4D-E3E4-CE88-2FD7DF2770C3}"/>
              </a:ext>
            </a:extLst>
          </p:cNvPr>
          <p:cNvSpPr/>
          <p:nvPr userDrawn="1"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65B86036-57A0-C8C5-C8BB-699A37ABA2A8}"/>
              </a:ext>
            </a:extLst>
          </p:cNvPr>
          <p:cNvSpPr/>
          <p:nvPr userDrawn="1"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64195E91-DEC0-2198-8D7F-F5D7511FB31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0EC107A6-E0D9-69FD-44BC-CFD5F05D7C8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8CC2EBC5-DD43-6B7E-A5D7-5CD5B0E30A5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E7DFBCC3-CC46-17B2-DF15-92940A3865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848582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 1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7E6E28C-7B17-1432-D698-5D8867EE337B}"/>
              </a:ext>
            </a:extLst>
          </p:cNvPr>
          <p:cNvSpPr txBox="1">
            <a:spLocks/>
          </p:cNvSpPr>
          <p:nvPr userDrawn="1"/>
        </p:nvSpPr>
        <p:spPr>
          <a:xfrm>
            <a:off x="1412841" y="2281143"/>
            <a:ext cx="9144000" cy="9125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6600" b="1" i="0" u="none" strike="noStrike" kern="1200" cap="none" spc="0" normalizeH="0" baseline="0" noProof="0">
                <a:ln/>
                <a:solidFill>
                  <a:srgbClr val="15608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Optimus Syria</a:t>
            </a:r>
            <a:endParaRPr kumimoji="0" lang="en-GB" sz="6600" b="1" i="0" u="none" strike="noStrike" kern="1200" cap="none" spc="0" normalizeH="0" baseline="0" noProof="0" dirty="0">
              <a:ln/>
              <a:solidFill>
                <a:srgbClr val="15608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9" name="Picture 8" descr="Hochschule Flensburg (Fachhochschule) – Wikipedia">
            <a:extLst>
              <a:ext uri="{FF2B5EF4-FFF2-40B4-BE49-F238E27FC236}">
                <a16:creationId xmlns:a16="http://schemas.microsoft.com/office/drawing/2014/main" id="{A98E8D30-71DB-C779-1E77-2B8D1F3246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7870" y="80932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7FC9E882-BB5D-1CC3-9AD4-1ADE555B83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9" y="33018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EFF5A11-92DF-BC35-55CA-EECA202C55B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 l="4671"/>
          <a:stretch/>
        </p:blipFill>
        <p:spPr>
          <a:xfrm>
            <a:off x="135741" y="211147"/>
            <a:ext cx="3179298" cy="15419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D0057AC6-E958-18E0-BF43-7A806C66C9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029" y="191498"/>
            <a:ext cx="2355285" cy="21500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Free-form: Shape 13">
            <a:extLst>
              <a:ext uri="{FF2B5EF4-FFF2-40B4-BE49-F238E27FC236}">
                <a16:creationId xmlns:a16="http://schemas.microsoft.com/office/drawing/2014/main" id="{233C0D9D-B26B-1DCE-8493-626ABDD067F7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Free-form: Shape 13">
            <a:extLst>
              <a:ext uri="{FF2B5EF4-FFF2-40B4-BE49-F238E27FC236}">
                <a16:creationId xmlns:a16="http://schemas.microsoft.com/office/drawing/2014/main" id="{95CC7C89-8F0E-07BF-6D89-44A0358FDFC8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Free-form: Shape 13">
            <a:extLst>
              <a:ext uri="{FF2B5EF4-FFF2-40B4-BE49-F238E27FC236}">
                <a16:creationId xmlns:a16="http://schemas.microsoft.com/office/drawing/2014/main" id="{4FB94905-8FF2-701D-A980-9368DF7EB04F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62B0D505-239D-592F-D28C-2537FD6A64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92399" y="4130862"/>
            <a:ext cx="3822700" cy="164669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1st Week Kick Off 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Date: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202X</a:t>
            </a:r>
          </a:p>
          <a:p>
            <a:pPr lvl="4"/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4AB9256-03E9-9046-0C0F-540CE5905E92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9BDED722-8EE5-8B7F-02CA-CF3939A785C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580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starting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 dirty="0"/>
              <a:t>Weekly report: Team X</a:t>
            </a:r>
            <a:endParaRPr lang="en-GB" sz="4000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 dirty="0"/>
              <a:t>Week </a:t>
            </a:r>
            <a:r>
              <a:rPr lang="it-IT" sz="2000" dirty="0" err="1"/>
              <a:t>number</a:t>
            </a:r>
            <a:r>
              <a:rPr lang="it-IT" sz="2000" dirty="0"/>
              <a:t>: X</a:t>
            </a:r>
          </a:p>
          <a:p>
            <a:r>
              <a:rPr lang="it-IT" sz="2000" dirty="0"/>
              <a:t>Date: DD/MM/20JJ</a:t>
            </a:r>
          </a:p>
          <a:p>
            <a:r>
              <a:rPr lang="it-IT" sz="2000" dirty="0"/>
              <a:t>Supervisor: X</a:t>
            </a:r>
          </a:p>
        </p:txBody>
      </p:sp>
      <p:sp>
        <p:nvSpPr>
          <p:cNvPr id="33" name="Isosceles Triangle 6">
            <a:extLst>
              <a:ext uri="{FF2B5EF4-FFF2-40B4-BE49-F238E27FC236}">
                <a16:creationId xmlns:a16="http://schemas.microsoft.com/office/drawing/2014/main" id="{8F14EFAA-BA4A-16CF-D530-1409613BCF5B}"/>
              </a:ext>
            </a:extLst>
          </p:cNvPr>
          <p:cNvSpPr/>
          <p:nvPr userDrawn="1"/>
        </p:nvSpPr>
        <p:spPr>
          <a:xfrm>
            <a:off x="1412841" y="3797919"/>
            <a:ext cx="1380683" cy="886192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Rectangle 7">
            <a:extLst>
              <a:ext uri="{FF2B5EF4-FFF2-40B4-BE49-F238E27FC236}">
                <a16:creationId xmlns:a16="http://schemas.microsoft.com/office/drawing/2014/main" id="{8CE1E011-6342-172C-03D6-BB39C24A4CCA}"/>
              </a:ext>
            </a:extLst>
          </p:cNvPr>
          <p:cNvSpPr/>
          <p:nvPr userDrawn="1"/>
        </p:nvSpPr>
        <p:spPr>
          <a:xfrm>
            <a:off x="354584" y="4714776"/>
            <a:ext cx="3512337" cy="95079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First slide for groups</a:t>
            </a:r>
            <a:endParaRPr lang="en-GB" dirty="0"/>
          </a:p>
        </p:txBody>
      </p:sp>
      <p:sp>
        <p:nvSpPr>
          <p:cNvPr id="35" name="Rectangle 11">
            <a:extLst>
              <a:ext uri="{FF2B5EF4-FFF2-40B4-BE49-F238E27FC236}">
                <a16:creationId xmlns:a16="http://schemas.microsoft.com/office/drawing/2014/main" id="{6845F127-8728-66DF-03BE-17119A20BE05}"/>
              </a:ext>
            </a:extLst>
          </p:cNvPr>
          <p:cNvSpPr/>
          <p:nvPr userDrawn="1"/>
        </p:nvSpPr>
        <p:spPr>
          <a:xfrm>
            <a:off x="1860787" y="3750629"/>
            <a:ext cx="48478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16AED5E-219C-C34B-7790-17DE2532E62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: 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4DF9F8D-C604-6899-2A9F-B743F135F77F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CA471AD5-5F65-3AF9-9ABB-E6F7475B2672}"/>
              </a:ext>
            </a:extLst>
          </p:cNvPr>
          <p:cNvSpPr/>
          <p:nvPr userDrawn="1"/>
        </p:nvSpPr>
        <p:spPr>
          <a:xfrm>
            <a:off x="8606553" y="40430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92481298-4C0F-EA65-5B6C-A8C69906505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FE2B40EC-630A-E9C4-E03F-6B44073220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B363FCB4-D064-121D-B878-2F160740580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84428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start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 dirty="0"/>
              <a:t>Weekly report: Team X</a:t>
            </a:r>
            <a:endParaRPr lang="en-GB" sz="4000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 dirty="0"/>
              <a:t>Week </a:t>
            </a:r>
            <a:r>
              <a:rPr lang="it-IT" sz="2000" dirty="0" err="1"/>
              <a:t>number</a:t>
            </a:r>
            <a:r>
              <a:rPr lang="it-IT" sz="2000" dirty="0"/>
              <a:t>: X</a:t>
            </a:r>
          </a:p>
          <a:p>
            <a:r>
              <a:rPr lang="it-IT" sz="2000" dirty="0"/>
              <a:t>Date: DD/MM/20JJ</a:t>
            </a:r>
          </a:p>
          <a:p>
            <a:r>
              <a:rPr lang="it-IT" sz="2000" dirty="0"/>
              <a:t>Supervisor: X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5588F89-BF05-8BCF-9834-AE05DA2404B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: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3077A87-075C-C9F1-CF08-7A350F77E612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3C889B-2F55-2C2F-122E-E89ABE6A2D9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877DC7-CA1E-181B-77C7-99C60829ED5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Optimus Syria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3E1ABD-9DAE-E035-8B0B-D41EFED3FC8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7730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ist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/>
              <a:t>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  <a:p>
            <a:pPr lvl="1"/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  <a:p>
            <a:pPr lvl="0"/>
            <a:r>
              <a:rPr lang="de-DE" dirty="0"/>
              <a:t>X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en-GB" dirty="0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8F6D1F16-A947-CEE2-C58A-50217E90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873EF994-6CA7-B763-F215-A7D1723E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7F2F56B-9E4F-A460-92A9-87055C42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3A8B7922-CD64-E421-B5E5-B7BA56CBCB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54527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1. 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, 22)</a:t>
            </a:r>
          </a:p>
          <a:p>
            <a:pPr marL="971550" marR="0" lvl="1" indent="-5143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lang="de-DE" dirty="0" err="1"/>
              <a:t>efgh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, 20)</a:t>
            </a:r>
          </a:p>
          <a:p>
            <a:pPr lvl="1"/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6">
            <a:extLst>
              <a:ext uri="{FF2B5EF4-FFF2-40B4-BE49-F238E27FC236}">
                <a16:creationId xmlns:a16="http://schemas.microsoft.com/office/drawing/2014/main" id="{3272B118-64EE-99BB-8728-CE26B185DCFC}"/>
              </a:ext>
            </a:extLst>
          </p:cNvPr>
          <p:cNvSpPr/>
          <p:nvPr userDrawn="1"/>
        </p:nvSpPr>
        <p:spPr>
          <a:xfrm>
            <a:off x="8353959" y="1690688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CCA8528F-A469-ED70-E9CA-F25798C1A305}"/>
              </a:ext>
            </a:extLst>
          </p:cNvPr>
          <p:cNvSpPr/>
          <p:nvPr userDrawn="1"/>
        </p:nvSpPr>
        <p:spPr>
          <a:xfrm>
            <a:off x="2209800" y="3095720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Use [1], [2], [3] for </a:t>
            </a:r>
            <a:r>
              <a:rPr lang="it-IT" dirty="0" err="1"/>
              <a:t>everything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from a source (</a:t>
            </a:r>
            <a:r>
              <a:rPr lang="it-IT" dirty="0" err="1"/>
              <a:t>numbers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the </a:t>
            </a:r>
            <a:r>
              <a:rPr lang="it-IT" dirty="0" err="1"/>
              <a:t>same</a:t>
            </a:r>
            <a:r>
              <a:rPr lang="it-IT" dirty="0"/>
              <a:t> like in the </a:t>
            </a:r>
            <a:r>
              <a:rPr lang="it-IT" dirty="0" err="1"/>
              <a:t>bibliography</a:t>
            </a:r>
            <a:r>
              <a:rPr lang="it-IT" dirty="0"/>
              <a:t>) (</a:t>
            </a:r>
            <a:r>
              <a:rPr lang="it-IT" dirty="0" err="1"/>
              <a:t>incl</a:t>
            </a:r>
            <a:r>
              <a:rPr lang="it-IT" dirty="0"/>
              <a:t>. pictures /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by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, </a:t>
            </a:r>
            <a:r>
              <a:rPr lang="it-IT" dirty="0" err="1"/>
              <a:t>declare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thing</a:t>
            </a:r>
            <a:r>
              <a:rPr lang="it-IT" dirty="0"/>
              <a:t> </a:t>
            </a:r>
            <a:r>
              <a:rPr lang="it-IT" dirty="0" err="1"/>
              <a:t>you’ve</a:t>
            </a:r>
            <a:r>
              <a:rPr lang="it-IT" dirty="0"/>
              <a:t> </a:t>
            </a:r>
            <a:r>
              <a:rPr lang="it-IT" dirty="0" err="1"/>
              <a:t>done</a:t>
            </a:r>
            <a:r>
              <a:rPr lang="it-IT" dirty="0"/>
              <a:t> ) [Style </a:t>
            </a:r>
            <a:r>
              <a:rPr lang="it-IT" dirty="0" err="1"/>
              <a:t>Aptos</a:t>
            </a:r>
            <a:r>
              <a:rPr lang="it-IT" dirty="0"/>
              <a:t>/14]</a:t>
            </a:r>
            <a:endParaRPr lang="en-GB" dirty="0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E1F8C099-06EF-7661-9A3C-60FE5CD4C5D5}"/>
              </a:ext>
            </a:extLst>
          </p:cNvPr>
          <p:cNvSpPr/>
          <p:nvPr userDrawn="1"/>
        </p:nvSpPr>
        <p:spPr>
          <a:xfrm>
            <a:off x="8862928" y="1838850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6E31FDF0-C963-BED4-C97E-FF9F67C07D21}"/>
              </a:ext>
            </a:extLst>
          </p:cNvPr>
          <p:cNvSpPr/>
          <p:nvPr userDrawn="1"/>
        </p:nvSpPr>
        <p:spPr>
          <a:xfrm>
            <a:off x="7312803" y="3084777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b="1" dirty="0"/>
              <a:t>BUT</a:t>
            </a:r>
          </a:p>
          <a:p>
            <a:pPr algn="ctr"/>
            <a:r>
              <a:rPr lang="it-IT" dirty="0"/>
              <a:t>an </a:t>
            </a:r>
            <a:r>
              <a:rPr lang="it-IT" dirty="0" err="1"/>
              <a:t>intial</a:t>
            </a:r>
            <a:r>
              <a:rPr lang="it-IT" dirty="0"/>
              <a:t> slide with </a:t>
            </a:r>
            <a:r>
              <a:rPr lang="it-IT" dirty="0" err="1"/>
              <a:t>all</a:t>
            </a:r>
            <a:r>
              <a:rPr lang="it-IT" dirty="0"/>
              <a:t> the tasks </a:t>
            </a:r>
            <a:r>
              <a:rPr lang="it-IT" dirty="0" err="1"/>
              <a:t>completed</a:t>
            </a:r>
            <a:r>
              <a:rPr lang="it-IT" dirty="0"/>
              <a:t> for the week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be </a:t>
            </a:r>
            <a:r>
              <a:rPr lang="it-IT" dirty="0" err="1"/>
              <a:t>included</a:t>
            </a:r>
            <a:br>
              <a:rPr lang="it-IT" dirty="0"/>
            </a:br>
            <a:r>
              <a:rPr lang="it-IT" dirty="0"/>
              <a:t>Use the </a:t>
            </a:r>
            <a:r>
              <a:rPr lang="it-IT" dirty="0" err="1"/>
              <a:t>same</a:t>
            </a:r>
            <a:r>
              <a:rPr lang="it-IT" dirty="0"/>
              <a:t> style,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write</a:t>
            </a:r>
            <a:r>
              <a:rPr lang="it-IT" dirty="0"/>
              <a:t> more text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necessary</a:t>
            </a:r>
            <a:r>
              <a:rPr lang="it-IT" dirty="0"/>
              <a:t> (short, concise bullet points are </a:t>
            </a:r>
            <a:r>
              <a:rPr lang="it-IT" dirty="0" err="1"/>
              <a:t>often</a:t>
            </a:r>
            <a:r>
              <a:rPr lang="it-IT" dirty="0"/>
              <a:t> </a:t>
            </a:r>
            <a:r>
              <a:rPr lang="it-IT" dirty="0" err="1"/>
              <a:t>enough</a:t>
            </a:r>
            <a:r>
              <a:rPr lang="it-IT" dirty="0"/>
              <a:t>)</a:t>
            </a:r>
            <a:endParaRPr lang="en-GB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BA9FE0F-4438-A90E-178E-370DFB88F067}"/>
              </a:ext>
            </a:extLst>
          </p:cNvPr>
          <p:cNvSpPr txBox="1"/>
          <p:nvPr userDrawn="1"/>
        </p:nvSpPr>
        <p:spPr>
          <a:xfrm>
            <a:off x="812800" y="6219031"/>
            <a:ext cx="212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[1], [2]….</a:t>
            </a:r>
          </a:p>
        </p:txBody>
      </p:sp>
      <p:cxnSp>
        <p:nvCxnSpPr>
          <p:cNvPr id="13" name="Straight Arrow Connector 21">
            <a:extLst>
              <a:ext uri="{FF2B5EF4-FFF2-40B4-BE49-F238E27FC236}">
                <a16:creationId xmlns:a16="http://schemas.microsoft.com/office/drawing/2014/main" id="{C9F1C9AE-6377-666B-8F06-CF0B8B317160}"/>
              </a:ext>
            </a:extLst>
          </p:cNvPr>
          <p:cNvCxnSpPr>
            <a:cxnSpLocks/>
          </p:cNvCxnSpPr>
          <p:nvPr userDrawn="1"/>
        </p:nvCxnSpPr>
        <p:spPr>
          <a:xfrm flipH="1">
            <a:off x="1502229" y="4898571"/>
            <a:ext cx="1487714" cy="13183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7">
            <a:extLst>
              <a:ext uri="{FF2B5EF4-FFF2-40B4-BE49-F238E27FC236}">
                <a16:creationId xmlns:a16="http://schemas.microsoft.com/office/drawing/2014/main" id="{8C56F642-24B4-9889-6DFF-DDDACEFB7E68}"/>
              </a:ext>
            </a:extLst>
          </p:cNvPr>
          <p:cNvSpPr/>
          <p:nvPr userDrawn="1"/>
        </p:nvSpPr>
        <p:spPr>
          <a:xfrm>
            <a:off x="5256400" y="16343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F5B6D5E1-3173-F7DB-AFEA-577613F3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4201E827-9609-58AA-70BC-996E2AD0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DE013F6E-0CEE-85C3-4AD1-ADEED88F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4C7AB516-D061-772D-6849-99EBB44689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3039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1. 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endParaRPr lang="de-DE" dirty="0"/>
          </a:p>
          <a:p>
            <a:pPr lvl="1"/>
            <a:r>
              <a:rPr lang="de-DE" dirty="0" err="1"/>
              <a:t>efgh</a:t>
            </a:r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479D6A9B-7716-D398-EE18-2F2D6AC11B7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45BE17EA-55E6-D579-4D1F-7901F944C6A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810CEF70-3482-4FC0-A3A4-7FB408C94A4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4879E7A9-C563-396E-C6B6-B45497D433B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AB8CDF8-03C0-DF20-0ABC-80A78BDABF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43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item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1-i.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 22)</a:t>
            </a:r>
          </a:p>
          <a:p>
            <a:pPr lvl="1"/>
            <a:r>
              <a:rPr lang="de-DE" dirty="0" err="1"/>
              <a:t>efgh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 20)</a:t>
            </a:r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6">
            <a:extLst>
              <a:ext uri="{FF2B5EF4-FFF2-40B4-BE49-F238E27FC236}">
                <a16:creationId xmlns:a16="http://schemas.microsoft.com/office/drawing/2014/main" id="{703A19AF-E449-D353-12E1-A3DAF32E3EAB}"/>
              </a:ext>
            </a:extLst>
          </p:cNvPr>
          <p:cNvSpPr/>
          <p:nvPr userDrawn="1"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650D751B-3D4C-8864-D7F4-6EC8348A31EE}"/>
              </a:ext>
            </a:extLst>
          </p:cNvPr>
          <p:cNvSpPr/>
          <p:nvPr userDrawn="1"/>
        </p:nvSpPr>
        <p:spPr>
          <a:xfrm>
            <a:off x="4025317" y="4094711"/>
            <a:ext cx="3933255" cy="129819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BUT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use </a:t>
            </a:r>
            <a:r>
              <a:rPr lang="it-IT" dirty="0" err="1"/>
              <a:t>underpoints</a:t>
            </a:r>
            <a:r>
              <a:rPr lang="it-IT" dirty="0"/>
              <a:t> </a:t>
            </a:r>
            <a:r>
              <a:rPr lang="it-IT" dirty="0" err="1"/>
              <a:t>please</a:t>
            </a:r>
            <a:r>
              <a:rPr lang="it-IT" dirty="0"/>
              <a:t> with the i, ii, iii….</a:t>
            </a:r>
            <a:endParaRPr lang="en-GB" dirty="0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9BDEC9EB-F30A-F42A-26C3-F9AE08765705}"/>
              </a:ext>
            </a:extLst>
          </p:cNvPr>
          <p:cNvSpPr/>
          <p:nvPr userDrawn="1"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BA2A1-6BBA-CA7A-578A-6529C5AD3CFE}"/>
              </a:ext>
            </a:extLst>
          </p:cNvPr>
          <p:cNvSpPr/>
          <p:nvPr userDrawn="1"/>
        </p:nvSpPr>
        <p:spPr>
          <a:xfrm>
            <a:off x="927758" y="2796999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19E5AF50-94A3-4308-3B68-BAD76E7A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9798D87B-B794-AD8A-40F1-DEA4D547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5E6253E5-E305-7986-3017-8FAC6F34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7E202380-1BD6-7A10-C51A-497A42391B9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7326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1-i.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endParaRPr lang="de-DE" dirty="0"/>
          </a:p>
          <a:p>
            <a:pPr lvl="1"/>
            <a:r>
              <a:rPr lang="de-DE" dirty="0" err="1"/>
              <a:t>efgh</a:t>
            </a:r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5228F91E-E7AD-B275-5A60-89428222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F4F81C7-2C44-8CF8-2928-655E74DC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60D8F3F-3088-D685-66AD-D2110FD40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29BD9540-0DAC-F607-0D84-145CAF084D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9943038B-A8F9-48D6-0A29-94D4AA659F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973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X. Graph</a:t>
            </a:r>
            <a:endParaRPr lang="en-GB" dirty="0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 userDrawn="1"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Description</a:t>
            </a:r>
            <a:r>
              <a:rPr lang="it-IT" sz="1100" dirty="0"/>
              <a:t> of the </a:t>
            </a:r>
            <a:r>
              <a:rPr lang="it-IT" sz="1100" dirty="0" err="1"/>
              <a:t>graph</a:t>
            </a:r>
            <a:r>
              <a:rPr lang="it-IT" sz="1100" dirty="0"/>
              <a:t>, </a:t>
            </a:r>
            <a:r>
              <a:rPr lang="it-IT" sz="1100" dirty="0" err="1"/>
              <a:t>example</a:t>
            </a:r>
            <a:r>
              <a:rPr lang="it-IT" sz="1100" dirty="0"/>
              <a:t>: </a:t>
            </a:r>
            <a:r>
              <a:rPr lang="it-IT" sz="1100" i="1" dirty="0"/>
              <a:t>power curve power over wind speed</a:t>
            </a:r>
            <a:r>
              <a:rPr lang="it-IT" sz="1100" dirty="0"/>
              <a:t> )</a:t>
            </a:r>
          </a:p>
          <a:p>
            <a:r>
              <a:rPr lang="it-IT" sz="1100" dirty="0"/>
              <a:t>(</a:t>
            </a:r>
            <a:r>
              <a:rPr lang="it-IT" sz="1100" dirty="0" err="1"/>
              <a:t>Citation</a:t>
            </a:r>
            <a:r>
              <a:rPr lang="it-IT" sz="1100" dirty="0"/>
              <a:t> of the sources, </a:t>
            </a:r>
            <a:r>
              <a:rPr lang="it-IT" sz="1100" dirty="0" err="1"/>
              <a:t>example</a:t>
            </a:r>
            <a:r>
              <a:rPr lang="it-IT" sz="1100" dirty="0"/>
              <a:t>:</a:t>
            </a:r>
            <a:r>
              <a:rPr lang="it-IT" sz="1100" b="1" dirty="0"/>
              <a:t> </a:t>
            </a:r>
            <a:r>
              <a:rPr lang="it-IT" sz="1100" b="0" dirty="0"/>
              <a:t>[1] </a:t>
            </a:r>
            <a:r>
              <a:rPr lang="it-IT" sz="1100" dirty="0"/>
              <a:t>)  </a:t>
            </a:r>
          </a:p>
          <a:p>
            <a:r>
              <a:rPr lang="it-IT" sz="1100" dirty="0"/>
              <a:t>(Last date of access, </a:t>
            </a:r>
            <a:r>
              <a:rPr lang="it-IT" sz="1100" dirty="0" err="1"/>
              <a:t>example</a:t>
            </a:r>
            <a:r>
              <a:rPr lang="it-IT" sz="1100" dirty="0"/>
              <a:t>: 21/12/2015)</a:t>
            </a:r>
            <a:endParaRPr lang="en-GB" sz="1100" dirty="0"/>
          </a:p>
        </p:txBody>
      </p:sp>
      <p:cxnSp>
        <p:nvCxnSpPr>
          <p:cNvPr id="8" name="Connector: Elbow 6">
            <a:extLst>
              <a:ext uri="{FF2B5EF4-FFF2-40B4-BE49-F238E27FC236}">
                <a16:creationId xmlns:a16="http://schemas.microsoft.com/office/drawing/2014/main" id="{7A01EE56-12C5-DD96-C172-C145A0ED64CB}"/>
              </a:ext>
            </a:extLst>
          </p:cNvPr>
          <p:cNvCxnSpPr>
            <a:cxnSpLocks/>
          </p:cNvCxnSpPr>
          <p:nvPr userDrawn="1"/>
        </p:nvCxnSpPr>
        <p:spPr>
          <a:xfrm rot="10800000" flipV="1">
            <a:off x="3791371" y="4238699"/>
            <a:ext cx="4563205" cy="122213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5">
            <a:extLst>
              <a:ext uri="{FF2B5EF4-FFF2-40B4-BE49-F238E27FC236}">
                <a16:creationId xmlns:a16="http://schemas.microsoft.com/office/drawing/2014/main" id="{EE3D1715-661B-80A0-F167-264ACC369A68}"/>
              </a:ext>
            </a:extLst>
          </p:cNvPr>
          <p:cNvSpPr/>
          <p:nvPr userDrawn="1"/>
        </p:nvSpPr>
        <p:spPr>
          <a:xfrm>
            <a:off x="7796637" y="3405202"/>
            <a:ext cx="3922209" cy="2011693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Add</a:t>
            </a:r>
            <a:r>
              <a:rPr lang="it-IT" sz="1400" dirty="0"/>
              <a:t> a link to the </a:t>
            </a:r>
            <a:r>
              <a:rPr lang="it-IT" sz="1400" dirty="0" err="1"/>
              <a:t>reference</a:t>
            </a:r>
            <a:r>
              <a:rPr lang="it-IT" sz="1400" dirty="0"/>
              <a:t> </a:t>
            </a:r>
            <a:r>
              <a:rPr lang="it-IT" sz="1400" dirty="0" err="1"/>
              <a:t>number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goes</a:t>
            </a:r>
            <a:r>
              <a:rPr lang="it-IT" sz="1400" dirty="0"/>
              <a:t> to the last slide: highlight the </a:t>
            </a:r>
            <a:r>
              <a:rPr lang="it-IT" sz="1400" dirty="0" err="1"/>
              <a:t>number</a:t>
            </a:r>
            <a:r>
              <a:rPr lang="it-IT" sz="1400" dirty="0"/>
              <a:t>-&gt;</a:t>
            </a:r>
            <a:r>
              <a:rPr lang="it-IT" sz="1400" dirty="0" err="1"/>
              <a:t>right</a:t>
            </a:r>
            <a:r>
              <a:rPr lang="it-IT" sz="1400" dirty="0"/>
              <a:t> click-&gt;</a:t>
            </a:r>
            <a:r>
              <a:rPr lang="it-IT" sz="1400" dirty="0" err="1"/>
              <a:t>select</a:t>
            </a:r>
            <a:r>
              <a:rPr lang="it-IT" sz="1400" dirty="0"/>
              <a:t> link-&gt;place in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document</a:t>
            </a:r>
            <a:r>
              <a:rPr lang="it-IT" sz="1400" dirty="0"/>
              <a:t>-&gt;</a:t>
            </a:r>
            <a:r>
              <a:rPr lang="it-IT" sz="1400" dirty="0" err="1"/>
              <a:t>select</a:t>
            </a:r>
            <a:r>
              <a:rPr lang="it-IT" sz="1400" dirty="0"/>
              <a:t> last slide</a:t>
            </a:r>
            <a:endParaRPr lang="en-GB" sz="1400" dirty="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7">
            <a:extLst>
              <a:ext uri="{FF2B5EF4-FFF2-40B4-BE49-F238E27FC236}">
                <a16:creationId xmlns:a16="http://schemas.microsoft.com/office/drawing/2014/main" id="{A1188C36-D6CB-FA53-013E-FC56AD427952}"/>
              </a:ext>
            </a:extLst>
          </p:cNvPr>
          <p:cNvSpPr/>
          <p:nvPr userDrawn="1"/>
        </p:nvSpPr>
        <p:spPr>
          <a:xfrm>
            <a:off x="6495002" y="1875014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749D4654-CB69-04EA-986A-2264B7AF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FC28337D-790B-E06F-0074-04AA48B9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A2A63292-0139-33E2-79E8-D1F485A4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596BA109-7562-188F-19E6-BAFF28DC5C7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648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X. Graph</a:t>
            </a:r>
            <a:endParaRPr lang="en-GB" dirty="0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 userDrawn="1"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Description</a:t>
            </a:r>
            <a:r>
              <a:rPr lang="it-IT" sz="1100" dirty="0"/>
              <a:t> of the </a:t>
            </a:r>
            <a:r>
              <a:rPr lang="it-IT" sz="1100" dirty="0" err="1"/>
              <a:t>graph</a:t>
            </a:r>
            <a:r>
              <a:rPr lang="it-IT" sz="1100" dirty="0"/>
              <a:t>, </a:t>
            </a:r>
            <a:r>
              <a:rPr lang="it-IT" sz="1100" dirty="0" err="1"/>
              <a:t>example</a:t>
            </a:r>
            <a:r>
              <a:rPr lang="it-IT" sz="1100" dirty="0"/>
              <a:t>: </a:t>
            </a:r>
            <a:r>
              <a:rPr lang="it-IT" sz="1100" i="1" dirty="0"/>
              <a:t>power curve power over wind speed</a:t>
            </a:r>
            <a:r>
              <a:rPr lang="it-IT" sz="1100" dirty="0"/>
              <a:t> )</a:t>
            </a:r>
          </a:p>
          <a:p>
            <a:r>
              <a:rPr lang="it-IT" sz="1100" dirty="0"/>
              <a:t>(</a:t>
            </a:r>
            <a:r>
              <a:rPr lang="it-IT" sz="1100" dirty="0" err="1"/>
              <a:t>Citation</a:t>
            </a:r>
            <a:r>
              <a:rPr lang="it-IT" sz="1100" dirty="0"/>
              <a:t> of the sources, </a:t>
            </a:r>
            <a:r>
              <a:rPr lang="it-IT" sz="1100" dirty="0" err="1"/>
              <a:t>example</a:t>
            </a:r>
            <a:r>
              <a:rPr lang="it-IT" sz="1100" dirty="0"/>
              <a:t>:</a:t>
            </a:r>
            <a:r>
              <a:rPr lang="it-IT" sz="1100" b="1" dirty="0"/>
              <a:t> </a:t>
            </a:r>
            <a:r>
              <a:rPr lang="it-IT" sz="1100" b="0" dirty="0"/>
              <a:t>[1] </a:t>
            </a:r>
            <a:r>
              <a:rPr lang="it-IT" sz="1100" dirty="0"/>
              <a:t>)  </a:t>
            </a:r>
          </a:p>
          <a:p>
            <a:r>
              <a:rPr lang="it-IT" sz="1100" dirty="0"/>
              <a:t>(Last date of access, </a:t>
            </a:r>
            <a:r>
              <a:rPr lang="it-IT" sz="1100" dirty="0" err="1"/>
              <a:t>example</a:t>
            </a:r>
            <a:r>
              <a:rPr lang="it-IT" sz="1100" dirty="0"/>
              <a:t>: 21/12/2015)</a:t>
            </a:r>
            <a:endParaRPr lang="en-GB" sz="1100" dirty="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98D8651D-3525-44E9-EF74-5AE1C96E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05/10/2025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C35C132-0CB8-F9A6-EC6C-F3AC1F1B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22F58FF-5AD5-CF97-4FEE-FB1F38CD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platzhalter 16">
            <a:extLst>
              <a:ext uri="{FF2B5EF4-FFF2-40B4-BE49-F238E27FC236}">
                <a16:creationId xmlns:a16="http://schemas.microsoft.com/office/drawing/2014/main" id="{DC21B0DD-4D97-871C-E587-F10AD55D8B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107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D36E4AE-BF2C-D504-0887-03D81D07CDC8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Free-form: Shape 13">
            <a:extLst>
              <a:ext uri="{FF2B5EF4-FFF2-40B4-BE49-F238E27FC236}">
                <a16:creationId xmlns:a16="http://schemas.microsoft.com/office/drawing/2014/main" id="{7608A32D-44F3-01F2-D6ED-924DFF3CC333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B4C36-B64B-F839-789E-0C40D5E6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8" name="Free-form: Shape 13">
            <a:extLst>
              <a:ext uri="{FF2B5EF4-FFF2-40B4-BE49-F238E27FC236}">
                <a16:creationId xmlns:a16="http://schemas.microsoft.com/office/drawing/2014/main" id="{1DE142EE-E501-93E6-565D-AB4A5A647F0F}"/>
              </a:ext>
            </a:extLst>
          </p:cNvPr>
          <p:cNvSpPr/>
          <p:nvPr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776A7918-93DA-D7CE-97A3-DDF18B379B65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4827E-F028-4C94-EB63-600BCABCD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Team Name /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8DD39-3F07-862A-3C91-AC524529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593D3-E60D-CF97-AC8A-2B02D933B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2AEE8E4-D792-40D2-B8D4-0007E21A0CF8}" type="datetime1">
              <a:rPr lang="en-GB" smtClean="0"/>
              <a:t>05/10/2025</a:t>
            </a:fld>
            <a:endParaRPr lang="en-GB" dirty="0"/>
          </a:p>
        </p:txBody>
      </p:sp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1ABD3F4B-4853-EC8E-00EB-5109F86CE0F1}"/>
              </a:ext>
            </a:extLst>
          </p:cNvPr>
          <p:cNvSpPr/>
          <p:nvPr userDrawn="1"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Free-form: Shape 13">
            <a:extLst>
              <a:ext uri="{FF2B5EF4-FFF2-40B4-BE49-F238E27FC236}">
                <a16:creationId xmlns:a16="http://schemas.microsoft.com/office/drawing/2014/main" id="{2BF40EC9-0D42-5E08-04BD-F330229C7518}"/>
              </a:ext>
            </a:extLst>
          </p:cNvPr>
          <p:cNvSpPr/>
          <p:nvPr userDrawn="1"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-form: Shape 13">
            <a:extLst>
              <a:ext uri="{FF2B5EF4-FFF2-40B4-BE49-F238E27FC236}">
                <a16:creationId xmlns:a16="http://schemas.microsoft.com/office/drawing/2014/main" id="{0BB1BAA4-B843-57F3-9FCE-C9585D332FAE}"/>
              </a:ext>
            </a:extLst>
          </p:cNvPr>
          <p:cNvSpPr/>
          <p:nvPr userDrawn="1"/>
        </p:nvSpPr>
        <p:spPr>
          <a:xfrm rot="10800000">
            <a:off x="-26376" y="-254312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75E23-C68E-95B1-6539-4A187BBC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317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63" r:id="rId2"/>
    <p:sldLayoutId id="2147483686" r:id="rId3"/>
    <p:sldLayoutId id="2147483674" r:id="rId4"/>
    <p:sldLayoutId id="2147483685" r:id="rId5"/>
    <p:sldLayoutId id="2147483684" r:id="rId6"/>
    <p:sldLayoutId id="2147483688" r:id="rId7"/>
    <p:sldLayoutId id="2147483666" r:id="rId8"/>
    <p:sldLayoutId id="2147483689" r:id="rId9"/>
    <p:sldLayoutId id="2147483662" r:id="rId10"/>
    <p:sldLayoutId id="2147483690" r:id="rId11"/>
    <p:sldLayoutId id="2147483664" r:id="rId12"/>
    <p:sldLayoutId id="2147483665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91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5620995-1DFE-FB81-B1FD-1F43AD25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9FFA78-25BC-8AF7-71C4-CCA91A932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CB32A29-5E71-00A9-66DA-1FED8EA8F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Optimus Syria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5A1141D-8ADF-66F7-AB0C-CAA4E1B2C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7138566-A99B-8C60-010B-13E0F43C5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2AEE8E4-D792-40D2-B8D4-0007E21A0CF8}" type="datetime1">
              <a:rPr lang="en-GB" smtClean="0"/>
              <a:t>05/10/2025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155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ps.google.com/" TargetMode="External"/><Relationship Id="rId2" Type="http://schemas.openxmlformats.org/officeDocument/2006/relationships/hyperlink" Target="https://soilgrids.org/?utm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ggis.un-igrac.org/" TargetMode="External"/><Relationship Id="rId4" Type="http://schemas.openxmlformats.org/officeDocument/2006/relationships/hyperlink" Target="file:///C:\Users\Amgad\OneDrive\Desktop\44444.ppt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6B2514-13D3-FEE4-A76A-25778AA0047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07/10/2025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Foundations team/ Optimus Syria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7ED1BF-5D66-636D-5730-97FE37F448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7FF1E788-369D-9A8F-8F84-AD852E9D2E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dirty="0">
                <a:latin typeface="Times New Roman" pitchFamily="18" charset="0"/>
                <a:cs typeface="Times New Roman" pitchFamily="18" charset="0"/>
              </a:rPr>
              <a:t>Weekly report: </a:t>
            </a:r>
            <a:r>
              <a:rPr lang="it-IT" b="1" dirty="0" err="1">
                <a:latin typeface="Times New Roman" pitchFamily="18" charset="0"/>
                <a:cs typeface="Times New Roman" pitchFamily="18" charset="0"/>
              </a:rPr>
              <a:t>Foundations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GB" b="1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77A63BB-08BE-619B-2533-3CC69CC19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2032000"/>
          </a:xfrm>
        </p:spPr>
        <p:txBody>
          <a:bodyPr>
            <a:normAutofit/>
          </a:bodyPr>
          <a:lstStyle/>
          <a:p>
            <a:r>
              <a:rPr lang="it-IT" sz="2000" b="1" dirty="0">
                <a:latin typeface="Times New Roman" pitchFamily="18" charset="0"/>
                <a:cs typeface="Times New Roman" pitchFamily="18" charset="0"/>
              </a:rPr>
              <a:t>Week number: 03</a:t>
            </a:r>
          </a:p>
          <a:p>
            <a:r>
              <a:rPr lang="it-IT" sz="2000" b="1" dirty="0">
                <a:latin typeface="Times New Roman" pitchFamily="18" charset="0"/>
                <a:cs typeface="Times New Roman" pitchFamily="18" charset="0"/>
              </a:rPr>
              <a:t>Date: 07/10/2025</a:t>
            </a:r>
          </a:p>
          <a:p>
            <a:r>
              <a:rPr lang="it-IT" sz="2000" b="1" dirty="0">
                <a:latin typeface="Times New Roman" pitchFamily="18" charset="0"/>
                <a:cs typeface="Times New Roman" pitchFamily="18" charset="0"/>
              </a:rPr>
              <a:t>Supervisor:</a:t>
            </a:r>
            <a:r>
              <a:rPr lang="it-IT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b="1" dirty="0">
                <a:latin typeface="Lato" panose="020B0604020202020204" pitchFamily="34" charset="0"/>
              </a:rPr>
              <a:t>Prof. Dr.-Ing. Torsten Faber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172911" y="4701104"/>
            <a:ext cx="737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latin typeface="Times New Roman" pitchFamily="18" charset="0"/>
                <a:cs typeface="Times New Roman" pitchFamily="18" charset="0"/>
              </a:rPr>
              <a:t>Group </a:t>
            </a:r>
            <a:r>
              <a:rPr lang="de-DE" b="1" dirty="0" err="1">
                <a:latin typeface="Times New Roman" pitchFamily="18" charset="0"/>
                <a:cs typeface="Times New Roman" pitchFamily="18" charset="0"/>
              </a:rPr>
              <a:t>members</a:t>
            </a:r>
            <a:r>
              <a:rPr lang="de-DE" b="1" dirty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de-DE" b="1" dirty="0"/>
              <a:t>Jehad </a:t>
            </a:r>
            <a:r>
              <a:rPr lang="de-DE" b="1" dirty="0" err="1"/>
              <a:t>Albaali</a:t>
            </a:r>
            <a:r>
              <a:rPr lang="de-DE" b="1" dirty="0"/>
              <a:t>- </a:t>
            </a:r>
            <a:r>
              <a:rPr lang="de-DE" b="1" dirty="0" err="1"/>
              <a:t>Amagad</a:t>
            </a:r>
            <a:r>
              <a:rPr lang="de-DE" b="1" dirty="0"/>
              <a:t> Gerges - Reda </a:t>
            </a:r>
            <a:r>
              <a:rPr lang="de-DE" b="1" dirty="0" err="1"/>
              <a:t>Deif</a:t>
            </a:r>
            <a:endParaRPr lang="de-DE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feld 12">
            <a:extLst>
              <a:ext uri="{FF2B5EF4-FFF2-40B4-BE49-F238E27FC236}">
                <a16:creationId xmlns:a16="http://schemas.microsoft.com/office/drawing/2014/main" id="{F1A690F4-D79D-8EBC-12DE-D491129BCFF6}"/>
              </a:ext>
            </a:extLst>
          </p:cNvPr>
          <p:cNvSpPr txBox="1"/>
          <p:nvPr/>
        </p:nvSpPr>
        <p:spPr>
          <a:xfrm>
            <a:off x="2172911" y="5081052"/>
            <a:ext cx="7370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err="1">
                <a:latin typeface="Times New Roman" pitchFamily="18" charset="0"/>
                <a:cs typeface="Times New Roman" pitchFamily="18" charset="0"/>
              </a:rPr>
              <a:t>presented</a:t>
            </a:r>
            <a:r>
              <a:rPr lang="de-DE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600" b="1" dirty="0" err="1"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de-DE" sz="1600" b="1" dirty="0">
                <a:latin typeface="Times New Roman" pitchFamily="18" charset="0"/>
                <a:cs typeface="Times New Roman" pitchFamily="18" charset="0"/>
              </a:rPr>
              <a:t> : Amgad Gerges</a:t>
            </a:r>
          </a:p>
        </p:txBody>
      </p:sp>
    </p:spTree>
    <p:extLst>
      <p:ext uri="{BB962C8B-B14F-4D97-AF65-F5344CB8AC3E}">
        <p14:creationId xmlns:p14="http://schemas.microsoft.com/office/powerpoint/2010/main" val="2930116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21">
            <a:extLst>
              <a:ext uri="{FF2B5EF4-FFF2-40B4-BE49-F238E27FC236}">
                <a16:creationId xmlns:a16="http://schemas.microsoft.com/office/drawing/2014/main" id="{C01C5AA7-5821-01BD-1AC8-74837347C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de-DE" dirty="0"/>
          </a:p>
        </p:txBody>
      </p:sp>
      <p:sp>
        <p:nvSpPr>
          <p:cNvPr id="25" name="Foliennummernplatzhalter 24">
            <a:extLst>
              <a:ext uri="{FF2B5EF4-FFF2-40B4-BE49-F238E27FC236}">
                <a16:creationId xmlns:a16="http://schemas.microsoft.com/office/drawing/2014/main" id="{1F1D02DB-C1C0-0C64-772D-D708982E9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2</a:t>
            </a:fld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787400" y="1638300"/>
            <a:ext cx="10261600" cy="2137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Arial" pitchFamily="34" charset="0"/>
              <a:buChar char="•"/>
            </a:pPr>
            <a:r>
              <a:rPr lang="en-US" b="1" dirty="0"/>
              <a:t>Soil Profile for </a:t>
            </a:r>
            <a:r>
              <a:rPr lang="en-US" b="1" dirty="0" err="1"/>
              <a:t>Qattinah</a:t>
            </a:r>
            <a:r>
              <a:rPr lang="en-US" b="1" dirty="0"/>
              <a:t>  .</a:t>
            </a:r>
          </a:p>
          <a:p>
            <a:pPr marL="285750" indent="-285750">
              <a:lnSpc>
                <a:spcPct val="250000"/>
              </a:lnSpc>
              <a:buFont typeface="Arial" pitchFamily="34" charset="0"/>
              <a:buChar char="•"/>
            </a:pPr>
            <a:r>
              <a:rPr lang="en-US" b="1" dirty="0"/>
              <a:t>Soil proprieties for </a:t>
            </a:r>
            <a:r>
              <a:rPr lang="en-US" b="1" dirty="0" err="1"/>
              <a:t>Qattinah</a:t>
            </a:r>
            <a:r>
              <a:rPr lang="en-US" b="1" dirty="0"/>
              <a:t> </a:t>
            </a:r>
          </a:p>
          <a:p>
            <a:pPr marL="285750" indent="-285750">
              <a:lnSpc>
                <a:spcPct val="250000"/>
              </a:lnSpc>
              <a:buFont typeface="Arial" pitchFamily="34" charset="0"/>
              <a:buChar char="•"/>
            </a:pPr>
            <a:r>
              <a:rPr lang="en-US" b="1" dirty="0"/>
              <a:t>`Choose Type of Foundations .</a:t>
            </a:r>
          </a:p>
        </p:txBody>
      </p:sp>
      <p:sp>
        <p:nvSpPr>
          <p:cNvPr id="10" name="Datumsplatzhalter 4">
            <a:extLst>
              <a:ext uri="{FF2B5EF4-FFF2-40B4-BE49-F238E27FC236}">
                <a16:creationId xmlns:a16="http://schemas.microsoft.com/office/drawing/2014/main" id="{626B2514-13D3-FEE4-A76A-25778AA00477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54103"/>
            <a:ext cx="1111370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07</a:t>
            </a:r>
            <a:r>
              <a:rPr lang="en-GB" b="1" dirty="0">
                <a:solidFill>
                  <a:schemeClr val="tx1"/>
                </a:solidFill>
              </a:rPr>
              <a:t>/10/2025</a:t>
            </a:r>
          </a:p>
        </p:txBody>
      </p:sp>
      <p:sp>
        <p:nvSpPr>
          <p:cNvPr id="11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Foundations team/ Optimus Syria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>
                <a:latin typeface="Times New Roman" pitchFamily="18" charset="0"/>
                <a:cs typeface="Times New Roman" pitchFamily="18" charset="0"/>
              </a:rPr>
              <a:t>Group members: </a:t>
            </a:r>
            <a:r>
              <a:rPr lang="de-DE" sz="1200" b="1" dirty="0"/>
              <a:t>Jehad </a:t>
            </a:r>
            <a:r>
              <a:rPr lang="de-DE" sz="1200" b="1" dirty="0" err="1"/>
              <a:t>Albaali</a:t>
            </a:r>
            <a:r>
              <a:rPr lang="de-DE" sz="1200" b="1" dirty="0"/>
              <a:t>- Amgad Gerges - Reda </a:t>
            </a:r>
            <a:r>
              <a:rPr lang="de-DE" sz="1200" b="1" dirty="0" err="1"/>
              <a:t>Deif</a:t>
            </a:r>
            <a:endParaRPr lang="de-DE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535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2D30E5-E8EB-4514-D402-7006892C79B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3</a:t>
            </a:fld>
            <a:endParaRPr lang="en-GB"/>
          </a:p>
        </p:txBody>
      </p:sp>
      <p:sp>
        <p:nvSpPr>
          <p:cNvPr id="8" name="Titel 4">
            <a:extLst>
              <a:ext uri="{FF2B5EF4-FFF2-40B4-BE49-F238E27FC236}">
                <a16:creationId xmlns:a16="http://schemas.microsoft.com/office/drawing/2014/main" id="{0B893F6D-288A-550A-C796-008FEA91A947}"/>
              </a:ext>
            </a:extLst>
          </p:cNvPr>
          <p:cNvSpPr txBox="1">
            <a:spLocks/>
          </p:cNvSpPr>
          <p:nvPr/>
        </p:nvSpPr>
        <p:spPr>
          <a:xfrm>
            <a:off x="838200" y="391543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400000"/>
              </a:lnSpc>
            </a:pPr>
            <a:r>
              <a:rPr lang="en-US" sz="2000" b="1" dirty="0"/>
              <a:t>Soil Profile for </a:t>
            </a:r>
            <a:r>
              <a:rPr lang="en-US" sz="2000" b="1" dirty="0" err="1"/>
              <a:t>Qattinah</a:t>
            </a:r>
            <a:r>
              <a:rPr lang="en-US" sz="2000" b="1" dirty="0"/>
              <a:t> 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7" name="Datumsplatzhalter 4">
            <a:extLst>
              <a:ext uri="{FF2B5EF4-FFF2-40B4-BE49-F238E27FC236}">
                <a16:creationId xmlns:a16="http://schemas.microsoft.com/office/drawing/2014/main" id="{626B2514-13D3-FEE4-A76A-25778AA00477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554103"/>
            <a:ext cx="1111370" cy="365125"/>
          </a:xfrm>
          <a:prstGeom prst="rect">
            <a:avLst/>
          </a:prstGeom>
        </p:spPr>
        <p:txBody>
          <a:bodyPr/>
          <a:lstStyle/>
          <a:p>
            <a:r>
              <a:rPr lang="en-GB" b="1" dirty="0">
                <a:solidFill>
                  <a:schemeClr val="tx1"/>
                </a:solidFill>
              </a:rPr>
              <a:t>07/10/2025</a:t>
            </a:r>
          </a:p>
        </p:txBody>
      </p:sp>
      <p:sp>
        <p:nvSpPr>
          <p:cNvPr id="18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Foundations team/ Optimus Syria</a:t>
            </a:r>
          </a:p>
        </p:txBody>
      </p:sp>
      <p:sp>
        <p:nvSpPr>
          <p:cNvPr id="19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>
                <a:latin typeface="Times New Roman" pitchFamily="18" charset="0"/>
                <a:cs typeface="Times New Roman" pitchFamily="18" charset="0"/>
              </a:rPr>
              <a:t>Group </a:t>
            </a:r>
            <a:r>
              <a:rPr lang="de-DE" sz="1200" b="1" dirty="0" err="1">
                <a:latin typeface="Times New Roman" pitchFamily="18" charset="0"/>
                <a:cs typeface="Times New Roman" pitchFamily="18" charset="0"/>
              </a:rPr>
              <a:t>members</a:t>
            </a:r>
            <a:r>
              <a:rPr lang="de-DE" sz="12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de-DE" sz="1200" b="1" dirty="0"/>
              <a:t>Jehad </a:t>
            </a:r>
            <a:r>
              <a:rPr lang="de-DE" sz="1200" b="1" dirty="0" err="1"/>
              <a:t>Albaali</a:t>
            </a:r>
            <a:r>
              <a:rPr lang="de-DE" sz="1200" b="1" dirty="0"/>
              <a:t>- Amgad Gerges - Reda </a:t>
            </a:r>
            <a:r>
              <a:rPr lang="de-DE" sz="1200" b="1" dirty="0" err="1"/>
              <a:t>Deif</a:t>
            </a:r>
            <a:endParaRPr lang="de-DE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D20009-C874-C8D0-88D7-A42BD1319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354" y="1674894"/>
            <a:ext cx="6468112" cy="455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98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0B893F6D-288A-550A-C796-008FEA91A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0"/>
            <a:ext cx="10388602" cy="1348509"/>
          </a:xfrm>
        </p:spPr>
        <p:txBody>
          <a:bodyPr>
            <a:noAutofit/>
          </a:bodyPr>
          <a:lstStyle/>
          <a:p>
            <a:pPr marL="285750" indent="-285750">
              <a:lnSpc>
                <a:spcPct val="400000"/>
              </a:lnSpc>
            </a:pPr>
            <a:r>
              <a:rPr lang="en-US" sz="2000" b="1" dirty="0"/>
              <a:t>Soil proprieties for </a:t>
            </a:r>
            <a:r>
              <a:rPr lang="en-US" sz="2000" b="1" dirty="0" err="1"/>
              <a:t>Qattinah</a:t>
            </a:r>
            <a:r>
              <a:rPr lang="en-US" sz="2000" b="1" dirty="0"/>
              <a:t>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2D30E5-E8EB-4514-D402-7006892C79B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4</a:t>
            </a:fld>
            <a:endParaRPr lang="en-GB"/>
          </a:p>
        </p:txBody>
      </p:sp>
      <p:sp>
        <p:nvSpPr>
          <p:cNvPr id="16" name="Datumsplatzhalter 4">
            <a:extLst>
              <a:ext uri="{FF2B5EF4-FFF2-40B4-BE49-F238E27FC236}">
                <a16:creationId xmlns:a16="http://schemas.microsoft.com/office/drawing/2014/main" id="{626B2514-13D3-FEE4-A76A-25778AA00477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554103"/>
            <a:ext cx="1111370" cy="365125"/>
          </a:xfrm>
          <a:prstGeom prst="rect">
            <a:avLst/>
          </a:prstGeom>
        </p:spPr>
        <p:txBody>
          <a:bodyPr/>
          <a:lstStyle/>
          <a:p>
            <a:r>
              <a:rPr lang="en-GB" sz="1200" b="1" dirty="0">
                <a:solidFill>
                  <a:schemeClr val="tx1"/>
                </a:solidFill>
              </a:rPr>
              <a:t>07/10/2025</a:t>
            </a:r>
          </a:p>
        </p:txBody>
      </p:sp>
      <p:sp>
        <p:nvSpPr>
          <p:cNvPr id="17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Foundations team/ Optimus Syria</a:t>
            </a:r>
          </a:p>
        </p:txBody>
      </p:sp>
      <p:sp>
        <p:nvSpPr>
          <p:cNvPr id="18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>
                <a:latin typeface="Times New Roman" pitchFamily="18" charset="0"/>
                <a:cs typeface="Times New Roman" pitchFamily="18" charset="0"/>
              </a:rPr>
              <a:t>Group </a:t>
            </a:r>
            <a:r>
              <a:rPr lang="de-DE" sz="1200" b="1" dirty="0" err="1">
                <a:latin typeface="Times New Roman" pitchFamily="18" charset="0"/>
                <a:cs typeface="Times New Roman" pitchFamily="18" charset="0"/>
              </a:rPr>
              <a:t>members</a:t>
            </a:r>
            <a:r>
              <a:rPr lang="de-DE" sz="12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de-DE" sz="1200" b="1" dirty="0"/>
              <a:t>Jehad </a:t>
            </a:r>
            <a:r>
              <a:rPr lang="de-DE" sz="1200" b="1" dirty="0" err="1"/>
              <a:t>Albaali</a:t>
            </a:r>
            <a:r>
              <a:rPr lang="de-DE" sz="1200" b="1" dirty="0"/>
              <a:t>- Amgad Gerges - Reda </a:t>
            </a:r>
            <a:r>
              <a:rPr lang="de-DE" sz="1200" b="1" dirty="0" err="1"/>
              <a:t>Deif</a:t>
            </a:r>
            <a:endParaRPr lang="de-DE" sz="1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D9A1F0B-8011-3B2C-649D-EA5C067D4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645391"/>
              </p:ext>
            </p:extLst>
          </p:nvPr>
        </p:nvGraphicFramePr>
        <p:xfrm>
          <a:off x="838198" y="1498598"/>
          <a:ext cx="10540999" cy="4755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5147">
                  <a:extLst>
                    <a:ext uri="{9D8B030D-6E8A-4147-A177-3AD203B41FA5}">
                      <a16:colId xmlns:a16="http://schemas.microsoft.com/office/drawing/2014/main" val="343755539"/>
                    </a:ext>
                  </a:extLst>
                </a:gridCol>
                <a:gridCol w="1555147">
                  <a:extLst>
                    <a:ext uri="{9D8B030D-6E8A-4147-A177-3AD203B41FA5}">
                      <a16:colId xmlns:a16="http://schemas.microsoft.com/office/drawing/2014/main" val="2887795701"/>
                    </a:ext>
                  </a:extLst>
                </a:gridCol>
                <a:gridCol w="1325124">
                  <a:extLst>
                    <a:ext uri="{9D8B030D-6E8A-4147-A177-3AD203B41FA5}">
                      <a16:colId xmlns:a16="http://schemas.microsoft.com/office/drawing/2014/main" val="528300687"/>
                    </a:ext>
                  </a:extLst>
                </a:gridCol>
                <a:gridCol w="1610169">
                  <a:extLst>
                    <a:ext uri="{9D8B030D-6E8A-4147-A177-3AD203B41FA5}">
                      <a16:colId xmlns:a16="http://schemas.microsoft.com/office/drawing/2014/main" val="2277292303"/>
                    </a:ext>
                  </a:extLst>
                </a:gridCol>
                <a:gridCol w="1385118">
                  <a:extLst>
                    <a:ext uri="{9D8B030D-6E8A-4147-A177-3AD203B41FA5}">
                      <a16:colId xmlns:a16="http://schemas.microsoft.com/office/drawing/2014/main" val="492412577"/>
                    </a:ext>
                  </a:extLst>
                </a:gridCol>
                <a:gridCol w="1555147">
                  <a:extLst>
                    <a:ext uri="{9D8B030D-6E8A-4147-A177-3AD203B41FA5}">
                      <a16:colId xmlns:a16="http://schemas.microsoft.com/office/drawing/2014/main" val="1108863747"/>
                    </a:ext>
                  </a:extLst>
                </a:gridCol>
                <a:gridCol w="1555147">
                  <a:extLst>
                    <a:ext uri="{9D8B030D-6E8A-4147-A177-3AD203B41FA5}">
                      <a16:colId xmlns:a16="http://schemas.microsoft.com/office/drawing/2014/main" val="122381152"/>
                    </a:ext>
                  </a:extLst>
                </a:gridCol>
              </a:tblGrid>
              <a:tr h="91478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1" i="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Depth</a:t>
                      </a:r>
                      <a:endParaRPr lang="en-GB" sz="40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Soil Type</a:t>
                      </a:r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Modul of Elasticity</a:t>
                      </a:r>
                      <a:br>
                        <a:rPr lang="en-GB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endParaRPr lang="en-GB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Friction</a:t>
                      </a:r>
                      <a:br>
                        <a:rPr lang="en-GB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GB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Angle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Cohesion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Density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Poisson</a:t>
                      </a:r>
                      <a:br>
                        <a:rPr lang="en-GB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GB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Ratio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601533"/>
                  </a:ext>
                </a:extLst>
              </a:tr>
              <a:tr h="4573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(m)</a:t>
                      </a:r>
                      <a:endParaRPr lang="en-GB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GB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KN/m</a:t>
                      </a:r>
                      <a:r>
                        <a:rPr lang="en-US" sz="1800" b="1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[°]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KN/m</a:t>
                      </a:r>
                      <a:r>
                        <a:rPr lang="en-US" sz="1800" b="1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KN/m</a:t>
                      </a:r>
                      <a:r>
                        <a:rPr lang="en-US" sz="1800" b="1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0.45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1528803"/>
                  </a:ext>
                </a:extLst>
              </a:tr>
              <a:tr h="426733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0 - 18</a:t>
                      </a:r>
                      <a:endParaRPr lang="en-GB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/>
                        <a:t>Soft to medium clay (CL / CL–OL)</a:t>
                      </a:r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7000</a:t>
                      </a:r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en-US" sz="1800" b="1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GB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en-GB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0.45</a:t>
                      </a:r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4618974"/>
                  </a:ext>
                </a:extLst>
              </a:tr>
              <a:tr h="640352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18 - 45</a:t>
                      </a:r>
                      <a:endParaRPr lang="en-GB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/>
                        <a:t>Medium cohesive clay</a:t>
                      </a:r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11,000</a:t>
                      </a:r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r>
                        <a:rPr lang="en-US" sz="1800" b="1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 </a:t>
                      </a:r>
                      <a:endParaRPr lang="en-GB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en-GB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0.45</a:t>
                      </a:r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921452"/>
                  </a:ext>
                </a:extLst>
              </a:tr>
              <a:tr h="640352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45 – 80</a:t>
                      </a:r>
                      <a:endParaRPr lang="en-GB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/>
                        <a:t>Stiff to very stiff clay (CL–CH)</a:t>
                      </a:r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20,000</a:t>
                      </a:r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r>
                        <a:rPr lang="en-US" sz="1800" b="1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endParaRPr lang="en-GB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GB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0.45</a:t>
                      </a:r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949278"/>
                  </a:ext>
                </a:extLst>
              </a:tr>
              <a:tr h="640352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80 – 100</a:t>
                      </a:r>
                      <a:endParaRPr lang="en-GB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/>
                        <a:t>Very stiff clay</a:t>
                      </a:r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25,000</a:t>
                      </a:r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r>
                        <a:rPr lang="en-US" sz="1800" b="1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en-GB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en-GB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</a:t>
                      </a:r>
                      <a:r>
                        <a:rPr lang="en-GB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7063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6623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8656C5-B524-8440-C206-905A4256F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5B8993-35C0-8E58-DBF4-E92EF722BD4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5</a:t>
            </a:fld>
            <a:endParaRPr lang="en-GB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529BEF9-540E-E59A-0181-C9B4F6F63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7" name="Datumsplatzhalter 4">
            <a:extLst>
              <a:ext uri="{FF2B5EF4-FFF2-40B4-BE49-F238E27FC236}">
                <a16:creationId xmlns:a16="http://schemas.microsoft.com/office/drawing/2014/main" id="{768FDDF4-68E9-001B-6FCB-D3E7044C607F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554103"/>
            <a:ext cx="1111370" cy="365125"/>
          </a:xfrm>
          <a:prstGeom prst="rect">
            <a:avLst/>
          </a:prstGeom>
        </p:spPr>
        <p:txBody>
          <a:bodyPr/>
          <a:lstStyle/>
          <a:p>
            <a:r>
              <a:rPr lang="en-GB" b="1" dirty="0">
                <a:solidFill>
                  <a:schemeClr val="tx1"/>
                </a:solidFill>
              </a:rPr>
              <a:t>07/10/2025</a:t>
            </a:r>
          </a:p>
        </p:txBody>
      </p:sp>
      <p:sp>
        <p:nvSpPr>
          <p:cNvPr id="18" name="Fußzeilenplatzhalter 5">
            <a:extLst>
              <a:ext uri="{FF2B5EF4-FFF2-40B4-BE49-F238E27FC236}">
                <a16:creationId xmlns:a16="http://schemas.microsoft.com/office/drawing/2014/main" id="{F71C1DC9-A5F0-B6E0-9697-3602F270EFA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Foundations team/ Optimus Syria</a:t>
            </a:r>
          </a:p>
        </p:txBody>
      </p:sp>
      <p:sp>
        <p:nvSpPr>
          <p:cNvPr id="19" name="Textfeld 12">
            <a:extLst>
              <a:ext uri="{FF2B5EF4-FFF2-40B4-BE49-F238E27FC236}">
                <a16:creationId xmlns:a16="http://schemas.microsoft.com/office/drawing/2014/main" id="{308613A6-E157-0DC3-1C16-B749E7129E88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>
                <a:latin typeface="Times New Roman" pitchFamily="18" charset="0"/>
                <a:cs typeface="Times New Roman" pitchFamily="18" charset="0"/>
              </a:rPr>
              <a:t>Group </a:t>
            </a:r>
            <a:r>
              <a:rPr lang="de-DE" sz="1200" b="1" dirty="0" err="1">
                <a:latin typeface="Times New Roman" pitchFamily="18" charset="0"/>
                <a:cs typeface="Times New Roman" pitchFamily="18" charset="0"/>
              </a:rPr>
              <a:t>members</a:t>
            </a:r>
            <a:r>
              <a:rPr lang="de-DE" sz="12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de-DE" sz="1200" b="1" dirty="0"/>
              <a:t>Jehad </a:t>
            </a:r>
            <a:r>
              <a:rPr lang="de-DE" sz="1200" b="1" dirty="0" err="1"/>
              <a:t>Albaali</a:t>
            </a:r>
            <a:r>
              <a:rPr lang="de-DE" sz="1200" b="1" dirty="0"/>
              <a:t>- Amgad Gerges - Reda </a:t>
            </a:r>
            <a:r>
              <a:rPr lang="de-DE" sz="1200" b="1" dirty="0" err="1"/>
              <a:t>Deif</a:t>
            </a:r>
            <a:endParaRPr lang="de-DE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82908F-37D1-FA56-96FF-786DA8D2BC89}"/>
              </a:ext>
            </a:extLst>
          </p:cNvPr>
          <p:cNvSpPr txBox="1"/>
          <p:nvPr/>
        </p:nvSpPr>
        <p:spPr>
          <a:xfrm>
            <a:off x="784860" y="553720"/>
            <a:ext cx="6141720" cy="675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b="1" dirty="0"/>
              <a:t>Choose Type of Foundations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509AE8-59C8-6E40-D477-75810EEFD7C7}"/>
              </a:ext>
            </a:extLst>
          </p:cNvPr>
          <p:cNvSpPr txBox="1"/>
          <p:nvPr/>
        </p:nvSpPr>
        <p:spPr>
          <a:xfrm>
            <a:off x="220980" y="1412855"/>
            <a:ext cx="11259820" cy="841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The estimated type of foundation for our turbine will be shallow foundation type (mat</a:t>
            </a:r>
            <a:r>
              <a:rPr lang="ar-EG" b="1" dirty="0"/>
              <a:t> </a:t>
            </a:r>
            <a:r>
              <a:rPr lang="en-US" b="1" dirty="0"/>
              <a:t>with round shape)</a:t>
            </a:r>
          </a:p>
          <a:p>
            <a:pPr>
              <a:lnSpc>
                <a:spcPct val="150000"/>
              </a:lnSpc>
            </a:pPr>
            <a:endParaRPr lang="en-US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F181C3-45FA-7987-5F10-9F2392480C97}"/>
              </a:ext>
            </a:extLst>
          </p:cNvPr>
          <p:cNvSpPr txBox="1"/>
          <p:nvPr/>
        </p:nvSpPr>
        <p:spPr>
          <a:xfrm>
            <a:off x="220980" y="1819633"/>
            <a:ext cx="6138332" cy="5038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Reasons for estimated 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shallow foundation type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More effective cost than deep foundation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/>
              <a:t>Simple and Fast to Construct 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we don’t need specialized equipment , which reduces construction time and cost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ground water is at depth 74.5 m so it will not be affected by ground water.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Reasons for estimated round shape type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/>
              <a:t>Uniform Load and Moment Distribution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/>
              <a:t>Smaller Perimeter for the Same Area</a:t>
            </a:r>
            <a:r>
              <a:rPr lang="ar-EG" sz="1800" dirty="0"/>
              <a:t> </a:t>
            </a:r>
            <a:r>
              <a:rPr lang="en-US" sz="1800" dirty="0"/>
              <a:t>( amount of concrete and steel Rebar decrease )</a:t>
            </a:r>
            <a:endParaRPr lang="en-GB" sz="18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" name="Picture 19" descr="A grey circular object with a hole&#10;&#10;AI-generated content may be incorrect.">
            <a:extLst>
              <a:ext uri="{FF2B5EF4-FFF2-40B4-BE49-F238E27FC236}">
                <a16:creationId xmlns:a16="http://schemas.microsoft.com/office/drawing/2014/main" id="{2652E0A0-5179-AA33-3A37-42FAAB8D7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312" y="2004684"/>
            <a:ext cx="5329329" cy="3552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442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88B1B7-0B2F-B120-9B68-79CC02852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EECC961-7636-F880-6CE2-96EAB0D15D7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6</a:t>
            </a:fld>
            <a:endParaRPr lang="en-GB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1A08954-E5E7-A63B-526C-C7450A4B4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7" name="Datumsplatzhalter 4">
            <a:extLst>
              <a:ext uri="{FF2B5EF4-FFF2-40B4-BE49-F238E27FC236}">
                <a16:creationId xmlns:a16="http://schemas.microsoft.com/office/drawing/2014/main" id="{77C4DA78-D48B-DF39-3CF1-855C0E616DA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554103"/>
            <a:ext cx="1111370" cy="365125"/>
          </a:xfrm>
          <a:prstGeom prst="rect">
            <a:avLst/>
          </a:prstGeom>
        </p:spPr>
        <p:txBody>
          <a:bodyPr/>
          <a:lstStyle/>
          <a:p>
            <a:r>
              <a:rPr lang="en-GB" b="1" dirty="0">
                <a:solidFill>
                  <a:schemeClr val="tx1"/>
                </a:solidFill>
              </a:rPr>
              <a:t>07/10/2025</a:t>
            </a:r>
          </a:p>
        </p:txBody>
      </p:sp>
      <p:sp>
        <p:nvSpPr>
          <p:cNvPr id="18" name="Fußzeilenplatzhalter 5">
            <a:extLst>
              <a:ext uri="{FF2B5EF4-FFF2-40B4-BE49-F238E27FC236}">
                <a16:creationId xmlns:a16="http://schemas.microsoft.com/office/drawing/2014/main" id="{EB2D3EC3-2118-34F6-D47F-DE36515D1F21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Foundations team/ Optimus Syria</a:t>
            </a:r>
          </a:p>
        </p:txBody>
      </p:sp>
      <p:sp>
        <p:nvSpPr>
          <p:cNvPr id="19" name="Textfeld 12">
            <a:extLst>
              <a:ext uri="{FF2B5EF4-FFF2-40B4-BE49-F238E27FC236}">
                <a16:creationId xmlns:a16="http://schemas.microsoft.com/office/drawing/2014/main" id="{D5F00D73-BDA0-9845-25E8-9AA435E58562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>
                <a:latin typeface="Times New Roman" pitchFamily="18" charset="0"/>
                <a:cs typeface="Times New Roman" pitchFamily="18" charset="0"/>
              </a:rPr>
              <a:t>Group </a:t>
            </a:r>
            <a:r>
              <a:rPr lang="de-DE" sz="1200" b="1" dirty="0" err="1">
                <a:latin typeface="Times New Roman" pitchFamily="18" charset="0"/>
                <a:cs typeface="Times New Roman" pitchFamily="18" charset="0"/>
              </a:rPr>
              <a:t>members</a:t>
            </a:r>
            <a:r>
              <a:rPr lang="de-DE" sz="12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de-DE" sz="1200" b="1" dirty="0"/>
              <a:t>Jehad </a:t>
            </a:r>
            <a:r>
              <a:rPr lang="de-DE" sz="1200" b="1" dirty="0" err="1"/>
              <a:t>Albaali</a:t>
            </a:r>
            <a:r>
              <a:rPr lang="de-DE" sz="1200" b="1" dirty="0"/>
              <a:t>- Amgad Gerges - Reda </a:t>
            </a:r>
            <a:r>
              <a:rPr lang="de-DE" sz="1200" b="1" dirty="0" err="1"/>
              <a:t>Deif</a:t>
            </a:r>
            <a:endParaRPr lang="de-DE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2B0E1A-5FBF-4BB6-6A5A-0624D3A594F6}"/>
              </a:ext>
            </a:extLst>
          </p:cNvPr>
          <p:cNvSpPr txBox="1"/>
          <p:nvPr/>
        </p:nvSpPr>
        <p:spPr>
          <a:xfrm>
            <a:off x="784860" y="553720"/>
            <a:ext cx="6141720" cy="740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000" b="1" dirty="0"/>
              <a:t>Next Task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19E791-06DB-FE5A-3936-4B18187A3B77}"/>
              </a:ext>
            </a:extLst>
          </p:cNvPr>
          <p:cNvSpPr txBox="1"/>
          <p:nvPr/>
        </p:nvSpPr>
        <p:spPr>
          <a:xfrm>
            <a:off x="220980" y="1412855"/>
            <a:ext cx="11259820" cy="1811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Estimation Concrete Dimensions depending on estimations loads  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 Estimation Weight of foundation</a:t>
            </a:r>
          </a:p>
          <a:p>
            <a:pPr>
              <a:lnSpc>
                <a:spcPct val="150000"/>
              </a:lnSpc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592302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22DC5C-EBEE-F87C-D94F-D4DD1A65F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2BC690-739D-94C9-1859-342E51DC343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7</a:t>
            </a:fld>
            <a:endParaRPr lang="en-GB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DBB21D2-68AB-CDCB-E73E-9F70227F5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7" name="Datumsplatzhalter 4">
            <a:extLst>
              <a:ext uri="{FF2B5EF4-FFF2-40B4-BE49-F238E27FC236}">
                <a16:creationId xmlns:a16="http://schemas.microsoft.com/office/drawing/2014/main" id="{1FD5A08B-220C-65B3-4B2F-B5FE866F3C1D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554103"/>
            <a:ext cx="1111370" cy="365125"/>
          </a:xfrm>
          <a:prstGeom prst="rect">
            <a:avLst/>
          </a:prstGeom>
        </p:spPr>
        <p:txBody>
          <a:bodyPr/>
          <a:lstStyle/>
          <a:p>
            <a:r>
              <a:rPr lang="en-GB" b="1" dirty="0">
                <a:solidFill>
                  <a:schemeClr val="tx1"/>
                </a:solidFill>
              </a:rPr>
              <a:t>07/10/2025</a:t>
            </a:r>
          </a:p>
        </p:txBody>
      </p:sp>
      <p:sp>
        <p:nvSpPr>
          <p:cNvPr id="18" name="Fußzeilenplatzhalter 5">
            <a:extLst>
              <a:ext uri="{FF2B5EF4-FFF2-40B4-BE49-F238E27FC236}">
                <a16:creationId xmlns:a16="http://schemas.microsoft.com/office/drawing/2014/main" id="{7345414D-A81D-0507-DACA-D4A36A2CFC0F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Foundations team/ Optimus Syria</a:t>
            </a:r>
          </a:p>
        </p:txBody>
      </p:sp>
      <p:sp>
        <p:nvSpPr>
          <p:cNvPr id="19" name="Textfeld 12">
            <a:extLst>
              <a:ext uri="{FF2B5EF4-FFF2-40B4-BE49-F238E27FC236}">
                <a16:creationId xmlns:a16="http://schemas.microsoft.com/office/drawing/2014/main" id="{1C603DCE-09D4-B90B-436D-5E7D3D48A7D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>
                <a:latin typeface="Times New Roman" pitchFamily="18" charset="0"/>
                <a:cs typeface="Times New Roman" pitchFamily="18" charset="0"/>
              </a:rPr>
              <a:t>Group </a:t>
            </a:r>
            <a:r>
              <a:rPr lang="de-DE" sz="1200" b="1" dirty="0" err="1">
                <a:latin typeface="Times New Roman" pitchFamily="18" charset="0"/>
                <a:cs typeface="Times New Roman" pitchFamily="18" charset="0"/>
              </a:rPr>
              <a:t>members</a:t>
            </a:r>
            <a:r>
              <a:rPr lang="de-DE" sz="12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de-DE" sz="1200" b="1" dirty="0"/>
              <a:t>Jehad </a:t>
            </a:r>
            <a:r>
              <a:rPr lang="de-DE" sz="1200" b="1" dirty="0" err="1"/>
              <a:t>Albaali</a:t>
            </a:r>
            <a:r>
              <a:rPr lang="de-DE" sz="1200" b="1" dirty="0"/>
              <a:t>- Amgad Gerges - Reda </a:t>
            </a:r>
            <a:r>
              <a:rPr lang="de-DE" sz="1200" b="1" dirty="0" err="1"/>
              <a:t>Deif</a:t>
            </a:r>
            <a:endParaRPr lang="de-DE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294418-0AA4-74FE-5F19-AD59EE442397}"/>
              </a:ext>
            </a:extLst>
          </p:cNvPr>
          <p:cNvSpPr txBox="1"/>
          <p:nvPr/>
        </p:nvSpPr>
        <p:spPr>
          <a:xfrm>
            <a:off x="784860" y="553720"/>
            <a:ext cx="6141720" cy="675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b="1" dirty="0"/>
              <a:t>References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1A5F9B-C854-39A8-30B1-48E379972734}"/>
              </a:ext>
            </a:extLst>
          </p:cNvPr>
          <p:cNvSpPr txBox="1"/>
          <p:nvPr/>
        </p:nvSpPr>
        <p:spPr>
          <a:xfrm>
            <a:off x="495300" y="1397675"/>
            <a:ext cx="1095163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[1] Soil Grids, [Online]. Available: </a:t>
            </a:r>
            <a:r>
              <a:rPr lang="en-GB" dirty="0">
                <a:hlinkClick r:id="rId2"/>
              </a:rPr>
              <a:t>https://soilgrids.org/?utm</a:t>
            </a:r>
            <a:endParaRPr lang="ar-EG" dirty="0"/>
          </a:p>
          <a:p>
            <a:r>
              <a:rPr lang="en-GB" dirty="0"/>
              <a:t>[2] Google, Google Maps. [Online]. Available: </a:t>
            </a:r>
            <a:r>
              <a:rPr lang="en-GB" dirty="0">
                <a:hlinkClick r:id="rId3"/>
              </a:rPr>
              <a:t>https://maps.google.com</a:t>
            </a:r>
            <a:endParaRPr lang="ar-EG" dirty="0"/>
          </a:p>
          <a:p>
            <a:r>
              <a:rPr lang="en-GB" dirty="0"/>
              <a:t>[3] Google, Google Earth. [Online]. Available: </a:t>
            </a:r>
            <a:r>
              <a:rPr lang="en-GB" dirty="0">
                <a:hlinkClick r:id="rId4" action="ppaction://hlinkpres?slideindex=1&amp;slidetitle="/>
              </a:rPr>
              <a:t>https://earth.google.com/web/search/34%c2%b041%2749.6%22N+36%c2%b030%2730.0%22E/@34.67531382,36.5 980701,506.39690821a,3513.70885844d,35y,360h,0t,0r/data=CiwiJgokCTkQ2iOXWkFAEQndzvkBWEFAGYw3RwMnRE JAIQJ6D_SHPUJAQgIIAUICCABKCAjMjOyYBRAA</a:t>
            </a:r>
            <a:endParaRPr lang="ar-EG" dirty="0"/>
          </a:p>
          <a:p>
            <a:r>
              <a:rPr lang="en-GB" b="1" dirty="0"/>
              <a:t>GGIS (Global Groundwater Information System)</a:t>
            </a:r>
            <a:r>
              <a:rPr lang="ar-EG" b="1" dirty="0"/>
              <a:t> .</a:t>
            </a:r>
            <a:r>
              <a:rPr lang="en-GB" b="1" dirty="0">
                <a:hlinkClick r:id="rId5"/>
              </a:rPr>
              <a:t>: </a:t>
            </a:r>
            <a:r>
              <a:rPr lang="en-GB" dirty="0">
                <a:hlinkClick r:id="rId5"/>
              </a:rPr>
              <a:t>http://ggis.un-igrac.org/</a:t>
            </a:r>
            <a:endParaRPr lang="en-GB" b="1" dirty="0"/>
          </a:p>
          <a:p>
            <a:endParaRPr lang="ar-EG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676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2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anagment team" id="{49CF8F14-4D36-410B-8FD7-EF9AC5FC0265}" vid="{E0BCDBF3-E95D-42DF-9CFA-5A341A93A409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nagment team" id="{49CF8F14-4D36-410B-8FD7-EF9AC5FC0265}" vid="{B7A59B36-2137-465F-86DC-E5A6887FF7C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  <wetp:taskpane dockstate="right" visibility="0" width="438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BCD039B6-C6AB-492A-94BF-C46AF895D2E7}">
  <we:reference id="WA200007130" version="1.0.0.1" store="en-US" storeType="omex"/>
  <we:alternateReferences>
    <we:reference id="WA200007130" version="1.0.0.1" store="en-US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3D784B2-E216-4A14-BE4B-F0CA301E2B20}">
  <we:reference id="WA200005566" version="3.0.0.3" store="en-US" storeType="omex"/>
  <we:alternateReferences>
    <we:reference id="WA200005566" version="3.0.0.3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Managment team</Template>
  <TotalTime>1288</TotalTime>
  <Words>482</Words>
  <Application>Microsoft Office PowerPoint</Application>
  <PresentationFormat>Widescreen</PresentationFormat>
  <Paragraphs>99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Aptos</vt:lpstr>
      <vt:lpstr>Aptos (Textkörper)</vt:lpstr>
      <vt:lpstr>Aptos Display</vt:lpstr>
      <vt:lpstr>Arial</vt:lpstr>
      <vt:lpstr>Calibri</vt:lpstr>
      <vt:lpstr>Calibri Light</vt:lpstr>
      <vt:lpstr>Lato</vt:lpstr>
      <vt:lpstr>Times New Roman</vt:lpstr>
      <vt:lpstr>Wingdings</vt:lpstr>
      <vt:lpstr>Office</vt:lpstr>
      <vt:lpstr>Benutzerdefiniertes Design</vt:lpstr>
      <vt:lpstr>Weekly report: Foundations </vt:lpstr>
      <vt:lpstr>List of contents</vt:lpstr>
      <vt:lpstr>PowerPoint Presentation</vt:lpstr>
      <vt:lpstr>Soil proprieties for Qattinah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 of contents</dc:title>
  <dc:creator>Bakhtiar Sabir</dc:creator>
  <cp:lastModifiedBy>20170235</cp:lastModifiedBy>
  <cp:revision>18</cp:revision>
  <dcterms:created xsi:type="dcterms:W3CDTF">2025-09-29T10:47:20Z</dcterms:created>
  <dcterms:modified xsi:type="dcterms:W3CDTF">2025-10-05T07:43:47Z</dcterms:modified>
</cp:coreProperties>
</file>