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56" r:id="rId3"/>
    <p:sldId id="279" r:id="rId4"/>
    <p:sldId id="264" r:id="rId5"/>
    <p:sldId id="266" r:id="rId6"/>
    <p:sldId id="284" r:id="rId7"/>
    <p:sldId id="274" r:id="rId8"/>
    <p:sldId id="267" r:id="rId9"/>
    <p:sldId id="263" r:id="rId10"/>
    <p:sldId id="269" r:id="rId11"/>
    <p:sldId id="280" r:id="rId12"/>
    <p:sldId id="282" r:id="rId13"/>
    <p:sldId id="273" r:id="rId14"/>
    <p:sldId id="2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slide" id="{EBA04D78-D1FF-49F4-BDD6-03EE135E606E}">
          <p14:sldIdLst>
            <p14:sldId id="256"/>
          </p14:sldIdLst>
        </p14:section>
        <p14:section name="text slide" id="{65043596-36B7-4360-BB5C-7A99EFAEC5C9}">
          <p14:sldIdLst>
            <p14:sldId id="279"/>
            <p14:sldId id="264"/>
            <p14:sldId id="266"/>
            <p14:sldId id="284"/>
            <p14:sldId id="274"/>
            <p14:sldId id="267"/>
            <p14:sldId id="263"/>
            <p14:sldId id="269"/>
            <p14:sldId id="280"/>
            <p14:sldId id="282"/>
            <p14:sldId id="273"/>
          </p14:sldIdLst>
        </p14:section>
        <p14:section name="graph slide" id="{B26F6679-C236-4D3D-BC2F-CAE5ED400718}">
          <p14:sldIdLst/>
        </p14:section>
        <p14:section name="bibliography" id="{2ECB0A3B-7D16-4F98-AD6A-5308DF7BF078}">
          <p14:sldIdLst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70F19EE-3979-BC88-AA68-C1365A57B294}" name="Josef Remberger" initials="JR" userId="S::jore7960@stud.hs-flensburg.de::7497df3f-f8b8-4cfe-8089-9b4ad60d47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ECEFA"/>
    <a:srgbClr val="92C6E6"/>
    <a:srgbClr val="80D2F7"/>
    <a:srgbClr val="7ED1F7"/>
    <a:srgbClr val="A1DFFD"/>
    <a:srgbClr val="C0F5FF"/>
    <a:srgbClr val="3C96FA"/>
    <a:srgbClr val="BDE5F9"/>
    <a:srgbClr val="C1E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98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8/10/relationships/authors" Target="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2B7C8-164C-4140-932B-122F288D33CD}" type="datetimeFigureOut">
              <a:rPr lang="en-GB" smtClean="0"/>
              <a:t>11/09/2025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3327E-A3FE-4279-B080-AD6DAF9EDC3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679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3327E-A3FE-4279-B080-AD6DAF9EDC3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524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3327E-A3FE-4279-B080-AD6DAF9EDC3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034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9CFF2-C4A0-C88B-1E9C-7E8851385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F93A8F-E2E3-B4BD-3B84-D178AF0ED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5BFD4-B46B-34FE-9A8B-9033E96DC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582E-7652-4336-8F82-B8F78DEBE1E6}" type="datetime1">
              <a:rPr lang="en-GB" smtClean="0"/>
              <a:t>11/09/2025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83137-53E8-FAAE-F427-32424D86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73579" y="6356350"/>
            <a:ext cx="403654" cy="365125"/>
          </a:xfrm>
        </p:spPr>
        <p:txBody>
          <a:bodyPr/>
          <a:lstStyle>
            <a:lvl1pPr>
              <a:defRPr sz="1600"/>
            </a:lvl1pPr>
          </a:lstStyle>
          <a:p>
            <a:fld id="{013F6232-4F06-48BA-8F69-BF531F607829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33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4B09-72C5-4D15-0E4C-46764EB8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470E9-1D3C-D5B3-7A54-66BD90099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16D05-728D-ACC9-D7EA-DC9D73300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C014-E638-4D69-B7E7-9E0555AE7620}" type="datetime1">
              <a:rPr lang="en-GB" smtClean="0"/>
              <a:t>11/09/2025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4FC10-CEAF-B332-2960-AABF9CE25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D6E7-B58D-A523-935C-4B108C94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758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8A110-A33F-744D-89CB-FFCF49E08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6FACB-31E5-361F-D71D-18FCBA550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399A6-3C5A-016E-2F7E-AE842F8D7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F2F9-D101-4F42-A846-5D94E4802AD7}" type="datetime1">
              <a:rPr lang="en-GB" smtClean="0"/>
              <a:t>11/09/2025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242F9-DB70-E4F8-D075-6A9051875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FAB33-4759-572E-2291-D19531D8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460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EF21-84C8-586D-C38F-81DE3F931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3036B-E08D-B4B8-69CB-C42176842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3DB72-09E0-8BDF-14B4-4FA2820C1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11/09/2025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F2740-59F3-8354-CF52-53337A807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C06A1-E2ED-D4C3-86B0-3C9724093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508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E779-A5CF-33E3-89F5-B43337C2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9D232-4F34-AEFC-AFD0-741DABBA5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F2E77-D5DF-1D17-C854-897B9DD3B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11/09/2025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614D6-F2CE-1582-32E1-94A59C7A8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27D5C-0D68-9101-A36C-9187E79BB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392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58CC5-208E-4B47-6CAD-E29FCCC39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79405-6B60-96C3-7F85-CE10C2877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CBA10-7C40-29AA-A669-FC240702E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11/09/2025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99825-A403-E91C-FFA8-F874E991D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CBFE7-28C4-5DF1-911F-E0B622EAA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219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B7720-A6A0-DF50-E2F8-F9527E23D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6D186-8E32-BEAD-C81B-DE65895FD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57542-2B68-1767-C023-57D111E4E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5A417-9018-30E4-0A47-8170AD7D2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11/09/2025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AF8F7-6A80-4F6A-4E5F-660537A25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D3418-4BA9-CD34-AE32-0EF416780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366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908D8-A3B6-96B0-A29C-1B8262BE5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05487-0425-138F-F9A2-087227228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BCB02-5AB4-A5E9-0917-4B9DD049B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A50C77-85F2-0754-8AD9-7A5A4AEF65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3DDF01-B6D2-31ED-A641-114B1A0AD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1FCA1D-B4D0-56C6-A678-3E0624361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11/09/2025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0E1DB4-3501-792C-CAF9-4235B2E91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DD0757-7BFA-7895-D03C-767D64050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317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62EA9-258F-B5EB-624D-2EFA68C41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148340-45BA-0901-1551-9D9DAFF0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11/09/2025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2F2D2-B0BF-4202-0381-8243671BB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F6687B-3FE7-76CE-1134-2B3A5D187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6281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9E6C1-24CC-682A-8886-999E9A21F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11/09/2025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275448-9567-EFBD-FC78-2B80C2BDF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95C70-5A8D-518E-49A4-1BE45385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0157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520AB-BD7C-3FEC-DC53-91B047807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FA408-CFF5-5EB0-4399-BB87E6CF0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36F81-445C-5EF6-6E32-68D1E9C1C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8E69-7027-0F17-B524-CD221B586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11/09/2025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45A00-EFDD-31BA-C55F-26A6CC902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ACCAF-2E21-16F5-1C68-06D177E1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47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A4901-6338-2E30-CCE8-77FD13F59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100E-89DB-4D21-B66A-B5E24FA59FB2}" type="datetime1">
              <a:rPr lang="en-GB" smtClean="0"/>
              <a:t>11/09/2025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B5D97-094A-D8D8-0C4D-1DC08462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9428" y="6349546"/>
            <a:ext cx="653143" cy="365125"/>
          </a:xfrm>
        </p:spPr>
        <p:txBody>
          <a:bodyPr/>
          <a:lstStyle/>
          <a:p>
            <a:fld id="{013F6232-4F06-48BA-8F69-BF531F6078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0134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EA28B-29EC-E505-5884-CB4B1C6FD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25986-DCF9-FBB5-39AD-D04792C653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AEB0E-C7EC-4F26-009D-409178E43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AB446-5A6F-5112-F417-65A55A0DC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11/09/2025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2D12D-03AA-1A0A-4595-8E063817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B350E-16AC-3E65-1704-09F648ABB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6441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C8C89-C725-395E-E708-BEF95E19C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E4975-013E-CB40-86C9-4D346B73C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6C674-4D68-9DAC-8E93-7EB627FCC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11/09/2025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C36B8-CAAE-BDC6-8DF5-9451A698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750A4-9B92-8DB3-B407-A8A74CEA4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8052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9A6511-7D12-4461-0A24-9B3134C2C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222EB-F23C-083B-09C9-48B924AC7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908F9-D1F7-F94A-CA98-198F714C5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11/09/2025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FCF1-AD09-ED98-9C1F-DDCABBE25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3C831-E5D1-B4E6-5F4E-FB9FFB5D9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42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90F5D-2977-B8B5-3FC5-DF3AE8740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247B5-0632-4013-2832-15D3D21A8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A4BC1-6A36-94FE-17CE-DFAD0BF1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7878B-5315-4496-8D10-2F17543DB034}" type="datetime1">
              <a:rPr lang="en-GB" smtClean="0"/>
              <a:t>11/09/2025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5FD8C-55CD-AD30-1E91-60750BCCD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A2AD0-0D56-CC63-D932-D1C61C77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48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3920-E451-6E8D-B0CB-C3FB9C0F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CFBA5-B73E-6B89-322D-7C32A35A1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F8199-371A-141A-1CD7-D551EEEFD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3C60A-FE48-2910-84A1-612B23A78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A969-CEB0-4E87-8DDD-72161074DF01}" type="datetime1">
              <a:rPr lang="en-GB" smtClean="0"/>
              <a:t>11/09/2025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C67CE-6F73-71D9-BF0B-18A7CD945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80765-E2ED-A6A2-9401-8425BFA02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75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F7B7-87CF-1A3E-E33E-44DC6E01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1B8D-C5F5-5242-4069-B1546B4BC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D26CD-98BD-17E2-BE55-DBB74BBC6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3B8D60-279E-D76A-9222-12B704BAE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AF34B-F683-41AD-C71C-8E8C66CC4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696258-07C0-0BF2-CA2A-156B572B5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A96A-71C8-435E-B03B-275B6E0D4AB2}" type="datetime1">
              <a:rPr lang="en-GB" smtClean="0"/>
              <a:t>11/09/2025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07D047-C31B-4C8F-E0B3-75014FF62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84742A-6F5B-071B-E0EA-980402529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101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2CDD78-FBCD-76B9-2CA1-031942F2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2E411-883A-45F0-8C4F-B0FE2C65FB28}" type="datetime1">
              <a:rPr lang="en-GB" smtClean="0"/>
              <a:t>11/09/2025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8218E7-E787-22C8-B531-FFEC9002A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876BDA-2FCA-9763-2EA1-4033A5600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70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0FDB8F-73D7-2EBC-A62D-4DC737946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6F48-3B55-4945-B23D-B0C51AFE28E6}" type="datetime1">
              <a:rPr lang="en-GB" smtClean="0"/>
              <a:t>11/09/2025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D8D704-B4F5-F739-D1FA-65F2302BC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7751D-0392-D26F-33B1-9B05704F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27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D20E-7D43-D4CD-1058-46300B8E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584A-B476-0EA1-C12B-07C273F7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94232-1597-B186-D108-397BCF214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685DB-F13A-97BE-F448-174160797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9ACC-63FA-4EE9-AE4D-ECCDA5B91432}" type="datetime1">
              <a:rPr lang="en-GB" smtClean="0"/>
              <a:t>11/09/2025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0ACE2-CF77-9AC4-52EF-82FBD40B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0D674-CAD3-59F8-9DF5-CA4D8E7A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98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DC87-27CE-5A07-9629-719DC91D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5E744-3606-1D16-E7B2-58DAFC3E8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9C703-BF20-85AF-358A-01ADED33C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AE937-083F-51CA-E382-30FE9BEB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1FE4-6F4F-4845-8022-15597911E7C2}" type="datetime1">
              <a:rPr lang="en-GB" smtClean="0"/>
              <a:t>11/09/2025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F255A-C1CC-7A32-A0B3-4283D8583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6C013-C03F-024A-D0F4-FF67E670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317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75E23-C68E-95B1-6539-4A187BBC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B4C36-B64B-F839-789E-0C40D5E6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593D3-E60D-CF97-AC8A-2B02D933B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516A2C-1914-4EE9-9598-2A06F9BE67BF}" type="datetime1">
              <a:rPr lang="en-GB" smtClean="0"/>
              <a:t>11/09/2025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4827E-F028-4C94-EB63-600BCABCD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8DD39-3F07-862A-3C91-AC524529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3F6232-4F06-48BA-8F69-BF531F6078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07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324F72-DEC3-C328-E288-A7FC5B1D5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096B6-F39D-5D3A-895A-1CE61CD3F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726E2-FBE9-5D75-A698-6FD0ED097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D3EC99-01D5-4EE5-ACB1-C061987EA0AA}" type="datetimeFigureOut">
              <a:rPr lang="en-GB" smtClean="0"/>
              <a:t>11/09/2025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CAFA2-68FA-9BA2-4F27-A8680F507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027B2-667B-4034-930B-AB076347A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26457B-11B5-4397-9456-911FAE9FD3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48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tde.gov.sy/sites/default/files/2025-07/PETE-Transmission%20Grid%20Code-English%202014-Arial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47672-3CC8-A3D9-5404-84F2B78B6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/>
          <a:p>
            <a:r>
              <a:rPr lang="it-IT" sz="4000"/>
              <a:t>Weekly report: </a:t>
            </a:r>
            <a:r>
              <a:rPr lang="it-IT" sz="4000" err="1"/>
              <a:t>Grid</a:t>
            </a:r>
            <a:r>
              <a:rPr lang="it-IT" sz="4000"/>
              <a:t> Code Development</a:t>
            </a:r>
            <a:endParaRPr lang="en-GB" sz="4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A63BB-08BE-619B-2533-3CC69CC19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2000"/>
              <a:t>Week </a:t>
            </a:r>
            <a:r>
              <a:rPr lang="it-IT" sz="2000" err="1"/>
              <a:t>number</a:t>
            </a:r>
            <a:r>
              <a:rPr lang="it-IT" sz="2000"/>
              <a:t>: 01</a:t>
            </a:r>
          </a:p>
          <a:p>
            <a:r>
              <a:rPr lang="it-IT" sz="2000"/>
              <a:t>Date: 23/09/2025</a:t>
            </a:r>
          </a:p>
          <a:p>
            <a:r>
              <a:rPr lang="it-IT" sz="2000"/>
              <a:t>Supervisor: Prof. Dr.-Ing. </a:t>
            </a:r>
            <a:r>
              <a:rPr lang="it-IT" sz="2000" err="1"/>
              <a:t>Saiju</a:t>
            </a:r>
            <a:endParaRPr lang="it-IT" sz="2000"/>
          </a:p>
        </p:txBody>
      </p:sp>
      <p:pic>
        <p:nvPicPr>
          <p:cNvPr id="8" name="Picture 8" descr="Hochschule Flensburg (Fachhochschule) – Wikipedia">
            <a:extLst>
              <a:ext uri="{FF2B5EF4-FFF2-40B4-BE49-F238E27FC236}">
                <a16:creationId xmlns:a16="http://schemas.microsoft.com/office/drawing/2014/main" id="{E88D30C2-B846-594F-69A8-55F553804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EE7EEC8C-633A-AEB3-3E8A-978E3C75A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13120F1-DE8B-A6AA-A1D5-19926A98F0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172911" y="4701104"/>
            <a:ext cx="7370674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sz="1400"/>
              <a:t>Group </a:t>
            </a:r>
            <a:r>
              <a:rPr lang="de-DE" sz="1400" err="1"/>
              <a:t>members</a:t>
            </a:r>
            <a:r>
              <a:rPr lang="de-DE" sz="1400"/>
              <a:t>: Vijay </a:t>
            </a:r>
            <a:r>
              <a:rPr lang="de-DE" sz="1400" err="1"/>
              <a:t>Simha</a:t>
            </a:r>
            <a:r>
              <a:rPr lang="de-DE" sz="1400"/>
              <a:t> Reddy </a:t>
            </a:r>
            <a:r>
              <a:rPr lang="de-DE" sz="1400" err="1"/>
              <a:t>Bogala</a:t>
            </a:r>
            <a:r>
              <a:rPr lang="de-DE" sz="1400"/>
              <a:t>, Josef </a:t>
            </a:r>
            <a:r>
              <a:rPr lang="de-DE" sz="1400" err="1"/>
              <a:t>Rememberger</a:t>
            </a:r>
            <a:endParaRPr lang="de-DE" sz="1400"/>
          </a:p>
        </p:txBody>
      </p:sp>
      <p:sp>
        <p:nvSpPr>
          <p:cNvPr id="34" name="Free-form: Shape 13">
            <a:extLst>
              <a:ext uri="{FF2B5EF4-FFF2-40B4-BE49-F238E27FC236}">
                <a16:creationId xmlns:a16="http://schemas.microsoft.com/office/drawing/2014/main" id="{44C88E41-E5B3-0D11-A4D3-711DA18380C9}"/>
              </a:ext>
            </a:extLst>
          </p:cNvPr>
          <p:cNvSpPr/>
          <p:nvPr/>
        </p:nvSpPr>
        <p:spPr>
          <a:xfrm>
            <a:off x="0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solidFill>
              <a:schemeClr val="bg1"/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ree-form: Shape 13">
            <a:extLst>
              <a:ext uri="{FF2B5EF4-FFF2-40B4-BE49-F238E27FC236}">
                <a16:creationId xmlns:a16="http://schemas.microsoft.com/office/drawing/2014/main" id="{C26B78DF-71CA-5509-F4C5-6276C7251B89}"/>
              </a:ext>
            </a:extLst>
          </p:cNvPr>
          <p:cNvSpPr/>
          <p:nvPr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Free-form: Shape 13">
            <a:extLst>
              <a:ext uri="{FF2B5EF4-FFF2-40B4-BE49-F238E27FC236}">
                <a16:creationId xmlns:a16="http://schemas.microsoft.com/office/drawing/2014/main" id="{2AC7F7CE-A165-18C0-6918-B9EA07638042}"/>
              </a:ext>
            </a:extLst>
          </p:cNvPr>
          <p:cNvSpPr/>
          <p:nvPr/>
        </p:nvSpPr>
        <p:spPr>
          <a:xfrm>
            <a:off x="31399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hteck 17">
            <a:extLst>
              <a:ext uri="{FF2B5EF4-FFF2-40B4-BE49-F238E27FC236}">
                <a16:creationId xmlns:a16="http://schemas.microsoft.com/office/drawing/2014/main" id="{735E7E19-AD9A-2739-2D13-BC73EA4C7596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2FD2ECB6-38EA-E857-A881-0C8E141A48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592750"/>
            <a:ext cx="1753782" cy="131363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4389E-5559-8492-2D9E-AFA299DB9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1</a:t>
            </a:fld>
            <a:endParaRPr lang="en-GB" sz="14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6E9301-DB25-EAFA-68A0-B23D335ED25A}"/>
              </a:ext>
            </a:extLst>
          </p:cNvPr>
          <p:cNvSpPr/>
          <p:nvPr/>
        </p:nvSpPr>
        <p:spPr>
          <a:xfrm>
            <a:off x="10396557" y="2803439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endParaRPr lang="en-GB" sz="7200" b="1" cap="none" spc="0">
              <a:ln w="0"/>
            </a:endParaRPr>
          </a:p>
        </p:txBody>
      </p:sp>
    </p:spTree>
    <p:extLst>
      <p:ext uri="{BB962C8B-B14F-4D97-AF65-F5344CB8AC3E}">
        <p14:creationId xmlns:p14="http://schemas.microsoft.com/office/powerpoint/2010/main" val="736408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B395A-59B5-72F3-3801-FD7F85402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62A0525B-48D0-BCDC-1E06-D22F07CF30B2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E827EACD-AB43-5812-4E1A-56D2C85829DC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8DCB6006-FBB6-06D5-E15F-3A40B1AC38DA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9C9244E-02A6-18A3-37A5-B078FCF8E9E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EBF7CB-E683-F436-A3AC-BDA16B0C82D1}"/>
              </a:ext>
            </a:extLst>
          </p:cNvPr>
          <p:cNvSpPr txBox="1"/>
          <p:nvPr/>
        </p:nvSpPr>
        <p:spPr>
          <a:xfrm>
            <a:off x="342900" y="1465091"/>
            <a:ext cx="11218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F830DDC-5CC6-FC0B-0F75-E45043EE1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7" y="502853"/>
            <a:ext cx="9554318" cy="712728"/>
          </a:xfrm>
        </p:spPr>
        <p:txBody>
          <a:bodyPr>
            <a:normAutofit/>
          </a:bodyPr>
          <a:lstStyle/>
          <a:p>
            <a:r>
              <a:rPr lang="de-DE" sz="4000" dirty="0" err="1"/>
              <a:t>Comparison</a:t>
            </a:r>
            <a:r>
              <a:rPr lang="de-DE" sz="4000" dirty="0"/>
              <a:t> </a:t>
            </a:r>
            <a:r>
              <a:rPr lang="de-DE" sz="4000" dirty="0" err="1"/>
              <a:t>german</a:t>
            </a:r>
            <a:r>
              <a:rPr lang="de-DE" sz="4000" dirty="0"/>
              <a:t> and </a:t>
            </a:r>
            <a:r>
              <a:rPr lang="de-DE" sz="4000" dirty="0" err="1"/>
              <a:t>syrian</a:t>
            </a:r>
            <a:r>
              <a:rPr lang="de-DE" sz="4000" dirty="0"/>
              <a:t> </a:t>
            </a:r>
            <a:r>
              <a:rPr lang="de-DE" sz="4000" dirty="0" err="1"/>
              <a:t>Grid</a:t>
            </a:r>
            <a:r>
              <a:rPr lang="de-DE" sz="4000" dirty="0"/>
              <a:t> Code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B5CEA0-888F-AEFB-815C-E4B99074655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F0DA443-D72C-96B1-4EF5-BE109ADD9900}"/>
              </a:ext>
            </a:extLst>
          </p:cNvPr>
          <p:cNvSpPr txBox="1"/>
          <p:nvPr/>
        </p:nvSpPr>
        <p:spPr>
          <a:xfrm>
            <a:off x="342900" y="1465091"/>
            <a:ext cx="11218984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dirty="0"/>
              <a:t> 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5F06B6E-F7BE-E3E5-5416-40518F6C6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96320" y="6532329"/>
            <a:ext cx="397384" cy="328404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10</a:t>
            </a:fld>
            <a:endParaRPr lang="en-GB" sz="1400">
              <a:solidFill>
                <a:schemeClr val="bg1"/>
              </a:solidFill>
            </a:endParaRPr>
          </a:p>
        </p:txBody>
      </p:sp>
      <p:graphicFrame>
        <p:nvGraphicFramePr>
          <p:cNvPr id="5" name="Tabelle 6">
            <a:extLst>
              <a:ext uri="{FF2B5EF4-FFF2-40B4-BE49-F238E27FC236}">
                <a16:creationId xmlns:a16="http://schemas.microsoft.com/office/drawing/2014/main" id="{FCB87EFC-05E4-F55D-04F7-64F0AE487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589259"/>
              </p:ext>
            </p:extLst>
          </p:nvPr>
        </p:nvGraphicFramePr>
        <p:xfrm>
          <a:off x="1399032" y="1649757"/>
          <a:ext cx="9102528" cy="3107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6970">
                  <a:extLst>
                    <a:ext uri="{9D8B030D-6E8A-4147-A177-3AD203B41FA5}">
                      <a16:colId xmlns:a16="http://schemas.microsoft.com/office/drawing/2014/main" val="5227297"/>
                    </a:ext>
                  </a:extLst>
                </a:gridCol>
                <a:gridCol w="3032779">
                  <a:extLst>
                    <a:ext uri="{9D8B030D-6E8A-4147-A177-3AD203B41FA5}">
                      <a16:colId xmlns:a16="http://schemas.microsoft.com/office/drawing/2014/main" val="46156239"/>
                    </a:ext>
                  </a:extLst>
                </a:gridCol>
                <a:gridCol w="3032779">
                  <a:extLst>
                    <a:ext uri="{9D8B030D-6E8A-4147-A177-3AD203B41FA5}">
                      <a16:colId xmlns:a16="http://schemas.microsoft.com/office/drawing/2014/main" val="2885241219"/>
                    </a:ext>
                  </a:extLst>
                </a:gridCol>
              </a:tblGrid>
              <a:tr h="517615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Syria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Germany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827070"/>
                  </a:ext>
                </a:extLst>
              </a:tr>
              <a:tr h="517615">
                <a:tc>
                  <a:txBody>
                    <a:bodyPr/>
                    <a:lstStyle/>
                    <a:p>
                      <a:r>
                        <a:rPr lang="de-DE" dirty="0" err="1"/>
                        <a:t>Grid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frequency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50 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50 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423078"/>
                  </a:ext>
                </a:extLst>
              </a:tr>
              <a:tr h="517615">
                <a:tc>
                  <a:txBody>
                    <a:bodyPr/>
                    <a:lstStyle/>
                    <a:p>
                      <a:r>
                        <a:rPr lang="de-DE" dirty="0" err="1"/>
                        <a:t>frequency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working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range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47.5 &lt; X &lt; 51.5 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47.5 &lt; X &lt; 51.5 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44576"/>
                  </a:ext>
                </a:extLst>
              </a:tr>
              <a:tr h="517615">
                <a:tc>
                  <a:txBody>
                    <a:bodyPr/>
                    <a:lstStyle/>
                    <a:p>
                      <a:r>
                        <a:rPr lang="de-DE" dirty="0"/>
                        <a:t>Minimum power </a:t>
                      </a:r>
                      <a:r>
                        <a:rPr lang="de-DE" dirty="0" err="1"/>
                        <a:t>factor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</a:t>
                      </a:r>
                      <a:r>
                        <a:rPr lang="de-DE" dirty="0"/>
                        <a:t> WT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52716"/>
                  </a:ext>
                </a:extLst>
              </a:tr>
              <a:tr h="517615">
                <a:tc>
                  <a:txBody>
                    <a:bodyPr/>
                    <a:lstStyle/>
                    <a:p>
                      <a:r>
                        <a:rPr lang="de-DE" dirty="0"/>
                        <a:t>Maximum </a:t>
                      </a:r>
                      <a:r>
                        <a:rPr lang="de-DE" dirty="0" err="1"/>
                        <a:t>amount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renewable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energy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systems</a:t>
                      </a:r>
                      <a:r>
                        <a:rPr lang="de-DE" dirty="0"/>
                        <a:t> in a </a:t>
                      </a:r>
                      <a:r>
                        <a:rPr lang="de-DE" dirty="0" err="1"/>
                        <a:t>certain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area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30 %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487771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2ED87C2C-3481-75A0-A596-755AA55CBE52}"/>
              </a:ext>
            </a:extLst>
          </p:cNvPr>
          <p:cNvSpPr txBox="1"/>
          <p:nvPr/>
        </p:nvSpPr>
        <p:spPr>
          <a:xfrm>
            <a:off x="10561320" y="6016752"/>
            <a:ext cx="758952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[3]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0662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40F764-D134-D2F5-DCB3-2AE8F3EDD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A25BDF52-3E29-84E1-09D0-84A0942B2E43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7E75CA54-79C0-BCD3-4423-BAC5B3F0B8D6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78AA23A9-C62D-7998-1E9B-9EFEA31EDADD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99F0CBB-A5A4-6B2C-084D-5EA43B3B32F7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9CCE1E-A270-68CC-CD3F-25F43BB6C44D}"/>
              </a:ext>
            </a:extLst>
          </p:cNvPr>
          <p:cNvSpPr txBox="1"/>
          <p:nvPr/>
        </p:nvSpPr>
        <p:spPr>
          <a:xfrm>
            <a:off x="342900" y="1465091"/>
            <a:ext cx="11218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B0CE7EF-0CAC-62FD-2F60-C26737CE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7" y="502853"/>
            <a:ext cx="9554318" cy="712728"/>
          </a:xfrm>
        </p:spPr>
        <p:txBody>
          <a:bodyPr>
            <a:normAutofit/>
          </a:bodyPr>
          <a:lstStyle/>
          <a:p>
            <a:r>
              <a:rPr lang="de-DE" sz="4000" dirty="0"/>
              <a:t>Syrian </a:t>
            </a:r>
            <a:r>
              <a:rPr lang="de-DE" sz="4000" dirty="0" err="1"/>
              <a:t>grid</a:t>
            </a:r>
            <a:r>
              <a:rPr lang="de-DE" sz="4000" dirty="0"/>
              <a:t> </a:t>
            </a:r>
            <a:r>
              <a:rPr lang="de-DE" sz="4000" dirty="0" err="1"/>
              <a:t>problems</a:t>
            </a:r>
            <a:r>
              <a:rPr lang="de-DE" sz="4000" dirty="0"/>
              <a:t> 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6AE511-B3B3-76B9-D766-F64FEC7FE7DB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2B8A1E6-7F49-F5E7-3414-6116EC5FC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96320" y="6532329"/>
            <a:ext cx="397384" cy="328404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11</a:t>
            </a:fld>
            <a:endParaRPr lang="en-GB" sz="140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1AC334-270C-6E25-C5F6-4ADB6BB38ACF}"/>
              </a:ext>
            </a:extLst>
          </p:cNvPr>
          <p:cNvSpPr txBox="1"/>
          <p:nvPr/>
        </p:nvSpPr>
        <p:spPr>
          <a:xfrm>
            <a:off x="342900" y="1465091"/>
            <a:ext cx="11218984" cy="38882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dirty="0"/>
              <a:t> </a:t>
            </a:r>
          </a:p>
          <a:p>
            <a:pPr marL="285750" indent="-285750">
              <a:lnSpc>
                <a:spcPts val="2025"/>
              </a:lnSpc>
              <a:buFont typeface="Arial,Sans-Serif"/>
              <a:buChar char="•"/>
            </a:pPr>
            <a:r>
              <a:rPr lang="it-IT" dirty="0"/>
              <a:t>War </a:t>
            </a:r>
            <a:r>
              <a:rPr lang="it-IT" dirty="0" err="1"/>
              <a:t>damage</a:t>
            </a:r>
            <a:r>
              <a:rPr lang="it-IT" dirty="0"/>
              <a:t> </a:t>
            </a:r>
            <a:r>
              <a:rPr lang="en-US" dirty="0"/>
              <a:t> </a:t>
            </a:r>
          </a:p>
          <a:p>
            <a:pPr marL="285750" indent="-285750">
              <a:buFont typeface="Arial,Sans-Serif"/>
              <a:buChar char="•"/>
            </a:pPr>
            <a:endParaRPr lang="it-IT" dirty="0">
              <a:latin typeface="Arial"/>
              <a:cs typeface="Arial"/>
            </a:endParaRPr>
          </a:p>
          <a:p>
            <a:pPr marL="285750" indent="-285750">
              <a:lnSpc>
                <a:spcPts val="2025"/>
              </a:lnSpc>
              <a:buFont typeface="Arial,Sans-Serif"/>
              <a:buChar char="•"/>
            </a:pPr>
            <a:r>
              <a:rPr lang="it-IT" dirty="0" err="1"/>
              <a:t>Often</a:t>
            </a:r>
            <a:r>
              <a:rPr lang="it-IT" dirty="0"/>
              <a:t> power </a:t>
            </a:r>
            <a:r>
              <a:rPr lang="it-IT" dirty="0" err="1"/>
              <a:t>outages</a:t>
            </a:r>
            <a:r>
              <a:rPr lang="en-US" dirty="0"/>
              <a:t> </a:t>
            </a:r>
          </a:p>
          <a:p>
            <a:pPr marL="285750" indent="-285750">
              <a:buFont typeface="Arial,Sans-Serif"/>
              <a:buChar char="•"/>
            </a:pPr>
            <a:endParaRPr lang="it-IT" dirty="0">
              <a:latin typeface="Arial"/>
              <a:cs typeface="Arial"/>
            </a:endParaRPr>
          </a:p>
          <a:p>
            <a:pPr marL="285750" indent="-285750">
              <a:lnSpc>
                <a:spcPts val="2025"/>
              </a:lnSpc>
              <a:buFont typeface="Arial,Sans-Serif"/>
              <a:buChar char="•"/>
            </a:pPr>
            <a:r>
              <a:rPr lang="it-IT" dirty="0" err="1"/>
              <a:t>Inefficient</a:t>
            </a:r>
            <a:r>
              <a:rPr lang="en-US" dirty="0"/>
              <a:t> </a:t>
            </a:r>
          </a:p>
          <a:p>
            <a:pPr marL="285750" indent="-285750">
              <a:buFont typeface="Arial,Sans-Serif"/>
              <a:buChar char="•"/>
            </a:pPr>
            <a:endParaRPr lang="it-IT" dirty="0">
              <a:latin typeface="Arial"/>
              <a:cs typeface="Arial"/>
            </a:endParaRPr>
          </a:p>
          <a:p>
            <a:pPr marL="285750" indent="-285750">
              <a:lnSpc>
                <a:spcPts val="2025"/>
              </a:lnSpc>
              <a:buFont typeface="Arial,Sans-Serif"/>
              <a:buChar char="•"/>
            </a:pPr>
            <a:r>
              <a:rPr lang="it-IT" dirty="0"/>
              <a:t>Still </a:t>
            </a:r>
            <a:r>
              <a:rPr lang="it-IT" dirty="0" err="1"/>
              <a:t>heavily</a:t>
            </a:r>
            <a:r>
              <a:rPr lang="it-IT" dirty="0"/>
              <a:t> </a:t>
            </a:r>
            <a:r>
              <a:rPr lang="it-IT" dirty="0" err="1"/>
              <a:t>reliant</a:t>
            </a:r>
            <a:r>
              <a:rPr lang="it-IT" dirty="0"/>
              <a:t> on </a:t>
            </a:r>
            <a:r>
              <a:rPr lang="it-IT" dirty="0" err="1"/>
              <a:t>fossil</a:t>
            </a:r>
            <a:r>
              <a:rPr lang="it-IT" dirty="0"/>
              <a:t> </a:t>
            </a:r>
            <a:r>
              <a:rPr lang="it-IT" dirty="0" err="1"/>
              <a:t>fuels</a:t>
            </a:r>
            <a:r>
              <a:rPr lang="it-IT" dirty="0"/>
              <a:t> for energy production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295590C-F7B3-4A91-E181-C5DACCED20CA}"/>
              </a:ext>
            </a:extLst>
          </p:cNvPr>
          <p:cNvSpPr txBox="1"/>
          <p:nvPr/>
        </p:nvSpPr>
        <p:spPr>
          <a:xfrm>
            <a:off x="10561320" y="6016752"/>
            <a:ext cx="758952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[6]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9398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DDF624-E9DF-BA7D-4C03-3B4C176E6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69F51171-5B63-2D54-DF4C-149DAE7C89E5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E9F9DB17-A52D-B902-3BFB-78A7C85BA057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653D4FC3-5071-0596-BEA9-40CF33E8912A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633C508-8BB5-809A-34CF-9D4700BD1D00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3E5FEA-BB9F-8369-06FB-1F90124E2D0B}"/>
              </a:ext>
            </a:extLst>
          </p:cNvPr>
          <p:cNvSpPr txBox="1"/>
          <p:nvPr/>
        </p:nvSpPr>
        <p:spPr>
          <a:xfrm>
            <a:off x="342900" y="1465091"/>
            <a:ext cx="11218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E23F2F-C814-A71A-E15F-55F8CF5E7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7" y="502853"/>
            <a:ext cx="9554318" cy="712728"/>
          </a:xfrm>
        </p:spPr>
        <p:txBody>
          <a:bodyPr>
            <a:normAutofit/>
          </a:bodyPr>
          <a:lstStyle/>
          <a:p>
            <a:r>
              <a:rPr lang="de-DE" sz="4000" dirty="0"/>
              <a:t>Outlook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4AD88E9-A662-28EB-5987-FE294FAEA0C1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3DD3669-0436-2D69-7473-743B9535384E}"/>
              </a:ext>
            </a:extLst>
          </p:cNvPr>
          <p:cNvSpPr txBox="1"/>
          <p:nvPr/>
        </p:nvSpPr>
        <p:spPr>
          <a:xfrm>
            <a:off x="342900" y="1712970"/>
            <a:ext cx="11218984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Compare the </a:t>
            </a:r>
            <a:r>
              <a:rPr lang="it-IT" dirty="0" err="1"/>
              <a:t>older</a:t>
            </a:r>
            <a:r>
              <a:rPr lang="it-IT" dirty="0"/>
              <a:t> designs of </a:t>
            </a:r>
            <a:r>
              <a:rPr lang="it-IT" dirty="0" err="1"/>
              <a:t>circuits</a:t>
            </a:r>
            <a:r>
              <a:rPr lang="it-IT" dirty="0"/>
              <a:t> and control systems of </a:t>
            </a:r>
            <a:r>
              <a:rPr lang="it-IT" dirty="0" err="1"/>
              <a:t>asynchronous</a:t>
            </a:r>
            <a:r>
              <a:rPr lang="it-IT" dirty="0"/>
              <a:t> to the </a:t>
            </a:r>
            <a:r>
              <a:rPr lang="it-IT" dirty="0" err="1"/>
              <a:t>latest</a:t>
            </a:r>
            <a:r>
              <a:rPr lang="it-IT" dirty="0"/>
              <a:t> </a:t>
            </a:r>
            <a:r>
              <a:rPr lang="it-IT" dirty="0" err="1"/>
              <a:t>synchronous</a:t>
            </a:r>
            <a:r>
              <a:rPr lang="it-IT" dirty="0"/>
              <a:t> generator control systems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provided</a:t>
            </a:r>
            <a:r>
              <a:rPr lang="it-IT" dirty="0"/>
              <a:t> from S. </a:t>
            </a:r>
            <a:r>
              <a:rPr lang="it-IT" dirty="0" err="1"/>
              <a:t>Heier’s</a:t>
            </a:r>
            <a:r>
              <a:rPr lang="it-IT" dirty="0"/>
              <a:t> </a:t>
            </a:r>
            <a:r>
              <a:rPr lang="it-IT" dirty="0" err="1"/>
              <a:t>textbook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Prepare</a:t>
            </a:r>
            <a:r>
              <a:rPr lang="it-IT" dirty="0"/>
              <a:t> a checklist of data </a:t>
            </a:r>
            <a:r>
              <a:rPr lang="it-IT" dirty="0" err="1"/>
              <a:t>required</a:t>
            </a:r>
            <a:r>
              <a:rPr lang="it-IT" dirty="0"/>
              <a:t> from </a:t>
            </a:r>
            <a:r>
              <a:rPr lang="it-IT" dirty="0" err="1"/>
              <a:t>other</a:t>
            </a:r>
            <a:r>
              <a:rPr lang="it-IT" dirty="0"/>
              <a:t> teams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Design the </a:t>
            </a:r>
            <a:r>
              <a:rPr lang="it-IT" dirty="0" err="1"/>
              <a:t>circuits</a:t>
            </a:r>
            <a:r>
              <a:rPr lang="it-IT" dirty="0"/>
              <a:t> and control systems and simulate </a:t>
            </a:r>
            <a:r>
              <a:rPr lang="it-IT" dirty="0" err="1"/>
              <a:t>based</a:t>
            </a:r>
            <a:r>
              <a:rPr lang="it-IT" dirty="0"/>
              <a:t> on the </a:t>
            </a:r>
            <a:r>
              <a:rPr lang="it-IT" dirty="0" err="1"/>
              <a:t>exact</a:t>
            </a:r>
            <a:r>
              <a:rPr lang="it-IT" dirty="0"/>
              <a:t> </a:t>
            </a:r>
            <a:r>
              <a:rPr lang="it-IT" dirty="0" err="1"/>
              <a:t>details</a:t>
            </a:r>
            <a:r>
              <a:rPr lang="it-IT" dirty="0"/>
              <a:t> from </a:t>
            </a:r>
            <a:r>
              <a:rPr lang="it-IT" dirty="0" err="1"/>
              <a:t>other</a:t>
            </a:r>
            <a:r>
              <a:rPr lang="it-IT" dirty="0"/>
              <a:t> teams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ea typeface="+mn-lt"/>
                <a:cs typeface="+mn-lt"/>
              </a:rPr>
              <a:t>Browse</a:t>
            </a:r>
            <a:r>
              <a:rPr lang="it-IT" dirty="0">
                <a:ea typeface="+mn-lt"/>
                <a:cs typeface="+mn-lt"/>
              </a:rPr>
              <a:t> brochures for </a:t>
            </a:r>
            <a:r>
              <a:rPr lang="it-IT" dirty="0" err="1">
                <a:ea typeface="+mn-lt"/>
                <a:cs typeface="+mn-lt"/>
              </a:rPr>
              <a:t>components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compliant</a:t>
            </a:r>
            <a:r>
              <a:rPr lang="it-IT" dirty="0">
                <a:ea typeface="+mn-lt"/>
                <a:cs typeface="+mn-lt"/>
              </a:rPr>
              <a:t> with IEC or DNV-GL standards to </a:t>
            </a:r>
            <a:r>
              <a:rPr lang="it-IT" dirty="0" err="1">
                <a:ea typeface="+mn-lt"/>
                <a:cs typeface="+mn-lt"/>
              </a:rPr>
              <a:t>prepare</a:t>
            </a:r>
            <a:r>
              <a:rPr lang="it-IT" dirty="0">
                <a:ea typeface="+mn-lt"/>
                <a:cs typeface="+mn-lt"/>
              </a:rPr>
              <a:t> the bill of </a:t>
            </a:r>
            <a:r>
              <a:rPr lang="it-IT" dirty="0" err="1">
                <a:ea typeface="+mn-lt"/>
                <a:cs typeface="+mn-lt"/>
              </a:rPr>
              <a:t>materials</a:t>
            </a:r>
            <a:r>
              <a:rPr lang="it-IT" dirty="0">
                <a:ea typeface="+mn-lt"/>
                <a:cs typeface="+mn-lt"/>
              </a:rPr>
              <a:t> (BOM) and cost estimate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Getting</a:t>
            </a:r>
            <a:r>
              <a:rPr lang="it-IT" dirty="0"/>
              <a:t> more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Simulink</a:t>
            </a:r>
            <a:r>
              <a:rPr lang="it-IT" dirty="0"/>
              <a:t>, </a:t>
            </a:r>
            <a:r>
              <a:rPr lang="it-IT" dirty="0" err="1"/>
              <a:t>starting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with Power </a:t>
            </a:r>
            <a:r>
              <a:rPr lang="it-IT" dirty="0" err="1"/>
              <a:t>Factory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45D1269-6406-E148-1F76-5F2FEEA08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96320" y="6532329"/>
            <a:ext cx="397384" cy="328404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12</a:t>
            </a:fld>
            <a:endParaRPr lang="en-GB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466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DAF4A-C2B0-3B52-39D7-E43CD0CBA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1BF30318-9699-C176-A61D-C6CB895FBFFA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DF83267F-B26D-DA88-8952-FBF0EF4ECA5C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01090079-8374-7DE0-7B61-60B2B2A48322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EECC1A5-2F63-4CF2-EECB-07C2ED0BBC1F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C1B92A-E9C5-70E9-C685-AE778D6973BD}"/>
              </a:ext>
            </a:extLst>
          </p:cNvPr>
          <p:cNvSpPr txBox="1"/>
          <p:nvPr/>
        </p:nvSpPr>
        <p:spPr>
          <a:xfrm>
            <a:off x="463483" y="1401679"/>
            <a:ext cx="11218984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dirty="0" err="1"/>
              <a:t>Document</a:t>
            </a:r>
            <a:r>
              <a:rPr lang="it-IT" dirty="0"/>
              <a:t> sources: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[1], Draft World </a:t>
            </a:r>
            <a:r>
              <a:rPr lang="it-IT" dirty="0" err="1"/>
              <a:t>Grid</a:t>
            </a:r>
            <a:r>
              <a:rPr lang="it-IT" dirty="0"/>
              <a:t> </a:t>
            </a:r>
            <a:r>
              <a:rPr lang="it-IT" dirty="0" err="1"/>
              <a:t>Codes</a:t>
            </a:r>
            <a:r>
              <a:rPr lang="it-IT" dirty="0"/>
              <a:t> / Trudy Forsyth Wind Advisors Team, 2020 (</a:t>
            </a:r>
            <a:r>
              <a:rPr lang="it-IT" dirty="0" err="1"/>
              <a:t>accessed</a:t>
            </a:r>
            <a:r>
              <a:rPr lang="it-IT" dirty="0"/>
              <a:t> </a:t>
            </a:r>
            <a:r>
              <a:rPr lang="it-IT" dirty="0" err="1"/>
              <a:t>Sept</a:t>
            </a:r>
            <a:r>
              <a:rPr lang="it-IT" dirty="0"/>
              <a:t>. 07,2025)</a:t>
            </a:r>
            <a:endParaRPr lang="it-IT" dirty="0"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hlinkClick r:id="rId2"/>
              </a:rPr>
              <a:t>[2]</a:t>
            </a:r>
            <a:r>
              <a:rPr lang="en-GB" dirty="0"/>
              <a:t>, SYRRIAN ARAB REPUBLIC / Ministry of Electricity / PETE / Transmission Grid Code, 2014 (accessed Sept. 08, 2025)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[3], </a:t>
            </a:r>
            <a:r>
              <a:rPr lang="en-US" dirty="0"/>
              <a:t>Rules and Conditions for Connecting Renewable Energy Projects to the Transmission and Distribution Networks, 2022 (accessed Sept. 09, 2025)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r>
              <a:rPr lang="it-IT" dirty="0"/>
              <a:t>Website sources: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[4], Open </a:t>
            </a:r>
            <a:r>
              <a:rPr lang="it-IT" dirty="0" err="1"/>
              <a:t>Infrastructure</a:t>
            </a:r>
            <a:r>
              <a:rPr lang="it-IT" dirty="0"/>
              <a:t> </a:t>
            </a:r>
            <a:r>
              <a:rPr lang="it-IT" dirty="0" err="1"/>
              <a:t>map</a:t>
            </a:r>
            <a:r>
              <a:rPr lang="it-IT" dirty="0"/>
              <a:t>, </a:t>
            </a:r>
            <a:r>
              <a:rPr lang="it-IT" dirty="0">
                <a:ea typeface="+mn-lt"/>
                <a:cs typeface="+mn-lt"/>
              </a:rPr>
              <a:t>https://openinframap.org (</a:t>
            </a:r>
            <a:r>
              <a:rPr lang="it-IT" dirty="0" err="1">
                <a:ea typeface="+mn-lt"/>
                <a:cs typeface="+mn-lt"/>
              </a:rPr>
              <a:t>accessed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Sept</a:t>
            </a:r>
            <a:r>
              <a:rPr lang="it-IT" dirty="0">
                <a:ea typeface="+mn-lt"/>
                <a:cs typeface="+mn-lt"/>
              </a:rPr>
              <a:t>. 09, 2025)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A1FC573-6AA1-87DF-415C-1D2132EFB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8" y="502853"/>
            <a:ext cx="2724774" cy="712728"/>
          </a:xfrm>
        </p:spPr>
        <p:txBody>
          <a:bodyPr>
            <a:normAutofit fontScale="90000"/>
          </a:bodyPr>
          <a:lstStyle/>
          <a:p>
            <a:r>
              <a:rPr lang="de-DE" err="1"/>
              <a:t>Bibliography</a:t>
            </a:r>
            <a:endParaRPr lang="de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24B3A18-328F-0387-00D4-36734EA3558C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88FAEFA7-A9EB-B557-374F-79CC0EE10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96320" y="6532329"/>
            <a:ext cx="397384" cy="328404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13</a:t>
            </a:fld>
            <a:endParaRPr lang="en-GB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885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A669E-D15A-5FAF-1F5E-A36B6104C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48DE1A19-E7F1-4F9D-EF00-2B94C53BCC05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B2546841-DFDC-ADCE-AC1E-86083AC6EB7A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12E39D6F-EC6B-2DFA-29F8-DE39CFC6C083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5E3E65E-9A90-3DB7-0BE6-C68E8713F20D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AE8191-5F2F-52B9-5FA2-93122B813690}"/>
              </a:ext>
            </a:extLst>
          </p:cNvPr>
          <p:cNvSpPr txBox="1"/>
          <p:nvPr/>
        </p:nvSpPr>
        <p:spPr>
          <a:xfrm>
            <a:off x="342900" y="1465091"/>
            <a:ext cx="11218984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u="sng" dirty="0"/>
              <a:t>Content</a:t>
            </a:r>
            <a:r>
              <a:rPr lang="it-IT" dirty="0"/>
              <a:t> 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Grid</a:t>
            </a:r>
            <a:r>
              <a:rPr lang="it-IT" dirty="0"/>
              <a:t> Code</a:t>
            </a:r>
            <a:r>
              <a:rPr lang="de-DE" dirty="0"/>
              <a:t> –  </a:t>
            </a:r>
            <a:r>
              <a:rPr lang="it-IT" dirty="0"/>
              <a:t>Key </a:t>
            </a:r>
            <a:r>
              <a:rPr lang="it-IT" dirty="0" err="1"/>
              <a:t>Aspects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Research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the </a:t>
            </a:r>
            <a:r>
              <a:rPr lang="it-IT" dirty="0" err="1"/>
              <a:t>grid</a:t>
            </a:r>
            <a:r>
              <a:rPr lang="it-IT" dirty="0"/>
              <a:t> </a:t>
            </a:r>
            <a:r>
              <a:rPr lang="it-IT" dirty="0" err="1"/>
              <a:t>infrustructure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Deeper</a:t>
            </a:r>
            <a:r>
              <a:rPr lang="it-IT" dirty="0"/>
              <a:t> insights to international and national standards of </a:t>
            </a:r>
            <a:r>
              <a:rPr lang="it-IT" dirty="0" err="1"/>
              <a:t>Grid</a:t>
            </a:r>
            <a:r>
              <a:rPr lang="it-IT" dirty="0"/>
              <a:t> </a:t>
            </a:r>
            <a:r>
              <a:rPr lang="it-IT" dirty="0" err="1"/>
              <a:t>Codes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Comparision</a:t>
            </a:r>
            <a:r>
              <a:rPr lang="it-IT" dirty="0"/>
              <a:t> of German and </a:t>
            </a:r>
            <a:r>
              <a:rPr lang="it-IT" dirty="0" err="1"/>
              <a:t>Syrian</a:t>
            </a:r>
            <a:r>
              <a:rPr lang="it-IT" dirty="0"/>
              <a:t> </a:t>
            </a:r>
            <a:r>
              <a:rPr lang="it-IT" dirty="0" err="1"/>
              <a:t>grid</a:t>
            </a:r>
            <a:r>
              <a:rPr lang="it-IT" dirty="0"/>
              <a:t>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Syrian</a:t>
            </a:r>
            <a:r>
              <a:rPr lang="it-IT" dirty="0"/>
              <a:t> </a:t>
            </a:r>
            <a:r>
              <a:rPr lang="it-IT" dirty="0" err="1"/>
              <a:t>grid</a:t>
            </a:r>
            <a:r>
              <a:rPr lang="it-IT" dirty="0"/>
              <a:t> </a:t>
            </a:r>
            <a:r>
              <a:rPr lang="it-IT" dirty="0" err="1"/>
              <a:t>problems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Outlook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6F47930-FE15-B0FB-FB24-ED6D21EA1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2</a:t>
            </a:fld>
            <a:endParaRPr lang="en-GB" sz="140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E28BD9E-E610-C2A8-B4FA-943D00F16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8" y="502853"/>
            <a:ext cx="7982574" cy="712728"/>
          </a:xfrm>
        </p:spPr>
        <p:txBody>
          <a:bodyPr>
            <a:normAutofit/>
          </a:bodyPr>
          <a:lstStyle/>
          <a:p>
            <a:r>
              <a:rPr lang="de-DE" sz="4000" dirty="0"/>
              <a:t>Tasks and </a:t>
            </a:r>
            <a:r>
              <a:rPr lang="de-DE" sz="4000" dirty="0" err="1"/>
              <a:t>Results</a:t>
            </a:r>
            <a:r>
              <a:rPr lang="de-DE" sz="4000" dirty="0"/>
              <a:t> </a:t>
            </a:r>
            <a:r>
              <a:rPr lang="de-DE" sz="4000" dirty="0" err="1"/>
              <a:t>of</a:t>
            </a:r>
            <a:r>
              <a:rPr lang="de-DE" sz="4000" dirty="0"/>
              <a:t> </a:t>
            </a:r>
            <a:r>
              <a:rPr lang="de-DE" sz="4000" dirty="0" err="1"/>
              <a:t>the</a:t>
            </a:r>
            <a:r>
              <a:rPr lang="de-DE" sz="4000" dirty="0"/>
              <a:t> last </a:t>
            </a:r>
            <a:r>
              <a:rPr lang="de-DE" sz="4000" dirty="0" err="1"/>
              <a:t>weeks</a:t>
            </a:r>
            <a:endParaRPr lang="de-DE" sz="4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097CB2-DBF9-CBCE-2461-AB2D7B679A91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E85AF66-F8F7-C73F-CC22-7B3C238E45E0}"/>
              </a:ext>
            </a:extLst>
          </p:cNvPr>
          <p:cNvSpPr/>
          <p:nvPr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endParaRPr lang="en-GB" sz="7200" b="1" cap="none" spc="0" dirty="0">
              <a:ln w="0"/>
            </a:endParaRPr>
          </a:p>
        </p:txBody>
      </p:sp>
    </p:spTree>
    <p:extLst>
      <p:ext uri="{BB962C8B-B14F-4D97-AF65-F5344CB8AC3E}">
        <p14:creationId xmlns:p14="http://schemas.microsoft.com/office/powerpoint/2010/main" val="2394371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18C6B-5ED9-551B-29C3-A07C17E8D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ECF27EF6-82BD-96A1-15A5-D7219D09E727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EBB95EDD-D252-BCF3-3113-1684F3A902FE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5F31FEA6-2F82-7437-E97E-C167F1798466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0D717AB-B0C6-F0C1-77AE-7E530F31F01C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CE67E8-8368-03B5-8F4C-A5310D9FE324}"/>
              </a:ext>
            </a:extLst>
          </p:cNvPr>
          <p:cNvSpPr txBox="1"/>
          <p:nvPr/>
        </p:nvSpPr>
        <p:spPr>
          <a:xfrm>
            <a:off x="342900" y="1465091"/>
            <a:ext cx="11218984" cy="48013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ea typeface="+mn-lt"/>
                <a:cs typeface="+mn-lt"/>
              </a:rPr>
              <a:t>Defines</a:t>
            </a:r>
            <a:r>
              <a:rPr lang="it-IT" dirty="0">
                <a:ea typeface="+mn-lt"/>
                <a:cs typeface="+mn-lt"/>
              </a:rPr>
              <a:t> international and national standards for </a:t>
            </a:r>
            <a:r>
              <a:rPr lang="it-IT" dirty="0" err="1">
                <a:ea typeface="+mn-lt"/>
                <a:cs typeface="+mn-lt"/>
              </a:rPr>
              <a:t>grid</a:t>
            </a:r>
            <a:r>
              <a:rPr lang="it-IT" dirty="0">
                <a:ea typeface="+mn-lt"/>
                <a:cs typeface="+mn-lt"/>
              </a:rPr>
              <a:t> connections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ea typeface="+mn-lt"/>
                <a:cs typeface="+mn-lt"/>
              </a:rPr>
              <a:t>Specifies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voltage</a:t>
            </a:r>
            <a:r>
              <a:rPr lang="it-IT" dirty="0">
                <a:ea typeface="+mn-lt"/>
                <a:cs typeface="+mn-lt"/>
              </a:rPr>
              <a:t> and frequency </a:t>
            </a:r>
            <a:r>
              <a:rPr lang="it-IT" dirty="0" err="1">
                <a:ea typeface="+mn-lt"/>
                <a:cs typeface="+mn-lt"/>
              </a:rPr>
              <a:t>requirements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endParaRPr lang="it-IT" dirty="0"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ea typeface="+mn-lt"/>
                <a:cs typeface="+mn-lt"/>
              </a:rPr>
              <a:t>Sets </a:t>
            </a:r>
            <a:r>
              <a:rPr lang="it-IT" dirty="0" err="1">
                <a:ea typeface="+mn-lt"/>
                <a:cs typeface="+mn-lt"/>
              </a:rPr>
              <a:t>grid</a:t>
            </a:r>
            <a:r>
              <a:rPr lang="it-IT" dirty="0">
                <a:ea typeface="+mn-lt"/>
                <a:cs typeface="+mn-lt"/>
              </a:rPr>
              <a:t> connection </a:t>
            </a:r>
            <a:r>
              <a:rPr lang="it-IT" dirty="0" err="1">
                <a:ea typeface="+mn-lt"/>
                <a:cs typeface="+mn-lt"/>
              </a:rPr>
              <a:t>conditions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endParaRPr lang="it-IT" dirty="0"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Includes</a:t>
            </a:r>
            <a:r>
              <a:rPr lang="it-IT" dirty="0">
                <a:ea typeface="+mn-lt"/>
                <a:cs typeface="+mn-lt"/>
              </a:rPr>
              <a:t> control energy and </a:t>
            </a:r>
            <a:r>
              <a:rPr lang="it-IT" dirty="0" err="1">
                <a:ea typeface="+mn-lt"/>
                <a:cs typeface="+mn-lt"/>
              </a:rPr>
              <a:t>reactive</a:t>
            </a:r>
            <a:r>
              <a:rPr lang="it-IT" dirty="0">
                <a:ea typeface="+mn-lt"/>
                <a:cs typeface="+mn-lt"/>
              </a:rPr>
              <a:t> power </a:t>
            </a:r>
            <a:r>
              <a:rPr lang="it-IT" dirty="0" err="1">
                <a:ea typeface="+mn-lt"/>
                <a:cs typeface="+mn-lt"/>
              </a:rPr>
              <a:t>specifications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endParaRPr lang="it-IT" dirty="0"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Defines</a:t>
            </a:r>
            <a:r>
              <a:rPr lang="it-IT" dirty="0">
                <a:ea typeface="+mn-lt"/>
                <a:cs typeface="+mn-lt"/>
              </a:rPr>
              <a:t> fault ride-</a:t>
            </a:r>
            <a:r>
              <a:rPr lang="it-IT" dirty="0" err="1">
                <a:ea typeface="+mn-lt"/>
                <a:cs typeface="+mn-lt"/>
              </a:rPr>
              <a:t>through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behavior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endParaRPr lang="it-IT" dirty="0"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Outlines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communication</a:t>
            </a:r>
            <a:r>
              <a:rPr lang="it-IT" dirty="0">
                <a:ea typeface="+mn-lt"/>
                <a:cs typeface="+mn-lt"/>
              </a:rPr>
              <a:t> and reporting </a:t>
            </a:r>
            <a:r>
              <a:rPr lang="it-IT" dirty="0" err="1">
                <a:ea typeface="+mn-lt"/>
                <a:cs typeface="+mn-lt"/>
              </a:rPr>
              <a:t>obligations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183C5D2-AEDE-0BDA-0C3D-6672E8B86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3</a:t>
            </a:fld>
            <a:endParaRPr lang="en-GB" sz="140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22E9566-1224-0A10-3C09-5D632CFDA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8" y="455228"/>
            <a:ext cx="9582774" cy="741303"/>
          </a:xfrm>
        </p:spPr>
        <p:txBody>
          <a:bodyPr>
            <a:normAutofit/>
          </a:bodyPr>
          <a:lstStyle/>
          <a:p>
            <a:r>
              <a:rPr lang="de-DE" dirty="0" err="1"/>
              <a:t>Grid</a:t>
            </a:r>
            <a:r>
              <a:rPr lang="de-DE" dirty="0"/>
              <a:t> Code – Key </a:t>
            </a:r>
            <a:r>
              <a:rPr lang="de-DE" dirty="0" err="1"/>
              <a:t>Aspects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F35A034-469C-3E87-6CB9-0F9D737DC380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3C97191-7314-0D7C-6C8D-B623A41755F2}"/>
              </a:ext>
            </a:extLst>
          </p:cNvPr>
          <p:cNvSpPr/>
          <p:nvPr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endParaRPr lang="en-GB" sz="7200" b="1" cap="none" spc="0">
              <a:ln w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5E0DED0-929B-A336-03AD-92E64761037F}"/>
              </a:ext>
            </a:extLst>
          </p:cNvPr>
          <p:cNvSpPr txBox="1"/>
          <p:nvPr/>
        </p:nvSpPr>
        <p:spPr>
          <a:xfrm>
            <a:off x="10561320" y="6016752"/>
            <a:ext cx="758952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[1]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8828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9BE682-B4F3-56F3-8D14-AEB98AB04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D2416221-E2D2-8559-66EF-E06872B44948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BFA75E51-02DF-F145-3E78-81501857169D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A4D815D3-3035-89C0-2581-B3AD3DD71603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5FC5CE9-B93B-512B-BE0F-BA8F5715C4A7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F99A52-46AA-B8F4-A2CD-485D08763A37}"/>
              </a:ext>
            </a:extLst>
          </p:cNvPr>
          <p:cNvSpPr txBox="1"/>
          <p:nvPr/>
        </p:nvSpPr>
        <p:spPr>
          <a:xfrm>
            <a:off x="342900" y="1708522"/>
            <a:ext cx="11218984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Map</a:t>
            </a:r>
            <a:r>
              <a:rPr lang="it-IT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Syria’s</a:t>
            </a:r>
            <a:r>
              <a:rPr lang="de-DE" dirty="0"/>
              <a:t> </a:t>
            </a:r>
            <a:r>
              <a:rPr lang="de-DE" dirty="0" err="1"/>
              <a:t>electricity</a:t>
            </a:r>
            <a:r>
              <a:rPr lang="de-DE" dirty="0"/>
              <a:t> </a:t>
            </a:r>
            <a:r>
              <a:rPr lang="de-DE" dirty="0" err="1"/>
              <a:t>infrastructure</a:t>
            </a:r>
            <a:endParaRPr lang="de-DE" dirty="0"/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Renewables</a:t>
            </a:r>
            <a:r>
              <a:rPr lang="it-IT" dirty="0"/>
              <a:t> in </a:t>
            </a:r>
            <a:r>
              <a:rPr lang="it-IT" dirty="0" err="1"/>
              <a:t>Installed</a:t>
            </a:r>
            <a:r>
              <a:rPr lang="it-IT" dirty="0"/>
              <a:t> </a:t>
            </a:r>
            <a:r>
              <a:rPr lang="it-IT" dirty="0" err="1"/>
              <a:t>Capacity</a:t>
            </a:r>
            <a:endParaRPr lang="it-IT" dirty="0"/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it-IT" dirty="0"/>
              <a:t>Total share: 20,1 %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it-IT" dirty="0"/>
              <a:t>Wind: 0.1 % (</a:t>
            </a:r>
            <a:r>
              <a:rPr lang="de-DE" dirty="0"/>
              <a:t>≈ 11 MW) 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de-DE" dirty="0"/>
              <a:t>Wind </a:t>
            </a:r>
            <a:r>
              <a:rPr lang="de-DE" dirty="0" err="1"/>
              <a:t>within</a:t>
            </a:r>
            <a:r>
              <a:rPr lang="de-DE" dirty="0"/>
              <a:t> </a:t>
            </a:r>
            <a:r>
              <a:rPr lang="de-DE" dirty="0" err="1"/>
              <a:t>renewables</a:t>
            </a:r>
            <a:r>
              <a:rPr lang="de-DE" dirty="0"/>
              <a:t>: 0.7 %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Two </a:t>
            </a:r>
            <a:r>
              <a:rPr lang="it-IT" dirty="0" err="1"/>
              <a:t>substantially</a:t>
            </a:r>
            <a:r>
              <a:rPr lang="it-IT" dirty="0"/>
              <a:t> </a:t>
            </a:r>
            <a:r>
              <a:rPr lang="it-IT" dirty="0" err="1"/>
              <a:t>sized</a:t>
            </a:r>
            <a:r>
              <a:rPr lang="it-IT" dirty="0"/>
              <a:t> wind farm are </a:t>
            </a:r>
            <a:r>
              <a:rPr lang="it-IT" dirty="0" err="1"/>
              <a:t>existing</a:t>
            </a:r>
            <a:r>
              <a:rPr lang="it-IT" dirty="0"/>
              <a:t> close to </a:t>
            </a:r>
            <a:r>
              <a:rPr lang="it-IT" dirty="0" err="1"/>
              <a:t>border</a:t>
            </a:r>
            <a:r>
              <a:rPr lang="it-IT" dirty="0"/>
              <a:t> in Israel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Collected</a:t>
            </a:r>
            <a:r>
              <a:rPr lang="it-IT" dirty="0"/>
              <a:t> </a:t>
            </a:r>
            <a:r>
              <a:rPr lang="it-IT" dirty="0" err="1"/>
              <a:t>voltage</a:t>
            </a:r>
            <a:r>
              <a:rPr lang="it-IT" dirty="0"/>
              <a:t>-km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0339E81-841B-9E01-A7D6-FA27CCB0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4</a:t>
            </a:fld>
            <a:endParaRPr lang="en-GB" sz="140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C282B5-9089-E3FD-BE30-A88746A77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8" y="455228"/>
            <a:ext cx="10344774" cy="741303"/>
          </a:xfrm>
        </p:spPr>
        <p:txBody>
          <a:bodyPr>
            <a:normAutofit/>
          </a:bodyPr>
          <a:lstStyle/>
          <a:p>
            <a:r>
              <a:rPr lang="de-DE" dirty="0" err="1"/>
              <a:t>Grid</a:t>
            </a:r>
            <a:r>
              <a:rPr lang="de-DE" dirty="0"/>
              <a:t> </a:t>
            </a:r>
            <a:r>
              <a:rPr lang="de-DE" dirty="0" err="1"/>
              <a:t>infrastructure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1E57D9-0E6C-B7EB-371D-DAB449ABE702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975B440-71ED-D9A6-BA71-A843DCF57B49}"/>
              </a:ext>
            </a:extLst>
          </p:cNvPr>
          <p:cNvSpPr/>
          <p:nvPr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endParaRPr lang="en-GB" sz="7200" b="1" cap="none" spc="0">
              <a:ln w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767FB1-92E2-BB42-64F2-D868323EB2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1" r="3439"/>
          <a:stretch/>
        </p:blipFill>
        <p:spPr>
          <a:xfrm>
            <a:off x="3638437" y="3947969"/>
            <a:ext cx="4178809" cy="258532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84C7DE19-944E-FD4B-F430-497CE2BF87F9}"/>
              </a:ext>
            </a:extLst>
          </p:cNvPr>
          <p:cNvSpPr txBox="1"/>
          <p:nvPr/>
        </p:nvSpPr>
        <p:spPr>
          <a:xfrm>
            <a:off x="10561320" y="6016752"/>
            <a:ext cx="758952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[4]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1303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04450-5EA9-7E0C-51AA-74519FDFD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D4FF87C7-A579-C397-997F-88C56F73CABE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375BD516-B2A7-1201-0A13-6A089D19243B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669A7F68-2D19-A813-F6C0-E3C255AC9278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CD13065-7BA4-8CAC-FF43-F70D0DB21657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D88514D-A934-CACE-11B6-F97016CEA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5</a:t>
            </a:fld>
            <a:endParaRPr lang="en-GB" sz="140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3C2C00-42D8-E0D1-44E5-9E8FCE1BD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8" y="455228"/>
            <a:ext cx="10259049" cy="741303"/>
          </a:xfrm>
        </p:spPr>
        <p:txBody>
          <a:bodyPr>
            <a:normAutofit/>
          </a:bodyPr>
          <a:lstStyle/>
          <a:p>
            <a:r>
              <a:rPr lang="de-DE" dirty="0"/>
              <a:t>Infrastructure </a:t>
            </a:r>
            <a:r>
              <a:rPr lang="de-DE" dirty="0" err="1"/>
              <a:t>map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4F35521-B29F-2288-3A8D-F94E53DDADD6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91DAFB3-7BD0-7110-7778-5F1562028234}"/>
              </a:ext>
            </a:extLst>
          </p:cNvPr>
          <p:cNvSpPr/>
          <p:nvPr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endParaRPr lang="en-GB" sz="7200" b="1" cap="none" spc="0">
              <a:ln w="0"/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7C6B691-AF64-4E94-7488-D2A4629BB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006" y="1570197"/>
            <a:ext cx="5081872" cy="4479505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861A324F-B1CD-66B2-EE87-2BFD08BD9C03}"/>
              </a:ext>
            </a:extLst>
          </p:cNvPr>
          <p:cNvSpPr txBox="1"/>
          <p:nvPr/>
        </p:nvSpPr>
        <p:spPr>
          <a:xfrm>
            <a:off x="10561320" y="6016752"/>
            <a:ext cx="758952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[4]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1902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04450-5EA9-7E0C-51AA-74519FDFD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D4FF87C7-A579-C397-997F-88C56F73CABE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375BD516-B2A7-1201-0A13-6A089D19243B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669A7F68-2D19-A813-F6C0-E3C255AC9278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CD13065-7BA4-8CAC-FF43-F70D0DB21657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D88514D-A934-CACE-11B6-F97016CEA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6</a:t>
            </a:fld>
            <a:endParaRPr lang="en-GB" sz="140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3C2C00-42D8-E0D1-44E5-9E8FCE1BD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8" y="455228"/>
            <a:ext cx="10259049" cy="741303"/>
          </a:xfrm>
        </p:spPr>
        <p:txBody>
          <a:bodyPr>
            <a:normAutofit/>
          </a:bodyPr>
          <a:lstStyle/>
          <a:p>
            <a:r>
              <a:rPr lang="de-DE" dirty="0"/>
              <a:t>Infrastructure </a:t>
            </a:r>
            <a:r>
              <a:rPr lang="de-DE" dirty="0" err="1"/>
              <a:t>map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4F35521-B29F-2288-3A8D-F94E53DDADD6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91DAFB3-7BD0-7110-7778-5F1562028234}"/>
              </a:ext>
            </a:extLst>
          </p:cNvPr>
          <p:cNvSpPr/>
          <p:nvPr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endParaRPr lang="en-GB" sz="7200" b="1" cap="none" spc="0">
              <a:ln w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D4EC37-25A4-6171-D5C4-AD6F60EBD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759" y="1551542"/>
            <a:ext cx="6359757" cy="47005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35CD5E-995E-D9EE-A087-888DEC0B40D2}"/>
              </a:ext>
            </a:extLst>
          </p:cNvPr>
          <p:cNvSpPr txBox="1"/>
          <p:nvPr/>
        </p:nvSpPr>
        <p:spPr>
          <a:xfrm>
            <a:off x="9392846" y="3139686"/>
            <a:ext cx="16142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Substation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39038F-EB3C-838E-1003-53EFA879D098}"/>
              </a:ext>
            </a:extLst>
          </p:cNvPr>
          <p:cNvCxnSpPr/>
          <p:nvPr/>
        </p:nvCxnSpPr>
        <p:spPr>
          <a:xfrm flipH="1">
            <a:off x="6278599" y="3336226"/>
            <a:ext cx="3106757" cy="4737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F4DA6A5-A18D-4A57-BD34-B7607A47F36E}"/>
              </a:ext>
            </a:extLst>
          </p:cNvPr>
          <p:cNvSpPr txBox="1"/>
          <p:nvPr/>
        </p:nvSpPr>
        <p:spPr>
          <a:xfrm>
            <a:off x="1029207" y="4810577"/>
            <a:ext cx="16142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Grid Tower(s)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3448FD-F31C-F7DD-3DC1-08B91F13FADD}"/>
              </a:ext>
            </a:extLst>
          </p:cNvPr>
          <p:cNvCxnSpPr>
            <a:cxnSpLocks/>
          </p:cNvCxnSpPr>
          <p:nvPr/>
        </p:nvCxnSpPr>
        <p:spPr>
          <a:xfrm flipV="1">
            <a:off x="2490633" y="4654576"/>
            <a:ext cx="1786567" cy="2515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B3594431-45F8-942E-F0DB-5008E8F0CE09}"/>
              </a:ext>
            </a:extLst>
          </p:cNvPr>
          <p:cNvSpPr txBox="1"/>
          <p:nvPr/>
        </p:nvSpPr>
        <p:spPr>
          <a:xfrm>
            <a:off x="10561320" y="6016752"/>
            <a:ext cx="758952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[4]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4000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5C6C66-A753-8F9A-EEDC-CDF92CA2D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751BBA54-3E74-782F-569F-584B99A4ECA9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D1821433-B967-A898-F058-105FB019E40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F187E56D-1F57-D137-56D6-C38A1B33B0E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743361F-527B-9D9F-7705-65664CCA6B3A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2122D2-1158-8150-53D1-858F8C4520CA}"/>
              </a:ext>
            </a:extLst>
          </p:cNvPr>
          <p:cNvSpPr txBox="1"/>
          <p:nvPr/>
        </p:nvSpPr>
        <p:spPr>
          <a:xfrm>
            <a:off x="342900" y="1692545"/>
            <a:ext cx="11218984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Since</a:t>
            </a:r>
            <a:r>
              <a:rPr lang="it-IT" dirty="0"/>
              <a:t>, IEC 61400-1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accessible</a:t>
            </a:r>
            <a:r>
              <a:rPr lang="it-IT" dirty="0"/>
              <a:t>, DNV-GL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choosen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mostly</a:t>
            </a:r>
            <a:r>
              <a:rPr lang="it-IT" dirty="0"/>
              <a:t> the </a:t>
            </a:r>
            <a:r>
              <a:rPr lang="it-IT" dirty="0" err="1"/>
              <a:t>same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Chapter</a:t>
            </a:r>
            <a:r>
              <a:rPr lang="it-IT" dirty="0"/>
              <a:t> 8 in the DNV-GL </a:t>
            </a:r>
            <a:r>
              <a:rPr lang="en-US" dirty="0"/>
              <a:t>IV I Guideline for the Certification of Wind Turbines Edition 2010 were studied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Details on the requirements for standard turbine are noted and they 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Mostly applicable after the design stage, at choosing from brochures for parts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D44BB14-0DDE-0AFF-2286-7185DD40C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7</a:t>
            </a:fld>
            <a:endParaRPr lang="en-GB" sz="140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F1D071E-9540-9DEA-9B9F-7F17AF4FE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8" y="502853"/>
            <a:ext cx="7982574" cy="712728"/>
          </a:xfrm>
        </p:spPr>
        <p:txBody>
          <a:bodyPr>
            <a:normAutofit/>
          </a:bodyPr>
          <a:lstStyle/>
          <a:p>
            <a:r>
              <a:rPr lang="de-DE" sz="4000"/>
              <a:t>DNV-GL </a:t>
            </a:r>
            <a:r>
              <a:rPr lang="de-DE" sz="4000" err="1"/>
              <a:t>standards</a:t>
            </a:r>
            <a:endParaRPr lang="de-DE" sz="400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8F4D39-DCEA-C6B5-EAA3-67C2BFD3C18A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2F19241-F5E2-C9AE-6579-CC31F60C209C}"/>
              </a:ext>
            </a:extLst>
          </p:cNvPr>
          <p:cNvSpPr/>
          <p:nvPr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endParaRPr lang="en-GB" sz="7200" b="1" cap="none" spc="0">
              <a:ln w="0"/>
            </a:endParaRPr>
          </a:p>
        </p:txBody>
      </p:sp>
    </p:spTree>
    <p:extLst>
      <p:ext uri="{BB962C8B-B14F-4D97-AF65-F5344CB8AC3E}">
        <p14:creationId xmlns:p14="http://schemas.microsoft.com/office/powerpoint/2010/main" val="2875711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56C5E1-9E5B-CFA0-CE21-1456188C7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FA9A0543-A218-6C06-D2F7-8E15E98B0FA1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CBF3E2A0-CFCD-3C35-C83B-DB68D2E2F2DD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AE766D0A-AF94-97F0-3C80-17F286A23FF3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9D5C85F-9FDC-887F-5F77-563E9614BB64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08B5BA-A8E2-5CD0-27A0-BC585D23CC96}"/>
              </a:ext>
            </a:extLst>
          </p:cNvPr>
          <p:cNvSpPr txBox="1"/>
          <p:nvPr/>
        </p:nvSpPr>
        <p:spPr>
          <a:xfrm>
            <a:off x="342900" y="1465091"/>
            <a:ext cx="11218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DB7B68-35AA-C94E-EA80-AE22E1620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7" y="502853"/>
            <a:ext cx="9554318" cy="712728"/>
          </a:xfrm>
        </p:spPr>
        <p:txBody>
          <a:bodyPr>
            <a:normAutofit/>
          </a:bodyPr>
          <a:lstStyle/>
          <a:p>
            <a:r>
              <a:rPr lang="de-DE" sz="4000" dirty="0" err="1"/>
              <a:t>Grid</a:t>
            </a:r>
            <a:r>
              <a:rPr lang="de-DE" sz="4000" dirty="0"/>
              <a:t> Code </a:t>
            </a:r>
            <a:r>
              <a:rPr lang="de-DE" sz="4000" dirty="0" err="1"/>
              <a:t>requirements</a:t>
            </a:r>
            <a:r>
              <a:rPr lang="de-DE" sz="4000" dirty="0"/>
              <a:t> </a:t>
            </a:r>
            <a:r>
              <a:rPr lang="de-DE" sz="4000" dirty="0" err="1"/>
              <a:t>from</a:t>
            </a:r>
            <a:r>
              <a:rPr lang="de-DE" sz="4000" dirty="0"/>
              <a:t> </a:t>
            </a:r>
            <a:r>
              <a:rPr lang="de-DE" sz="4000" dirty="0" err="1"/>
              <a:t>the</a:t>
            </a:r>
            <a:r>
              <a:rPr lang="de-DE" sz="4000" dirty="0"/>
              <a:t> PETE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9AD9BB-EB32-5008-A981-C4334F32E2E7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735E0FE-BC05-A976-C986-F6E12F89E524}"/>
              </a:ext>
            </a:extLst>
          </p:cNvPr>
          <p:cNvSpPr txBox="1"/>
          <p:nvPr/>
        </p:nvSpPr>
        <p:spPr>
          <a:xfrm>
            <a:off x="342900" y="1465091"/>
            <a:ext cx="11218984" cy="750974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dirty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it-IT" dirty="0"/>
              <a:t>PETE (Public Establishment for Transmission of </a:t>
            </a:r>
            <a:r>
              <a:rPr lang="it-IT" dirty="0" err="1"/>
              <a:t>Electricity</a:t>
            </a:r>
            <a:r>
              <a:rPr lang="it-IT" dirty="0"/>
              <a:t>)</a:t>
            </a:r>
          </a:p>
          <a:p>
            <a:pPr marL="285750" indent="-285750">
              <a:buFont typeface="Arial"/>
              <a:buChar char="•"/>
            </a:pPr>
            <a:endParaRPr lang="it-IT" dirty="0"/>
          </a:p>
          <a:p>
            <a:pPr marL="285750" indent="-285750">
              <a:buFont typeface="Arial"/>
              <a:buChar char="•"/>
            </a:pPr>
            <a:r>
              <a:rPr lang="it-IT" dirty="0"/>
              <a:t>Paper: </a:t>
            </a:r>
            <a:r>
              <a:rPr lang="it-IT" dirty="0">
                <a:ea typeface="+mn-lt"/>
                <a:cs typeface="+mn-lt"/>
              </a:rPr>
              <a:t>Transmission </a:t>
            </a:r>
            <a:r>
              <a:rPr lang="it-IT" dirty="0" err="1">
                <a:ea typeface="+mn-lt"/>
                <a:cs typeface="+mn-lt"/>
              </a:rPr>
              <a:t>Grid</a:t>
            </a:r>
            <a:r>
              <a:rPr lang="it-IT" dirty="0">
                <a:ea typeface="+mn-lt"/>
                <a:cs typeface="+mn-lt"/>
              </a:rPr>
              <a:t> Code (2014) </a:t>
            </a:r>
            <a:endParaRPr lang="it-IT" dirty="0"/>
          </a:p>
          <a:p>
            <a:pPr marL="285750" indent="-285750">
              <a:buFont typeface="Arial"/>
              <a:buChar char="•"/>
            </a:pPr>
            <a:endParaRPr lang="it-IT" dirty="0"/>
          </a:p>
          <a:p>
            <a:pPr marL="285750" indent="-285750">
              <a:buFont typeface="Arial"/>
              <a:buChar char="•"/>
            </a:pPr>
            <a:r>
              <a:rPr lang="it-IT" dirty="0"/>
              <a:t>Content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sz="1600" dirty="0"/>
              <a:t>General Conditions (GC)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endParaRPr lang="en-US" sz="1600" dirty="0"/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sz="1600" dirty="0"/>
              <a:t>Planning Code (PC)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endParaRPr lang="en-US" sz="1600" dirty="0"/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sz="1600" dirty="0"/>
              <a:t>Connection Conditions (CC)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endParaRPr lang="en-US" sz="1600" dirty="0"/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sz="1600" dirty="0"/>
              <a:t>Operating Code (OC1 – OC11)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endParaRPr lang="en-US" sz="1600" dirty="0"/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sz="1600" dirty="0"/>
              <a:t>Scheduling and Dispatch Code (SDC1 – SDC3)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endParaRPr lang="en-US" sz="1600" dirty="0"/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US" sz="1600" dirty="0"/>
              <a:t>Metering Code (MC)</a:t>
            </a:r>
            <a:endParaRPr lang="it-IT" sz="1600" dirty="0"/>
          </a:p>
          <a:p>
            <a:pPr marL="742950" lvl="1" indent="-285750">
              <a:buFont typeface="Arial"/>
              <a:buChar char="•"/>
            </a:pPr>
            <a:endParaRPr lang="it-IT" dirty="0"/>
          </a:p>
          <a:p>
            <a:pPr marL="285750" indent="-285750">
              <a:buFont typeface="Arial"/>
              <a:buChar char="•"/>
            </a:pPr>
            <a:endParaRPr lang="it-IT" dirty="0"/>
          </a:p>
          <a:p>
            <a:pPr marL="285750" indent="-285750">
              <a:buFont typeface="Arial"/>
              <a:buChar char="•"/>
            </a:pPr>
            <a:endParaRPr lang="it-IT" dirty="0"/>
          </a:p>
          <a:p>
            <a:pPr marL="285750" indent="-285750">
              <a:buFont typeface="Arial"/>
              <a:buChar char="•"/>
            </a:pPr>
            <a:endParaRPr lang="it-IT" dirty="0">
              <a:ea typeface="+mn-lt"/>
              <a:cs typeface="+mn-lt"/>
            </a:endParaRP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D30D8D3-9442-B0FB-E41E-551DE9E7B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96320" y="6532329"/>
            <a:ext cx="397384" cy="328404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8</a:t>
            </a:fld>
            <a:endParaRPr lang="en-GB" sz="1400">
              <a:solidFill>
                <a:schemeClr val="bg1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7A9D2BA-02FB-6039-9AD5-F25313722789}"/>
              </a:ext>
            </a:extLst>
          </p:cNvPr>
          <p:cNvSpPr txBox="1"/>
          <p:nvPr/>
        </p:nvSpPr>
        <p:spPr>
          <a:xfrm>
            <a:off x="10561320" y="6016752"/>
            <a:ext cx="758952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[2]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3721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1AF91-0146-D4FD-FD32-C1BCB0901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6CC50E8B-257F-2BDA-A035-586158DEB886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1D79DCF1-294E-33B4-CF1A-069DDE1D9A2A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F9F014DB-A7F9-174A-29C4-D330CA1978E5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8832661-A33F-E8EC-7F4E-E1DE04046A36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FB4736-4666-EB26-AD4B-C2CEC2E81159}"/>
              </a:ext>
            </a:extLst>
          </p:cNvPr>
          <p:cNvSpPr txBox="1"/>
          <p:nvPr/>
        </p:nvSpPr>
        <p:spPr>
          <a:xfrm>
            <a:off x="342900" y="1465091"/>
            <a:ext cx="11218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7994E7-678A-868F-524C-2A2AFA795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7" y="502853"/>
            <a:ext cx="9554318" cy="712728"/>
          </a:xfrm>
        </p:spPr>
        <p:txBody>
          <a:bodyPr>
            <a:normAutofit/>
          </a:bodyPr>
          <a:lstStyle/>
          <a:p>
            <a:r>
              <a:rPr lang="de-DE" sz="4000" dirty="0" err="1"/>
              <a:t>Grid</a:t>
            </a:r>
            <a:r>
              <a:rPr lang="de-DE" sz="4000" dirty="0"/>
              <a:t> Code </a:t>
            </a:r>
            <a:r>
              <a:rPr lang="de-DE" sz="4000" dirty="0" err="1"/>
              <a:t>requirements</a:t>
            </a:r>
            <a:r>
              <a:rPr lang="de-DE" sz="4000" dirty="0"/>
              <a:t> </a:t>
            </a:r>
            <a:r>
              <a:rPr lang="de-DE" sz="4000" dirty="0" err="1"/>
              <a:t>from</a:t>
            </a:r>
            <a:r>
              <a:rPr lang="de-DE" sz="4000" dirty="0"/>
              <a:t> </a:t>
            </a:r>
            <a:r>
              <a:rPr lang="de-DE" sz="4000" dirty="0" err="1"/>
              <a:t>the</a:t>
            </a:r>
            <a:r>
              <a:rPr lang="de-DE" sz="4000" dirty="0"/>
              <a:t> PETE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016E6F8-8E82-2C24-F729-5AC8182CA702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46A9041-4FA9-9A14-373A-E701DBA842AF}"/>
              </a:ext>
            </a:extLst>
          </p:cNvPr>
          <p:cNvSpPr txBox="1"/>
          <p:nvPr/>
        </p:nvSpPr>
        <p:spPr>
          <a:xfrm>
            <a:off x="342900" y="1465091"/>
            <a:ext cx="11218984" cy="68941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Voltage levels: 0.4-400 kV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Feed-in limit (20 kV grid): up to 5 MW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DC Injection: ≤ 0.25 % of rated current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Voltage Deviation:  </a:t>
            </a:r>
            <a:r>
              <a:rPr lang="de-DE" dirty="0"/>
              <a:t>+- 3% </a:t>
            </a:r>
            <a:r>
              <a:rPr lang="de-DE" dirty="0" err="1"/>
              <a:t>from</a:t>
            </a:r>
            <a:r>
              <a:rPr lang="de-DE" dirty="0"/>
              <a:t> nominal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Individual </a:t>
            </a:r>
            <a:r>
              <a:rPr lang="de-DE" dirty="0" err="1"/>
              <a:t>Harmonics</a:t>
            </a:r>
            <a:r>
              <a:rPr lang="de-DE" dirty="0"/>
              <a:t> (Point </a:t>
            </a:r>
            <a:r>
              <a:rPr lang="de-DE" dirty="0" err="1"/>
              <a:t>of</a:t>
            </a:r>
            <a:r>
              <a:rPr lang="de-DE" dirty="0"/>
              <a:t> Connection):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de-DE" dirty="0"/>
              <a:t>MV (20kV): 2.5 %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de-DE" dirty="0"/>
              <a:t>HV (66 kV): 2.0%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it-IT" dirty="0"/>
          </a:p>
          <a:p>
            <a:pPr marL="285750" indent="-285750">
              <a:buFont typeface="Arial,Sans-Serif"/>
              <a:buChar char="•"/>
            </a:pPr>
            <a:endParaRPr lang="it-IT" dirty="0"/>
          </a:p>
          <a:p>
            <a:pPr marL="285750" indent="-285750">
              <a:buFont typeface="Arial,Sans-Serif"/>
              <a:buChar char="•"/>
            </a:pPr>
            <a:endParaRPr lang="it-IT" dirty="0"/>
          </a:p>
          <a:p>
            <a:pPr marL="285750" indent="-285750">
              <a:buFont typeface="Arial"/>
              <a:buChar char="•"/>
            </a:pP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7A44408-9E36-87C5-CE9F-F882446B3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96320" y="6532329"/>
            <a:ext cx="397384" cy="328404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9</a:t>
            </a:fld>
            <a:endParaRPr lang="en-GB" sz="1400">
              <a:solidFill>
                <a:schemeClr val="bg1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7F7EE3D-3F68-6087-D2E1-CED11E17983A}"/>
              </a:ext>
            </a:extLst>
          </p:cNvPr>
          <p:cNvSpPr txBox="1"/>
          <p:nvPr/>
        </p:nvSpPr>
        <p:spPr>
          <a:xfrm>
            <a:off x="10561320" y="6016752"/>
            <a:ext cx="758952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[2], [3]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9876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  <wetp:taskpane dockstate="right" visibility="0" width="438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BCD039B6-C6AB-492A-94BF-C46AF895D2E7}">
  <we:reference id="WA200007130" version="1.0.0.1" store="en-US" storeType="omex"/>
  <we:alternateReferences>
    <we:reference id="WA200007130" version="1.0.0.1" store="en-US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3D784B2-E216-4A14-BE4B-F0CA301E2B20}">
  <we:reference id="WA200005566" version="3.0.0.3" store="en-US" storeType="omex"/>
  <we:alternateReferences>
    <we:reference id="WA200005566" version="3.0.0.3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648</Words>
  <Application>Microsoft Office PowerPoint</Application>
  <PresentationFormat>Breitbild</PresentationFormat>
  <Paragraphs>186</Paragraphs>
  <Slides>13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Arial</vt:lpstr>
      <vt:lpstr>Arial,Sans-Serif</vt:lpstr>
      <vt:lpstr>Symbol</vt:lpstr>
      <vt:lpstr>Office Theme</vt:lpstr>
      <vt:lpstr>Custom Design</vt:lpstr>
      <vt:lpstr>Weekly report: Grid Code Development</vt:lpstr>
      <vt:lpstr>Tasks and Results of the last weeks</vt:lpstr>
      <vt:lpstr>Grid Code – Key Aspects</vt:lpstr>
      <vt:lpstr>Grid infrastructure</vt:lpstr>
      <vt:lpstr>Infrastructure map</vt:lpstr>
      <vt:lpstr>Infrastructure map</vt:lpstr>
      <vt:lpstr>DNV-GL standards</vt:lpstr>
      <vt:lpstr>Grid Code requirements from the PETE</vt:lpstr>
      <vt:lpstr>Grid Code requirements from the PETE</vt:lpstr>
      <vt:lpstr>Comparison german and syrian Grid Code</vt:lpstr>
      <vt:lpstr>Syrian grid problems </vt:lpstr>
      <vt:lpstr>Outlook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 lidar-assisted control group</dc:title>
  <dc:creator>Federico De Mita</dc:creator>
  <cp:lastModifiedBy>Josef Remberger</cp:lastModifiedBy>
  <cp:revision>347</cp:revision>
  <dcterms:created xsi:type="dcterms:W3CDTF">2025-07-21T13:11:31Z</dcterms:created>
  <dcterms:modified xsi:type="dcterms:W3CDTF">2025-09-11T12:16:56Z</dcterms:modified>
</cp:coreProperties>
</file>