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9"/>
  </p:notesMasterIdLst>
  <p:handoutMasterIdLst>
    <p:handoutMasterId r:id="rId10"/>
  </p:handoutMasterIdLst>
  <p:sldIdLst>
    <p:sldId id="300" r:id="rId3"/>
    <p:sldId id="301" r:id="rId4"/>
    <p:sldId id="303" r:id="rId5"/>
    <p:sldId id="302" r:id="rId6"/>
    <p:sldId id="304" r:id="rId7"/>
    <p:sldId id="30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" id="{331BD3D6-B7F1-4148-BF99-E0643B5FA8FF}">
          <p14:sldIdLst/>
        </p14:section>
        <p14:section name="management team" id="{2B72163D-2949-4563-8835-B5A6BF3A1808}">
          <p14:sldIdLst/>
        </p14:section>
        <p14:section name="Project development team" id="{0165734E-D582-475F-8D8F-D8390D9A02F3}">
          <p14:sldIdLst/>
        </p14:section>
        <p14:section name="foundation team" id="{6CF20BCC-30C5-49D5-BB67-A7F7C47F67D3}">
          <p14:sldIdLst/>
        </p14:section>
        <p14:section name="loads &amp; dynamics team" id="{B2556EC8-272D-48A5-B94D-86DE413BDD53}">
          <p14:sldIdLst/>
        </p14:section>
        <p14:section name="tower structure team" id="{B080B7D5-51DE-4691-A612-847AD1AAFC82}">
          <p14:sldIdLst>
            <p14:sldId id="300"/>
            <p14:sldId id="301"/>
            <p14:sldId id="303"/>
            <p14:sldId id="302"/>
            <p14:sldId id="304"/>
            <p14:sldId id="306"/>
          </p14:sldIdLst>
        </p14:section>
        <p14:section name="rotor blade design" id="{B146C9B3-C78A-4A61-AAEC-721247ABE854}">
          <p14:sldIdLst/>
        </p14:section>
        <p14:section name="Rotor blades structure" id="{B442706D-6274-49C9-A7D1-C313276DB185}">
          <p14:sldIdLst/>
        </p14:section>
        <p14:section name="rotor hub and pitch system" id="{08747EF3-CA38-42EE-A1AF-7484E45039CE}">
          <p14:sldIdLst/>
        </p14:section>
        <p14:section name="electrical drivetrain" id="{1A5D22D2-BE65-4E6F-884C-4B877022F03F}">
          <p14:sldIdLst/>
        </p14:section>
        <p14:section name="rotor bearing system team" id="{DB3BAE13-317B-46D5-BF13-1546F7D1D6D4}">
          <p14:sldIdLst/>
        </p14:section>
        <p14:section name="GBC team" id="{62FD1619-6AFB-4D97-A60C-6FD16F62286D}">
          <p14:sldIdLst/>
        </p14:section>
        <p14:section name="Machine bed &amp; yaw team" id="{2739FDC4-7BC0-4D24-A2DB-018568B325C8}">
          <p14:sldIdLst/>
        </p14:section>
        <p14:section name="feedback controller team" id="{6415024D-93AC-4C7E-84F4-D0225312DA45}">
          <p14:sldIdLst/>
        </p14:section>
        <p14:section name="grid code team" id="{FD3B8E82-6082-4521-B98B-5BAB918F1115}">
          <p14:sldIdLst/>
        </p14:section>
        <p14:section name="bibliography" id="{2ECB0A3B-7D16-4F98-AD6A-5308DF7BF078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651" autoAdjust="0"/>
    <p:restoredTop sz="94660"/>
  </p:normalViewPr>
  <p:slideViewPr>
    <p:cSldViewPr snapToGrid="0">
      <p:cViewPr varScale="1">
        <p:scale>
          <a:sx n="83" d="100"/>
          <a:sy n="83" d="100"/>
        </p:scale>
        <p:origin x="840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F984966E-98CC-6A78-1424-04B6E1F2673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153D721-EFB9-BC0E-1DC1-4F7A40F3125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753E7D-EEC7-43DF-AF05-49FE1E0C7B25}" type="datetimeFigureOut">
              <a:rPr lang="de-DE" smtClean="0"/>
              <a:t>06.10.2025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7BF23EC-0BC1-545E-D00A-3466D800025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716600C-B63A-8960-82FD-8DC4BB46C81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1B05C7-DCB9-437C-9E32-70E81341534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950978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06/10/2025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6212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Team Name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Team Name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91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2AEE8E4-D792-40D2-B8D4-0007E21A0CF8}" type="datetime1">
              <a:rPr lang="en-GB" smtClean="0"/>
              <a:t>06/10/2025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ilgrids.org/?utm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Relationship Id="rId4" Type="http://schemas.openxmlformats.org/officeDocument/2006/relationships/hyperlink" Target="file:///C:\Users\Amgad\OneDrive\Desktop\44444.pptx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ilgrids.org/?utm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ggis.un-igrac.org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>
                <a:solidFill>
                  <a:schemeClr val="tx1"/>
                </a:solidFill>
              </a:rPr>
              <a:t>Foundations team/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8" name="Titel 7">
            <a:extLst>
              <a:ext uri="{FF2B5EF4-FFF2-40B4-BE49-F238E27FC236}">
                <a16:creationId xmlns:a16="http://schemas.microsoft.com/office/drawing/2014/main" id="{7FF1E788-369D-9A8F-8F84-AD852E9D2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b="1" dirty="0">
                <a:latin typeface="Times New Roman" pitchFamily="18" charset="0"/>
                <a:cs typeface="Times New Roman" pitchFamily="18" charset="0"/>
              </a:rPr>
              <a:t>Weekly report: </a:t>
            </a:r>
            <a:r>
              <a:rPr lang="it-IT" b="1" dirty="0" err="1">
                <a:latin typeface="Times New Roman" pitchFamily="18" charset="0"/>
                <a:cs typeface="Times New Roman" pitchFamily="18" charset="0"/>
              </a:rPr>
              <a:t>Foundations</a:t>
            </a:r>
            <a:r>
              <a:rPr lang="it-IT" b="1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GB" b="1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032000"/>
          </a:xfrm>
        </p:spPr>
        <p:txBody>
          <a:bodyPr>
            <a:normAutofit/>
          </a:bodyPr>
          <a:lstStyle/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Week number: 03</a:t>
            </a:r>
          </a:p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Date: 07/10/2025</a:t>
            </a:r>
          </a:p>
          <a:p>
            <a:r>
              <a:rPr lang="it-IT" sz="2000" b="1" dirty="0">
                <a:latin typeface="Times New Roman" pitchFamily="18" charset="0"/>
                <a:cs typeface="Times New Roman" pitchFamily="18" charset="0"/>
              </a:rPr>
              <a:t>Supervisor:</a:t>
            </a:r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de-DE" sz="2000" b="1" dirty="0">
                <a:latin typeface="Lato" panose="020B0604020202020204" pitchFamily="34" charset="0"/>
              </a:rPr>
              <a:t>Prof. Dr.-Ing. Torsten Faber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b="1" dirty="0">
                <a:latin typeface="Times New Roman" pitchFamily="18" charset="0"/>
                <a:cs typeface="Times New Roman" pitchFamily="18" charset="0"/>
              </a:rPr>
              <a:t> : </a:t>
            </a:r>
            <a:r>
              <a:rPr lang="de-DE" b="1" dirty="0"/>
              <a:t>Jehad </a:t>
            </a:r>
            <a:r>
              <a:rPr lang="de-DE" b="1" dirty="0" err="1"/>
              <a:t>Albaali</a:t>
            </a:r>
            <a:r>
              <a:rPr lang="de-DE" b="1" dirty="0"/>
              <a:t>- Amgad Gerges - Reda </a:t>
            </a:r>
            <a:r>
              <a:rPr lang="de-DE" b="1" dirty="0" err="1"/>
              <a:t>Deif</a:t>
            </a:r>
            <a:endParaRPr lang="de-DE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Textfeld 12">
            <a:extLst>
              <a:ext uri="{FF2B5EF4-FFF2-40B4-BE49-F238E27FC236}">
                <a16:creationId xmlns:a16="http://schemas.microsoft.com/office/drawing/2014/main" id="{F1A690F4-D79D-8EBC-12DE-D491129BCFF6}"/>
              </a:ext>
            </a:extLst>
          </p:cNvPr>
          <p:cNvSpPr txBox="1"/>
          <p:nvPr/>
        </p:nvSpPr>
        <p:spPr>
          <a:xfrm>
            <a:off x="2172911" y="5081052"/>
            <a:ext cx="73706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presented</a:t>
            </a:r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de-DE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</a:t>
            </a:r>
            <a:r>
              <a:rPr lang="de-DE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: Amgad Gerges</a:t>
            </a:r>
          </a:p>
        </p:txBody>
      </p:sp>
    </p:spTree>
    <p:extLst>
      <p:ext uri="{BB962C8B-B14F-4D97-AF65-F5344CB8AC3E}">
        <p14:creationId xmlns:p14="http://schemas.microsoft.com/office/powerpoint/2010/main" val="293011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de-DE" dirty="0"/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2</a:t>
            </a:fld>
            <a:endParaRPr lang="en-GB" dirty="0"/>
          </a:p>
        </p:txBody>
      </p:sp>
      <p:sp>
        <p:nvSpPr>
          <p:cNvPr id="4" name="Rectangle 3"/>
          <p:cNvSpPr/>
          <p:nvPr/>
        </p:nvSpPr>
        <p:spPr>
          <a:xfrm>
            <a:off x="787400" y="1638300"/>
            <a:ext cx="10261600" cy="21375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/>
              <a:t>Soil Profile for </a:t>
            </a:r>
            <a:r>
              <a:rPr lang="en-US" b="1" dirty="0" err="1"/>
              <a:t>Qattinah</a:t>
            </a:r>
            <a:r>
              <a:rPr lang="en-US" b="1" dirty="0"/>
              <a:t>  .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/>
              <a:t>Soil </a:t>
            </a:r>
            <a:r>
              <a:rPr lang="en-GB" b="1" dirty="0"/>
              <a:t>Properties</a:t>
            </a:r>
            <a:r>
              <a:rPr lang="en-US" b="1" dirty="0"/>
              <a:t> for </a:t>
            </a:r>
            <a:r>
              <a:rPr lang="en-US" b="1" dirty="0" err="1"/>
              <a:t>Qattinah</a:t>
            </a:r>
            <a:r>
              <a:rPr lang="en-US" b="1" dirty="0"/>
              <a:t> </a:t>
            </a:r>
          </a:p>
          <a:p>
            <a:pPr marL="285750" indent="-285750">
              <a:lnSpc>
                <a:spcPct val="250000"/>
              </a:lnSpc>
              <a:buFont typeface="Arial" pitchFamily="34" charset="0"/>
              <a:buChar char="•"/>
            </a:pPr>
            <a:r>
              <a:rPr lang="en-US" b="1" dirty="0"/>
              <a:t>`Choose Type of Foundations .</a:t>
            </a:r>
          </a:p>
        </p:txBody>
      </p:sp>
      <p:sp>
        <p:nvSpPr>
          <p:cNvPr id="10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838200" y="6554103"/>
            <a:ext cx="1111370" cy="365125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07</a:t>
            </a:r>
            <a:r>
              <a:rPr lang="en-GB" b="1" dirty="0">
                <a:solidFill>
                  <a:schemeClr val="tx1"/>
                </a:solidFill>
              </a:rPr>
              <a:t>/10/2025</a:t>
            </a:r>
          </a:p>
        </p:txBody>
      </p:sp>
      <p:sp>
        <p:nvSpPr>
          <p:cNvPr id="11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members: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3535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3</a:t>
            </a:fld>
            <a:endParaRPr lang="en-GB"/>
          </a:p>
        </p:txBody>
      </p:sp>
      <p:sp>
        <p:nvSpPr>
          <p:cNvPr id="8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 txBox="1">
            <a:spLocks/>
          </p:cNvSpPr>
          <p:nvPr/>
        </p:nvSpPr>
        <p:spPr>
          <a:xfrm>
            <a:off x="838200" y="391543"/>
            <a:ext cx="10515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400000"/>
              </a:lnSpc>
            </a:pPr>
            <a:r>
              <a:rPr lang="en-US" sz="2000" b="1" dirty="0"/>
              <a:t>Soil Profile for </a:t>
            </a:r>
            <a:r>
              <a:rPr lang="en-US" sz="2000" b="1" dirty="0" err="1"/>
              <a:t>Qattinah</a:t>
            </a:r>
            <a:r>
              <a:rPr lang="en-US" sz="2000" b="1" dirty="0"/>
              <a:t> </a:t>
            </a: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20009-C874-C8D0-88D7-A42BD13198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9098" y="1611926"/>
            <a:ext cx="6468112" cy="455063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84C7685-0BBC-DA2C-1581-08813816EEAE}"/>
              </a:ext>
            </a:extLst>
          </p:cNvPr>
          <p:cNvSpPr txBox="1"/>
          <p:nvPr/>
        </p:nvSpPr>
        <p:spPr>
          <a:xfrm>
            <a:off x="7915687" y="3812786"/>
            <a:ext cx="32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3"/>
              </a:rPr>
              <a:t>https://soilgrids.org/?utm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E952B3C-9964-30F4-47E4-43A6F50BE322}"/>
              </a:ext>
            </a:extLst>
          </p:cNvPr>
          <p:cNvSpPr txBox="1"/>
          <p:nvPr/>
        </p:nvSpPr>
        <p:spPr>
          <a:xfrm>
            <a:off x="7704331" y="4274451"/>
            <a:ext cx="44197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4" action="ppaction://hlinkpres?slideindex=1&amp;slidetitle="/>
              </a:rPr>
              <a:t>https://earth.google.com/web/search/34%c2%b041%2749.6%22N+36%c2%b030%2730.0%22E/@34.67531382,36.5 980701,506.39690821a,3513.70885844d,35y,360h,0t,0r/data=CiwiJgokCTkQ2iOXWkFAEQndzvkBWEFAGYw3RwMnRE JAIQJ6D_SHPUJAQgIIAUICCABKCAjMjOyYBRAA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5198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893F6D-288A-550A-C796-008FEA91A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0"/>
            <a:ext cx="10388602" cy="1348509"/>
          </a:xfrm>
        </p:spPr>
        <p:txBody>
          <a:bodyPr>
            <a:noAutofit/>
          </a:bodyPr>
          <a:lstStyle/>
          <a:p>
            <a:pPr marL="285750" indent="-285750">
              <a:lnSpc>
                <a:spcPct val="400000"/>
              </a:lnSpc>
            </a:pPr>
            <a:r>
              <a:rPr lang="en-US" sz="2000" b="1" dirty="0"/>
              <a:t>Soil </a:t>
            </a:r>
            <a:r>
              <a:rPr lang="en-GB" sz="2000" b="1" dirty="0"/>
              <a:t>Properties</a:t>
            </a:r>
            <a:r>
              <a:rPr lang="en-US" sz="2000" b="1" dirty="0"/>
              <a:t> for </a:t>
            </a:r>
            <a:r>
              <a:rPr lang="en-US" sz="2000" b="1" dirty="0" err="1"/>
              <a:t>Qattinah</a:t>
            </a:r>
            <a:r>
              <a:rPr lang="en-US" sz="2000" b="1" dirty="0"/>
              <a:t>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4</a:t>
            </a:fld>
            <a:endParaRPr lang="en-GB"/>
          </a:p>
        </p:txBody>
      </p:sp>
      <p:sp>
        <p:nvSpPr>
          <p:cNvPr id="16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sz="1200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7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8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D9A1F0B-8011-3B2C-649D-EA5C067D4F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46431"/>
              </p:ext>
            </p:extLst>
          </p:nvPr>
        </p:nvGraphicFramePr>
        <p:xfrm>
          <a:off x="838198" y="1348509"/>
          <a:ext cx="10515602" cy="4732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51400">
                  <a:extLst>
                    <a:ext uri="{9D8B030D-6E8A-4147-A177-3AD203B41FA5}">
                      <a16:colId xmlns:a16="http://schemas.microsoft.com/office/drawing/2014/main" val="343755539"/>
                    </a:ext>
                  </a:extLst>
                </a:gridCol>
                <a:gridCol w="1551400">
                  <a:extLst>
                    <a:ext uri="{9D8B030D-6E8A-4147-A177-3AD203B41FA5}">
                      <a16:colId xmlns:a16="http://schemas.microsoft.com/office/drawing/2014/main" val="2887795701"/>
                    </a:ext>
                  </a:extLst>
                </a:gridCol>
                <a:gridCol w="1321931">
                  <a:extLst>
                    <a:ext uri="{9D8B030D-6E8A-4147-A177-3AD203B41FA5}">
                      <a16:colId xmlns:a16="http://schemas.microsoft.com/office/drawing/2014/main" val="528300687"/>
                    </a:ext>
                  </a:extLst>
                </a:gridCol>
                <a:gridCol w="1606290">
                  <a:extLst>
                    <a:ext uri="{9D8B030D-6E8A-4147-A177-3AD203B41FA5}">
                      <a16:colId xmlns:a16="http://schemas.microsoft.com/office/drawing/2014/main" val="2277292303"/>
                    </a:ext>
                  </a:extLst>
                </a:gridCol>
                <a:gridCol w="1381781">
                  <a:extLst>
                    <a:ext uri="{9D8B030D-6E8A-4147-A177-3AD203B41FA5}">
                      <a16:colId xmlns:a16="http://schemas.microsoft.com/office/drawing/2014/main" val="492412577"/>
                    </a:ext>
                  </a:extLst>
                </a:gridCol>
                <a:gridCol w="1551400">
                  <a:extLst>
                    <a:ext uri="{9D8B030D-6E8A-4147-A177-3AD203B41FA5}">
                      <a16:colId xmlns:a16="http://schemas.microsoft.com/office/drawing/2014/main" val="1108863747"/>
                    </a:ext>
                  </a:extLst>
                </a:gridCol>
                <a:gridCol w="1551400">
                  <a:extLst>
                    <a:ext uri="{9D8B030D-6E8A-4147-A177-3AD203B41FA5}">
                      <a16:colId xmlns:a16="http://schemas.microsoft.com/office/drawing/2014/main" val="122381152"/>
                    </a:ext>
                  </a:extLst>
                </a:gridCol>
              </a:tblGrid>
              <a:tr h="870169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i="0" dirty="0">
                          <a:solidFill>
                            <a:srgbClr val="FFFFFF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Depth</a:t>
                      </a:r>
                      <a:endParaRPr lang="en-GB" sz="4000" b="1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Soil Type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Modul</a:t>
                      </a:r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</a:t>
                      </a: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of Elasticity</a:t>
                      </a:r>
                      <a:b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endParaRPr lang="en-GB" sz="1800" b="1" kern="1200" dirty="0">
                        <a:solidFill>
                          <a:schemeClr val="lt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Friction</a:t>
                      </a:r>
                      <a:b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Angle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Cohesion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Density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Poisson</a:t>
                      </a:r>
                      <a:b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</a:br>
                      <a:r>
                        <a:rPr lang="en-GB" sz="1800" b="1" kern="1200" dirty="0">
                          <a:solidFill>
                            <a:schemeClr val="lt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Ratio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1601533"/>
                  </a:ext>
                </a:extLst>
              </a:tr>
              <a:tr h="43508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(m)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GB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KN/m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[°]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KN/m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KN/m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buNone/>
                      </a:pPr>
                      <a:endParaRPr lang="en-GB" sz="1800" b="1" kern="12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528803"/>
                  </a:ext>
                </a:extLst>
              </a:tr>
              <a:tr h="869799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0 - 18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Soft to medium clay (CL / CL–OL)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4618974"/>
                  </a:ext>
                </a:extLst>
              </a:tr>
              <a:tr h="869799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18 - 45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Medium cohesive clay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11,000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 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921452"/>
                  </a:ext>
                </a:extLst>
              </a:tr>
              <a:tr h="869799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45 – 80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Stiff to very stiff clay (CL–CH)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20,000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0949278"/>
                  </a:ext>
                </a:extLst>
              </a:tr>
              <a:tr h="608859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80 – 100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1" dirty="0"/>
                        <a:t>Very stiff clay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25,000</a:t>
                      </a:r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26</a:t>
                      </a:r>
                      <a:r>
                        <a:rPr lang="en-US" sz="1800" b="1" kern="1200" baseline="300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endParaRPr lang="en-GB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endParaRPr lang="en-GB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</a:t>
                      </a:r>
                      <a:endParaRPr lang="en-GB" sz="1800" b="1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GB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40</a:t>
                      </a:r>
                      <a:endPara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9706338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938ABE4-ED1E-F988-ED61-39BF8FAA16DF}"/>
              </a:ext>
            </a:extLst>
          </p:cNvPr>
          <p:cNvSpPr txBox="1"/>
          <p:nvPr/>
        </p:nvSpPr>
        <p:spPr>
          <a:xfrm>
            <a:off x="8795328" y="6097246"/>
            <a:ext cx="32027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2"/>
              </a:rPr>
              <a:t>https://soilgrids.org/?utm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6623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8656C5-B524-8440-C206-905A4256F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45B8993-35C0-8E58-DBF4-E92EF722BD4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5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529BEF9-540E-E59A-0181-C9B4F6F63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768FDDF4-68E9-001B-6FCB-D3E7044C607F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F71C1DC9-A5F0-B6E0-9697-3602F270EFA5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308613A6-E157-0DC3-1C16-B749E7129E88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82908F-37D1-FA56-96FF-786DA8D2BC89}"/>
              </a:ext>
            </a:extLst>
          </p:cNvPr>
          <p:cNvSpPr txBox="1"/>
          <p:nvPr/>
        </p:nvSpPr>
        <p:spPr>
          <a:xfrm>
            <a:off x="784860" y="553720"/>
            <a:ext cx="6141720" cy="675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/>
              <a:t>Choose Type of Foundations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509AE8-59C8-6E40-D477-75810EEFD7C7}"/>
              </a:ext>
            </a:extLst>
          </p:cNvPr>
          <p:cNvSpPr txBox="1"/>
          <p:nvPr/>
        </p:nvSpPr>
        <p:spPr>
          <a:xfrm>
            <a:off x="220980" y="1412855"/>
            <a:ext cx="11259820" cy="841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The estimated type of foundation for our turbine will be shallow foundation type (mat</a:t>
            </a:r>
            <a:r>
              <a:rPr lang="ar-EG" b="1" dirty="0"/>
              <a:t> </a:t>
            </a:r>
            <a:r>
              <a:rPr lang="en-US" b="1" dirty="0"/>
              <a:t>with round shape)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F181C3-45FA-7987-5F10-9F2392480C97}"/>
              </a:ext>
            </a:extLst>
          </p:cNvPr>
          <p:cNvSpPr txBox="1"/>
          <p:nvPr/>
        </p:nvSpPr>
        <p:spPr>
          <a:xfrm>
            <a:off x="220980" y="1819633"/>
            <a:ext cx="6138332" cy="46228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estimated </a:t>
            </a:r>
            <a:r>
              <a:rPr lang="en-US" sz="1800" dirty="0"/>
              <a:t> </a:t>
            </a: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shallow foundation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More effective cost than deep foundation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Simple and Fast to Construct </a:t>
            </a:r>
          </a:p>
          <a:p>
            <a:pPr>
              <a:lnSpc>
                <a:spcPct val="150000"/>
              </a:lnSpc>
            </a:pPr>
            <a:r>
              <a:rPr lang="en-GB" sz="1800" dirty="0"/>
              <a:t>we don’t need specialized equipment , which reduces construction time and cost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/>
              <a:t>ground water is at depth 74.5 m so it will not be affected by ground water.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Reasons for estimated round shape type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Uniform Load and Moment Distribution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1800" dirty="0"/>
              <a:t>Smaller Perimeter for the Same Area</a:t>
            </a:r>
            <a:r>
              <a:rPr lang="ar-EG" sz="1800" dirty="0"/>
              <a:t> </a:t>
            </a:r>
            <a:r>
              <a:rPr lang="en-US" sz="1800" dirty="0"/>
              <a:t>( amount of concrete and steel Rebar decrease )</a:t>
            </a:r>
            <a:endParaRPr lang="en-GB" sz="1800" dirty="0"/>
          </a:p>
        </p:txBody>
      </p:sp>
      <p:pic>
        <p:nvPicPr>
          <p:cNvPr id="20" name="Picture 19" descr="A grey circular object with a hole&#10;&#10;AI-generated content may be incorrect.">
            <a:extLst>
              <a:ext uri="{FF2B5EF4-FFF2-40B4-BE49-F238E27FC236}">
                <a16:creationId xmlns:a16="http://schemas.microsoft.com/office/drawing/2014/main" id="{2652E0A0-5179-AA33-3A37-42FAAB8D7B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312" y="2004684"/>
            <a:ext cx="5329329" cy="35528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07572B0-9344-A675-17BD-7FA727B2EEA0}"/>
              </a:ext>
            </a:extLst>
          </p:cNvPr>
          <p:cNvSpPr txBox="1"/>
          <p:nvPr/>
        </p:nvSpPr>
        <p:spPr>
          <a:xfrm>
            <a:off x="9023976" y="5815369"/>
            <a:ext cx="2789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dirty="0">
                <a:hlinkClick r:id="rId3"/>
              </a:rPr>
              <a:t>: </a:t>
            </a:r>
            <a:r>
              <a:rPr lang="en-GB" dirty="0">
                <a:hlinkClick r:id="rId3"/>
              </a:rPr>
              <a:t>http://ggis.un-igrac.org/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7714428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8B1B7-0B2F-B120-9B68-79CC02852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EECC961-7636-F880-6CE2-96EAB0D15D7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6</a:t>
            </a:fld>
            <a:endParaRPr lang="en-GB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01A08954-E5E7-A63B-526C-C7450A4B4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e-DE"/>
          </a:p>
        </p:txBody>
      </p:sp>
      <p:sp>
        <p:nvSpPr>
          <p:cNvPr id="17" name="Datumsplatzhalter 4">
            <a:extLst>
              <a:ext uri="{FF2B5EF4-FFF2-40B4-BE49-F238E27FC236}">
                <a16:creationId xmlns:a16="http://schemas.microsoft.com/office/drawing/2014/main" id="{77C4DA78-D48B-DF39-3CF1-855C0E616DAB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838200" y="6554103"/>
            <a:ext cx="1111370" cy="365125"/>
          </a:xfrm>
          <a:prstGeom prst="rect">
            <a:avLst/>
          </a:prstGeom>
        </p:spPr>
        <p:txBody>
          <a:bodyPr/>
          <a:lstStyle/>
          <a:p>
            <a:r>
              <a:rPr lang="en-GB" b="1" dirty="0">
                <a:solidFill>
                  <a:schemeClr val="tx1"/>
                </a:solidFill>
              </a:rPr>
              <a:t>07/10/2025</a:t>
            </a:r>
          </a:p>
        </p:txBody>
      </p:sp>
      <p:sp>
        <p:nvSpPr>
          <p:cNvPr id="18" name="Fußzeilenplatzhalter 5">
            <a:extLst>
              <a:ext uri="{FF2B5EF4-FFF2-40B4-BE49-F238E27FC236}">
                <a16:creationId xmlns:a16="http://schemas.microsoft.com/office/drawing/2014/main" id="{EB2D3EC3-2118-34F6-D47F-DE36515D1F21}"/>
              </a:ext>
            </a:extLst>
          </p:cNvPr>
          <p:cNvSpPr txBox="1">
            <a:spLocks/>
          </p:cNvSpPr>
          <p:nvPr/>
        </p:nvSpPr>
        <p:spPr>
          <a:xfrm>
            <a:off x="8474613" y="65514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/>
              <a:t>Foundations team/ Optimus Syria</a:t>
            </a:r>
          </a:p>
        </p:txBody>
      </p:sp>
      <p:sp>
        <p:nvSpPr>
          <p:cNvPr id="19" name="Textfeld 12">
            <a:extLst>
              <a:ext uri="{FF2B5EF4-FFF2-40B4-BE49-F238E27FC236}">
                <a16:creationId xmlns:a16="http://schemas.microsoft.com/office/drawing/2014/main" id="{D5F00D73-BDA0-9845-25E8-9AA435E58562}"/>
              </a:ext>
            </a:extLst>
          </p:cNvPr>
          <p:cNvSpPr txBox="1"/>
          <p:nvPr/>
        </p:nvSpPr>
        <p:spPr>
          <a:xfrm>
            <a:off x="2806700" y="6582775"/>
            <a:ext cx="60856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de-DE" sz="1200" b="1" dirty="0" err="1">
                <a:latin typeface="Times New Roman" pitchFamily="18" charset="0"/>
                <a:cs typeface="Times New Roman" pitchFamily="18" charset="0"/>
              </a:rPr>
              <a:t>members</a:t>
            </a:r>
            <a:r>
              <a:rPr lang="de-DE" sz="12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de-DE" sz="1200" b="1" dirty="0"/>
              <a:t>Jehad </a:t>
            </a:r>
            <a:r>
              <a:rPr lang="de-DE" sz="1200" b="1" dirty="0" err="1"/>
              <a:t>Albaali</a:t>
            </a:r>
            <a:r>
              <a:rPr lang="de-DE" sz="1200" b="1" dirty="0"/>
              <a:t>- Amgad Gerges - Reda </a:t>
            </a:r>
            <a:r>
              <a:rPr lang="de-DE" sz="1200" b="1" dirty="0" err="1"/>
              <a:t>Deif</a:t>
            </a:r>
            <a:endParaRPr lang="de-DE" sz="1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2B0E1A-5FBF-4BB6-6A5A-0624D3A594F6}"/>
              </a:ext>
            </a:extLst>
          </p:cNvPr>
          <p:cNvSpPr txBox="1"/>
          <p:nvPr/>
        </p:nvSpPr>
        <p:spPr>
          <a:xfrm>
            <a:off x="784860" y="553720"/>
            <a:ext cx="6141720" cy="740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000" b="1" dirty="0"/>
              <a:t>Next Task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9E791-06DB-FE5A-3936-4B18187A3B77}"/>
              </a:ext>
            </a:extLst>
          </p:cNvPr>
          <p:cNvSpPr txBox="1"/>
          <p:nvPr/>
        </p:nvSpPr>
        <p:spPr>
          <a:xfrm>
            <a:off x="220980" y="1412855"/>
            <a:ext cx="11259820" cy="18112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GB" b="1" dirty="0"/>
              <a:t>Estimation of Concrete Dimensions </a:t>
            </a:r>
            <a:r>
              <a:rPr lang="en-US" b="1" dirty="0"/>
              <a:t>depending on estimations loads  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 Estimation Weight of foundation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592302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anagment team" id="{49CF8F14-4D36-410B-8FD7-EF9AC5FC0265}" vid="{E0BCDBF3-E95D-42DF-9CFA-5A341A93A409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nagment team" id="{49CF8F14-4D36-410B-8FD7-EF9AC5FC0265}" vid="{B7A59B36-2137-465F-86DC-E5A6887FF7C3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438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Managment team</Template>
  <TotalTime>1344</TotalTime>
  <Words>420</Words>
  <Application>Microsoft Office PowerPoint</Application>
  <PresentationFormat>Widescreen</PresentationFormat>
  <Paragraphs>93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Aptos</vt:lpstr>
      <vt:lpstr>Aptos (Textkörper)</vt:lpstr>
      <vt:lpstr>Aptos Display</vt:lpstr>
      <vt:lpstr>Arial</vt:lpstr>
      <vt:lpstr>Calibri</vt:lpstr>
      <vt:lpstr>Calibri Light</vt:lpstr>
      <vt:lpstr>Lato</vt:lpstr>
      <vt:lpstr>Tahoma</vt:lpstr>
      <vt:lpstr>Times New Roman</vt:lpstr>
      <vt:lpstr>Wingdings</vt:lpstr>
      <vt:lpstr>Office</vt:lpstr>
      <vt:lpstr>Benutzerdefiniertes Design</vt:lpstr>
      <vt:lpstr>Weekly report: Foundations </vt:lpstr>
      <vt:lpstr>List of contents</vt:lpstr>
      <vt:lpstr>PowerPoint Presentation</vt:lpstr>
      <vt:lpstr>Soil Properties for Qattinah 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List of contents</dc:title>
  <dc:creator>Bakhtiar Sabir</dc:creator>
  <cp:lastModifiedBy>20170235</cp:lastModifiedBy>
  <cp:revision>22</cp:revision>
  <dcterms:created xsi:type="dcterms:W3CDTF">2025-09-29T10:47:20Z</dcterms:created>
  <dcterms:modified xsi:type="dcterms:W3CDTF">2025-10-06T09:00:57Z</dcterms:modified>
</cp:coreProperties>
</file>