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16"/>
  </p:notesMasterIdLst>
  <p:sldIdLst>
    <p:sldId id="270" r:id="rId6"/>
    <p:sldId id="301" r:id="rId7"/>
    <p:sldId id="349" r:id="rId8"/>
    <p:sldId id="350" r:id="rId9"/>
    <p:sldId id="372" r:id="rId10"/>
    <p:sldId id="373" r:id="rId11"/>
    <p:sldId id="370" r:id="rId12"/>
    <p:sldId id="374" r:id="rId13"/>
    <p:sldId id="371" r:id="rId14"/>
    <p:sldId id="3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  <p14:sldId id="301"/>
            <p14:sldId id="349"/>
            <p14:sldId id="350"/>
            <p14:sldId id="372"/>
            <p14:sldId id="373"/>
            <p14:sldId id="370"/>
            <p14:sldId id="374"/>
            <p14:sldId id="371"/>
            <p14:sldId id="375"/>
          </p14:sldIdLst>
        </p14:section>
        <p14:section name="text slide" id="{65043596-36B7-4360-BB5C-7A99EFAEC5C9}">
          <p14:sldIdLst/>
        </p14:section>
        <p14:section name="graph slide" id="{B26F6679-C236-4D3D-BC2F-CAE5ED400718}">
          <p14:sldIdLst/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FC62EC-4FE3-422B-9E37-6FD7D0FB6CA7}" v="1" dt="2025-09-29T20:07:49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De Mita" userId="6ce638df-d46f-4fb8-b9fa-d85fcdec2cd5" providerId="ADAL" clId="{08362040-18E5-4911-871A-90A5BB37375A}"/>
    <pc:docChg chg="custSel addSld delSld modSld modSection">
      <pc:chgData name="Federico De Mita" userId="6ce638df-d46f-4fb8-b9fa-d85fcdec2cd5" providerId="ADAL" clId="{08362040-18E5-4911-871A-90A5BB37375A}" dt="2025-09-29T20:09:57.360" v="89" actId="20577"/>
      <pc:docMkLst>
        <pc:docMk/>
      </pc:docMkLst>
      <pc:sldChg chg="modSp add mod">
        <pc:chgData name="Federico De Mita" userId="6ce638df-d46f-4fb8-b9fa-d85fcdec2cd5" providerId="ADAL" clId="{08362040-18E5-4911-871A-90A5BB37375A}" dt="2025-09-29T20:09:57.360" v="89" actId="20577"/>
        <pc:sldMkLst>
          <pc:docMk/>
          <pc:sldMk cId="1515102388" sldId="270"/>
        </pc:sldMkLst>
        <pc:spChg chg="mod">
          <ac:chgData name="Federico De Mita" userId="6ce638df-d46f-4fb8-b9fa-d85fcdec2cd5" providerId="ADAL" clId="{08362040-18E5-4911-871A-90A5BB37375A}" dt="2025-09-29T20:08:04.777" v="40" actId="20577"/>
          <ac:spMkLst>
            <pc:docMk/>
            <pc:sldMk cId="1515102388" sldId="270"/>
            <ac:spMk id="9" creationId="{35B7C05A-5A3A-2794-54B6-815F6C48B0FB}"/>
          </ac:spMkLst>
        </pc:spChg>
        <pc:spChg chg="mod">
          <ac:chgData name="Federico De Mita" userId="6ce638df-d46f-4fb8-b9fa-d85fcdec2cd5" providerId="ADAL" clId="{08362040-18E5-4911-871A-90A5BB37375A}" dt="2025-09-29T20:08:00.849" v="36" actId="20577"/>
          <ac:spMkLst>
            <pc:docMk/>
            <pc:sldMk cId="1515102388" sldId="270"/>
            <ac:spMk id="11" creationId="{FEA9E435-1738-7D95-8565-A990E44382F3}"/>
          </ac:spMkLst>
        </pc:spChg>
        <pc:spChg chg="mod">
          <ac:chgData name="Federico De Mita" userId="6ce638df-d46f-4fb8-b9fa-d85fcdec2cd5" providerId="ADAL" clId="{08362040-18E5-4911-871A-90A5BB37375A}" dt="2025-09-29T20:09:57.360" v="89" actId="20577"/>
          <ac:spMkLst>
            <pc:docMk/>
            <pc:sldMk cId="1515102388" sldId="270"/>
            <ac:spMk id="12" creationId="{163E18F3-41FB-B5AE-43D3-9203434B5F01}"/>
          </ac:spMkLst>
        </pc:spChg>
      </pc:sldChg>
      <pc:sldChg chg="modSp mod">
        <pc:chgData name="Federico De Mita" userId="6ce638df-d46f-4fb8-b9fa-d85fcdec2cd5" providerId="ADAL" clId="{08362040-18E5-4911-871A-90A5BB37375A}" dt="2025-09-29T20:07:49.223" v="3" actId="27636"/>
        <pc:sldMkLst>
          <pc:docMk/>
          <pc:sldMk cId="1117159331" sldId="374"/>
        </pc:sldMkLst>
        <pc:spChg chg="mod">
          <ac:chgData name="Federico De Mita" userId="6ce638df-d46f-4fb8-b9fa-d85fcdec2cd5" providerId="ADAL" clId="{08362040-18E5-4911-871A-90A5BB37375A}" dt="2025-09-29T20:07:49.223" v="3" actId="27636"/>
          <ac:spMkLst>
            <pc:docMk/>
            <pc:sldMk cId="1117159331" sldId="374"/>
            <ac:spMk id="2" creationId="{00000000-0000-0000-0000-000000000000}"/>
          </ac:spMkLst>
        </pc:spChg>
      </pc:sldChg>
      <pc:sldChg chg="new del">
        <pc:chgData name="Federico De Mita" userId="6ce638df-d46f-4fb8-b9fa-d85fcdec2cd5" providerId="ADAL" clId="{08362040-18E5-4911-871A-90A5BB37375A}" dt="2025-09-29T20:06:52.025" v="1" actId="47"/>
        <pc:sldMkLst>
          <pc:docMk/>
          <pc:sldMk cId="694130077" sldId="3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7028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29/09/2025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29/09/2025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EA9E435-1738-7D95-8565-A990E443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Weekly report: Storage system</a:t>
            </a:r>
            <a:endParaRPr lang="en-GB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5B7C05A-5A3A-2794-54B6-815F6C48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63E18F3-41FB-B5AE-43D3-9203434B5F0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it-IT" dirty="0"/>
              <a:t>Mohammed Shaaban, </a:t>
            </a:r>
            <a:r>
              <a:rPr lang="it-IT" dirty="0" err="1"/>
              <a:t>Sikandar</a:t>
            </a:r>
            <a:r>
              <a:rPr lang="it-IT" dirty="0"/>
              <a:t> </a:t>
            </a:r>
            <a:r>
              <a:rPr lang="it-IT" dirty="0" err="1"/>
              <a:t>Bhai</a:t>
            </a:r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29/09/2025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151" y="1613002"/>
            <a:ext cx="7982574" cy="159085"/>
          </a:xfrm>
        </p:spPr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br>
              <a:rPr lang="en-US" dirty="0"/>
            </a:br>
            <a:br>
              <a:rPr lang="de-DE" dirty="0"/>
            </a:br>
            <a:b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100" b="1" dirty="0"/>
            </a:br>
            <a:r>
              <a:rPr lang="en-US" sz="3600" dirty="0"/>
              <a:t>• IRENA – Renewable Energy &amp; Storage Reports.</a:t>
            </a:r>
          </a:p>
          <a:p>
            <a:r>
              <a:rPr lang="en-US" sz="3600" dirty="0"/>
              <a:t>• World Bank Climate Data (Syria).</a:t>
            </a:r>
          </a:p>
          <a:p>
            <a:r>
              <a:rPr lang="en-US" sz="3600" dirty="0"/>
              <a:t>• UN ESCWA – Energy in the Arab Region.</a:t>
            </a:r>
          </a:p>
          <a:p>
            <a:r>
              <a:rPr lang="en-US" sz="3600" dirty="0"/>
              <a:t>• Academic studies on Syrian solar potential.</a:t>
            </a:r>
          </a:p>
          <a:p>
            <a:pPr>
              <a:lnSpc>
                <a:spcPct val="200000"/>
              </a:lnSpc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0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/>
          <p:cNvSpPr txBox="1"/>
          <p:nvPr/>
        </p:nvSpPr>
        <p:spPr>
          <a:xfrm>
            <a:off x="342900" y="1609971"/>
            <a:ext cx="1121898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cs typeface="+mj-cs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+mj-cs"/>
              </a:rPr>
              <a:t>Syria has diverse climate zones: Mediterranean coast, desert, and mountains.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+mj-cs"/>
              </a:rPr>
              <a:t>Coastal: hot dry summers, mild wet winters.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+mj-cs"/>
              </a:rPr>
              <a:t>Inland deserts: extreme heat in summer, cold winters, large variations.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+mj-cs"/>
              </a:rPr>
              <a:t>High solar potential &amp; moderate wind resources.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cs typeface="+mj-cs"/>
              </a:rPr>
              <a:t>Climate strongly affects performance &amp; lifetime of storage systems.</a:t>
            </a:r>
            <a:br>
              <a:rPr lang="en-US" dirty="0"/>
            </a:br>
            <a:endParaRPr lang="it-I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8" y="1160559"/>
            <a:ext cx="7982574" cy="55021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of Syrian Climate on Energy Storage Systems</a:t>
            </a:r>
            <a:br>
              <a:rPr lang="en-US" dirty="0"/>
            </a:br>
            <a:br>
              <a:rPr lang="de-DE" dirty="0"/>
            </a:b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2955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8" y="892114"/>
            <a:ext cx="7982574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Key Climate Factors in Syria</a:t>
            </a:r>
            <a:br>
              <a:rPr lang="en-US" b="1" dirty="0"/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5327" y="1496990"/>
            <a:ext cx="10961648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Temperature extremes: 0°C in winter to 40+°C in summer.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Humidity: High on coast, very low inland.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Dust storms in desert regions affect equipment.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Solar irradiation: 2000–2300 kWh/m² annually → excellent solar potential.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Water scarcity: challenge for hydro-based storage.</a:t>
            </a:r>
            <a:br>
              <a:rPr lang="en-US" dirty="0"/>
            </a:br>
            <a:endParaRPr 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360927"/>
            <a:ext cx="12216286" cy="815842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391847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8" y="815515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Battery Energy Storage Systems (BESS)</a:t>
            </a:r>
            <a:br>
              <a:rPr lang="en-US" dirty="0"/>
            </a:br>
            <a:br>
              <a:rPr lang="en-US" b="1" dirty="0"/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0853" y="1499010"/>
            <a:ext cx="11123078" cy="3876876"/>
            <a:chOff x="971550" y="1356712"/>
            <a:chExt cx="7820025" cy="784091"/>
          </a:xfrm>
        </p:grpSpPr>
        <p:sp>
          <p:nvSpPr>
            <p:cNvPr id="8" name="TextBox 7"/>
            <p:cNvSpPr txBox="1"/>
            <p:nvPr/>
          </p:nvSpPr>
          <p:spPr>
            <a:xfrm>
              <a:off x="1149453" y="1356712"/>
              <a:ext cx="6181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1550" y="1771471"/>
              <a:ext cx="782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2" y="1494120"/>
            <a:ext cx="11884088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Challenges in Syria: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High summer heat reduces lifespan &amp; efficiency.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Dust and humidity affect safety.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Opportunities: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Suitable for urban areas &amp; solar PV integration.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Lithium-ion &amp; Flow batteries are viable with cooling systems.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360927"/>
            <a:ext cx="12216286" cy="815842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391847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5998" y="1408647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Pumped Hydro Storage</a:t>
            </a:r>
            <a:br>
              <a:rPr lang="en-US" dirty="0"/>
            </a:br>
            <a:br>
              <a:rPr lang="en-US" dirty="0"/>
            </a:br>
            <a:br>
              <a:rPr lang="en-US" b="1" dirty="0"/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0853" y="1499010"/>
            <a:ext cx="11123078" cy="3876876"/>
            <a:chOff x="971550" y="1356712"/>
            <a:chExt cx="7820025" cy="784091"/>
          </a:xfrm>
        </p:grpSpPr>
        <p:sp>
          <p:nvSpPr>
            <p:cNvPr id="8" name="TextBox 7"/>
            <p:cNvSpPr txBox="1"/>
            <p:nvPr/>
          </p:nvSpPr>
          <p:spPr>
            <a:xfrm>
              <a:off x="1149453" y="1356712"/>
              <a:ext cx="6181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1550" y="1771471"/>
              <a:ext cx="782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2" y="1494120"/>
            <a:ext cx="118840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cs typeface="+mj-cs"/>
              </a:rPr>
              <a:t>Requirements: elevation difference &amp; reliable water supply.</a:t>
            </a:r>
          </a:p>
          <a:p>
            <a:endParaRPr lang="en-US" sz="2800" dirty="0"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cs typeface="+mj-cs"/>
              </a:rPr>
              <a:t>Syrian Context:</a:t>
            </a:r>
          </a:p>
          <a:p>
            <a:r>
              <a:rPr lang="en-US" sz="2800" dirty="0">
                <a:cs typeface="+mj-cs"/>
              </a:rPr>
              <a:t>• Euphrates River dams (</a:t>
            </a:r>
            <a:r>
              <a:rPr lang="en-US" sz="2800" dirty="0" err="1">
                <a:cs typeface="+mj-cs"/>
              </a:rPr>
              <a:t>Tabqa</a:t>
            </a:r>
            <a:r>
              <a:rPr lang="en-US" sz="2800" dirty="0">
                <a:cs typeface="+mj-cs"/>
              </a:rPr>
              <a:t>, </a:t>
            </a:r>
            <a:r>
              <a:rPr lang="en-US" sz="2800" dirty="0" err="1">
                <a:cs typeface="+mj-cs"/>
              </a:rPr>
              <a:t>Tishreen</a:t>
            </a:r>
            <a:r>
              <a:rPr lang="en-US" sz="2800" dirty="0">
                <a:cs typeface="+mj-cs"/>
              </a:rPr>
              <a:t>) have some potential.</a:t>
            </a:r>
          </a:p>
          <a:p>
            <a:r>
              <a:rPr lang="en-US" sz="2800" dirty="0">
                <a:cs typeface="+mj-cs"/>
              </a:rPr>
              <a:t>• Drought &amp; climate change reduce water reliability.</a:t>
            </a:r>
          </a:p>
          <a:p>
            <a:endParaRPr lang="en-US" sz="2800" dirty="0"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cs typeface="+mj-cs"/>
              </a:rPr>
              <a:t>Suitability: Limited compared to other regions.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70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360927"/>
            <a:ext cx="12216286" cy="815842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391847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5637" y="1663999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en-US" dirty="0"/>
              <a:t>Thermal Energy Storage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b="1" dirty="0"/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90853" y="1499010"/>
            <a:ext cx="11123078" cy="3876876"/>
            <a:chOff x="971550" y="1356712"/>
            <a:chExt cx="7820025" cy="784091"/>
          </a:xfrm>
        </p:grpSpPr>
        <p:sp>
          <p:nvSpPr>
            <p:cNvPr id="8" name="TextBox 7"/>
            <p:cNvSpPr txBox="1"/>
            <p:nvPr/>
          </p:nvSpPr>
          <p:spPr>
            <a:xfrm>
              <a:off x="1149453" y="1356712"/>
              <a:ext cx="6181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71550" y="1771471"/>
              <a:ext cx="782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9312" y="1494120"/>
            <a:ext cx="1188408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How it works: stores heat from solar thermal plants.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Syrian Context:</a:t>
            </a:r>
          </a:p>
          <a:p>
            <a:r>
              <a:rPr lang="en-US" sz="2800" dirty="0"/>
              <a:t>• Abundant solar radiation = excellent for CSP with TES.</a:t>
            </a:r>
          </a:p>
          <a:p>
            <a:r>
              <a:rPr lang="en-US" sz="2800" dirty="0"/>
              <a:t>• Works well in desert regions (Palmyra, </a:t>
            </a:r>
            <a:r>
              <a:rPr lang="en-US" sz="2800" dirty="0" err="1"/>
              <a:t>Deir</a:t>
            </a:r>
            <a:r>
              <a:rPr lang="en-US" sz="2800" dirty="0"/>
              <a:t> </a:t>
            </a:r>
            <a:r>
              <a:rPr lang="en-US" sz="2800" dirty="0" err="1"/>
              <a:t>Ezzor</a:t>
            </a:r>
            <a:r>
              <a:rPr lang="en-US" sz="2800" dirty="0"/>
              <a:t>).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Suitability: Very high potential.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8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094" y="506538"/>
            <a:ext cx="7982574" cy="712728"/>
          </a:xfrm>
        </p:spPr>
        <p:txBody>
          <a:bodyPr>
            <a:normAutofit/>
          </a:bodyPr>
          <a:lstStyle/>
          <a:p>
            <a:r>
              <a:rPr lang="en-US" dirty="0"/>
              <a:t>Power-to-Gas (Hydrogen)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Concept: Excess renewable → hydrogen via electrolysis → stored &amp; reconverted.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Syrian Context:</a:t>
            </a:r>
          </a:p>
          <a:p>
            <a:r>
              <a:rPr lang="en-US" sz="2800" dirty="0"/>
              <a:t>• High solar &amp; wind → large hydrogen production possible.</a:t>
            </a:r>
          </a:p>
          <a:p>
            <a:r>
              <a:rPr lang="en-US" sz="2800" dirty="0"/>
              <a:t>• Not sensitive to temperature like batteries.</a:t>
            </a:r>
          </a:p>
          <a:p>
            <a:r>
              <a:rPr lang="en-US" sz="2800" dirty="0"/>
              <a:t>• Suitable for long-term &amp; seasonal storage.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Suitability: Promising for the future.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1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7094" y="409287"/>
            <a:ext cx="7982574" cy="712728"/>
          </a:xfrm>
        </p:spPr>
        <p:txBody>
          <a:bodyPr>
            <a:normAutofit/>
          </a:bodyPr>
          <a:lstStyle/>
          <a:p>
            <a:r>
              <a:rPr lang="en-US" dirty="0"/>
              <a:t>Comparison of Storage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49972"/>
              </p:ext>
            </p:extLst>
          </p:nvPr>
        </p:nvGraphicFramePr>
        <p:xfrm>
          <a:off x="217094" y="1422992"/>
          <a:ext cx="11614349" cy="50604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486721">
                  <a:extLst>
                    <a:ext uri="{9D8B030D-6E8A-4147-A177-3AD203B41FA5}">
                      <a16:colId xmlns:a16="http://schemas.microsoft.com/office/drawing/2014/main" val="3446823336"/>
                    </a:ext>
                  </a:extLst>
                </a:gridCol>
                <a:gridCol w="3026207">
                  <a:extLst>
                    <a:ext uri="{9D8B030D-6E8A-4147-A177-3AD203B41FA5}">
                      <a16:colId xmlns:a16="http://schemas.microsoft.com/office/drawing/2014/main" val="1739628956"/>
                    </a:ext>
                  </a:extLst>
                </a:gridCol>
                <a:gridCol w="3197834">
                  <a:extLst>
                    <a:ext uri="{9D8B030D-6E8A-4147-A177-3AD203B41FA5}">
                      <a16:colId xmlns:a16="http://schemas.microsoft.com/office/drawing/2014/main" val="3720153564"/>
                    </a:ext>
                  </a:extLst>
                </a:gridCol>
                <a:gridCol w="2903587">
                  <a:extLst>
                    <a:ext uri="{9D8B030D-6E8A-4147-A177-3AD203B41FA5}">
                      <a16:colId xmlns:a16="http://schemas.microsoft.com/office/drawing/2014/main" val="3729957795"/>
                    </a:ext>
                  </a:extLst>
                </a:gridCol>
              </a:tblGrid>
              <a:tr h="1012087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 </a:t>
                      </a:r>
                      <a:r>
                        <a:rPr lang="en-US" dirty="0"/>
                        <a:t>Challenges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br>
                        <a:rPr lang="en-US" dirty="0"/>
                      </a:br>
                      <a:r>
                        <a:rPr lang="en-US" dirty="0"/>
                        <a:t>Advantages in Syria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br>
                        <a:rPr lang="en-US" dirty="0"/>
                      </a:br>
                      <a:r>
                        <a:rPr lang="en-US" dirty="0"/>
                        <a:t>System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29492"/>
                  </a:ext>
                </a:extLst>
              </a:tr>
              <a:tr h="1012087">
                <a:tc>
                  <a:txBody>
                    <a:bodyPr/>
                    <a:lstStyle/>
                    <a:p>
                      <a:pPr rtl="1"/>
                      <a:br>
                        <a:rPr lang="en-US" dirty="0"/>
                      </a:br>
                      <a:r>
                        <a:rPr lang="en-US" dirty="0"/>
                        <a:t>Medium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Needs cooling, lifespan affected by heat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Reliable, suitable for urban areas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br>
                        <a:rPr lang="en-US" dirty="0"/>
                      </a:br>
                      <a:r>
                        <a:rPr lang="en-US" dirty="0"/>
                        <a:t>Batteries (PV)</a:t>
                      </a:r>
                      <a:br>
                        <a:rPr lang="en-US" dirty="0"/>
                      </a:b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493906"/>
                  </a:ext>
                </a:extLst>
              </a:tr>
              <a:tr h="1012087">
                <a:tc>
                  <a:txBody>
                    <a:bodyPr/>
                    <a:lstStyle/>
                    <a:p>
                      <a:r>
                        <a:rPr lang="en-US" dirty="0"/>
                        <a:t>Weak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Water scarcity, river dryness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Mature technology, existing dams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br>
                        <a:rPr lang="en-US" dirty="0"/>
                      </a:br>
                      <a:r>
                        <a:rPr lang="en-US" dirty="0"/>
                        <a:t>Pumped Hydro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14199"/>
                  </a:ext>
                </a:extLst>
              </a:tr>
              <a:tr h="1012087">
                <a:tc>
                  <a:txBody>
                    <a:bodyPr/>
                    <a:lstStyle/>
                    <a:p>
                      <a:pPr rtl="1"/>
                      <a:br>
                        <a:rPr lang="en-US" dirty="0"/>
                      </a:br>
                      <a:r>
                        <a:rPr lang="en-US" dirty="0"/>
                        <a:t>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CSP and investments</a:t>
                      </a:r>
                      <a:endParaRPr lang="ar-E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High solar radiation, effective in deserts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br>
                        <a:rPr lang="en-US" dirty="0"/>
                      </a:br>
                      <a:r>
                        <a:rPr lang="en-US" dirty="0"/>
                        <a:t>Thermal (TES)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401298"/>
                  </a:ext>
                </a:extLst>
              </a:tr>
              <a:tr h="1012087">
                <a:tc>
                  <a:txBody>
                    <a:bodyPr/>
                    <a:lstStyle/>
                    <a:p>
                      <a:pPr rtl="1"/>
                      <a:br>
                        <a:rPr lang="en-US" dirty="0"/>
                      </a:br>
                      <a:r>
                        <a:rPr lang="en-US" dirty="0"/>
                        <a:t>Very high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Expensive, requires new infrastructure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Long-term storage, insensitive to weather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br>
                        <a:rPr lang="en-US" dirty="0"/>
                      </a:br>
                      <a:r>
                        <a:rPr lang="en-US" dirty="0"/>
                        <a:t>Hydrogen (H2)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159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401274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151" y="1613002"/>
            <a:ext cx="7982574" cy="159085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/>
            </a:br>
            <a:br>
              <a:rPr lang="de-DE" dirty="0"/>
            </a:br>
            <a:br>
              <a:rPr lang="de-DE" kern="100" dirty="0">
                <a:ea typeface="Aptos" panose="020B0004020202020204" pitchFamily="34" charset="0"/>
                <a:cs typeface="Arial" panose="020B0604020202020204" pitchFamily="34" charset="0"/>
              </a:rPr>
            </a:b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9932" y="1404226"/>
            <a:ext cx="11541512" cy="574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100" b="1" dirty="0"/>
            </a:br>
            <a:r>
              <a:rPr lang="en-US" sz="3200" dirty="0"/>
              <a:t>• Syrian climate favors solar-based storage solutions.</a:t>
            </a:r>
          </a:p>
          <a:p>
            <a:r>
              <a:rPr lang="en-US" sz="3200" dirty="0"/>
              <a:t>• Thermal Energy Storage &amp; Hydrogen are most suitable long-term.</a:t>
            </a:r>
          </a:p>
          <a:p>
            <a:r>
              <a:rPr lang="en-US" sz="3200" dirty="0"/>
              <a:t>• Batteries useful for short-term balancing but require cooling.</a:t>
            </a:r>
          </a:p>
          <a:p>
            <a:r>
              <a:rPr lang="en-US" sz="3200" dirty="0"/>
              <a:t>• Pumped Hydro has limited potential due to water scarcity.</a:t>
            </a:r>
          </a:p>
          <a:p>
            <a:pPr>
              <a:lnSpc>
                <a:spcPct val="200000"/>
              </a:lnSpc>
            </a:pPr>
            <a:endParaRPr lang="en-US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e2211f-efd8-41c4-b0e4-f9d02e6fa65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8ED8C6ACF53C418E42EFCEE2100334" ma:contentTypeVersion="14" ma:contentTypeDescription="Ein neues Dokument erstellen." ma:contentTypeScope="" ma:versionID="55daf8c1348c2d18c78aba756c4375d5">
  <xsd:schema xmlns:xsd="http://www.w3.org/2001/XMLSchema" xmlns:xs="http://www.w3.org/2001/XMLSchema" xmlns:p="http://schemas.microsoft.com/office/2006/metadata/properties" xmlns:ns3="c2e2211f-efd8-41c4-b0e4-f9d02e6fa652" xmlns:ns4="117e12d0-7e6a-4baf-90da-da83f86f542e" targetNamespace="http://schemas.microsoft.com/office/2006/metadata/properties" ma:root="true" ma:fieldsID="608b4dd469a240f50e4a9492b3699c70" ns3:_="" ns4:_="">
    <xsd:import namespace="c2e2211f-efd8-41c4-b0e4-f9d02e6fa652"/>
    <xsd:import namespace="117e12d0-7e6a-4baf-90da-da83f86f54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2211f-efd8-41c4-b0e4-f9d02e6fa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7e12d0-7e6a-4baf-90da-da83f86f54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F1061A-17C7-4F4A-9830-A9F1702CCAEA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117e12d0-7e6a-4baf-90da-da83f86f542e"/>
    <ds:schemaRef ds:uri="http://purl.org/dc/elements/1.1/"/>
    <ds:schemaRef ds:uri="c2e2211f-efd8-41c4-b0e4-f9d02e6fa652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4E1FA3D-3612-45D1-BA6C-325405A7CD87}">
  <ds:schemaRefs/>
</ds:datastoreItem>
</file>

<file path=customXml/itemProps3.xml><?xml version="1.0" encoding="utf-8"?>
<ds:datastoreItem xmlns:ds="http://schemas.openxmlformats.org/officeDocument/2006/customXml" ds:itemID="{51366F2C-8C74-4E59-ACF3-4A33DBC1BA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527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(Textkörper)</vt:lpstr>
      <vt:lpstr>Aptos Display</vt:lpstr>
      <vt:lpstr>Arial</vt:lpstr>
      <vt:lpstr>Times New Roman</vt:lpstr>
      <vt:lpstr>Wingdings</vt:lpstr>
      <vt:lpstr>Office Theme</vt:lpstr>
      <vt:lpstr>Custom Design</vt:lpstr>
      <vt:lpstr>Weekly report: Storage system</vt:lpstr>
      <vt:lpstr>Impact of Syrian Climate on Energy Storage Systems  </vt:lpstr>
      <vt:lpstr>Key Climate Factors in Syria </vt:lpstr>
      <vt:lpstr>Battery Energy Storage Systems (BESS)  </vt:lpstr>
      <vt:lpstr>Pumped Hydro Storage   </vt:lpstr>
      <vt:lpstr>Thermal Energy Storage    </vt:lpstr>
      <vt:lpstr>Power-to-Gas (Hydrogen)</vt:lpstr>
      <vt:lpstr>Comparison of Storage Systems</vt:lpstr>
      <vt:lpstr>Conclusion   </vt:lpstr>
      <vt:lpstr>References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Federico De Mita</cp:lastModifiedBy>
  <cp:revision>26</cp:revision>
  <dcterms:created xsi:type="dcterms:W3CDTF">2025-07-21T13:11:00Z</dcterms:created>
  <dcterms:modified xsi:type="dcterms:W3CDTF">2025-09-29T20:10:02Z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0x010100AB8ED8C6ACF53C418E42EFCEE2100334</vt:lpwstr>
  </property>
  <property fmtid="{D5CDD505-2E9C-101B-9397-08002B2CF9AE}" pid="3" name="ICV">
    <vt:lpwstr>8649EAE55C954BD7A875B2C2E65CC0AD_12</vt:lpwstr>
  </property>
  <property fmtid="{D5CDD505-2E9C-101B-9397-08002B2CF9AE}" pid="4" name="KSOProductBuildVer">
    <vt:lpwstr>1033-12.2.0.22549</vt:lpwstr>
  </property>
</Properties>
</file>