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handoutMasterIdLst>
    <p:handoutMasterId r:id="rId10"/>
  </p:handoutMasterIdLst>
  <p:sldIdLst>
    <p:sldId id="259" r:id="rId3"/>
    <p:sldId id="264" r:id="rId4"/>
    <p:sldId id="272" r:id="rId5"/>
    <p:sldId id="271" r:id="rId6"/>
    <p:sldId id="273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/>
        </p14:section>
        <p14:section name="List of contents" id="{65043596-36B7-4360-BB5C-7A99EFAEC5C9}">
          <p14:sldIdLst>
            <p14:sldId id="259"/>
          </p14:sldIdLst>
        </p14:section>
        <p14:section name="Managment Team - PM" id="{B26F6679-C236-4D3D-BC2F-CAE5ED400718}">
          <p14:sldIdLst>
            <p14:sldId id="264"/>
            <p14:sldId id="272"/>
            <p14:sldId id="271"/>
            <p14:sldId id="273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Benchmark Wind turbines</a:t>
            </a:r>
          </a:p>
          <a:p>
            <a:pPr lvl="0"/>
            <a:r>
              <a:rPr lang="de-DE" dirty="0"/>
              <a:t>Commmon industry configuration for 5MW Class</a:t>
            </a:r>
          </a:p>
          <a:p>
            <a:pPr lvl="0"/>
            <a:r>
              <a:rPr lang="de-DE" dirty="0"/>
              <a:t>Benchmarks comparsion</a:t>
            </a:r>
          </a:p>
          <a:p>
            <a:pPr lvl="0"/>
            <a:r>
              <a:rPr lang="de-DE" dirty="0"/>
              <a:t>Other subsystems of benchmarks</a:t>
            </a:r>
          </a:p>
          <a:p>
            <a:pPr lvl="1"/>
            <a:endParaRPr lang="de-DE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47D9-CCE9-448B-BCAE-B6078094F07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A4CB245-78A9-C73E-8215-8D18B27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Management team - PM / Optimus Syria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1</a:t>
            </a:fld>
            <a:endParaRPr lang="en-GB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50A548-9038-155C-8BC6-63C2D94B9A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Bakhtyar Karim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en-US" dirty="0"/>
              <a:t>Benchmark Wind Turbines &amp; Why it matters</a:t>
            </a:r>
            <a:endParaRPr lang="en-GB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4941C66-F67D-47E9-8D08-622A52F2EA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Bakhtyar Karim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DD682-B40F-C5C9-1855-56A85BC15BC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D1EE79A-E6D4-4691-9116-935A2AA336A9}" type="datetime1">
              <a:rPr lang="en-GB" smtClean="0"/>
              <a:t>06/10/2025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68328F-481A-A412-4E89-23ACFE133DF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Management team - PM / Optimus Syria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11AAC40-D4A5-6AC8-BE73-CD4035EA05F5}"/>
              </a:ext>
            </a:extLst>
          </p:cNvPr>
          <p:cNvSpPr txBox="1">
            <a:spLocks/>
          </p:cNvSpPr>
          <p:nvPr/>
        </p:nvSpPr>
        <p:spPr>
          <a:xfrm>
            <a:off x="655320" y="1606650"/>
            <a:ext cx="11297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Benchmarking means studying existing wind turbines in the market that match our general concept 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benchmarks matters?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Helps us learn from proven 5 MW turbine designs used in real world environments 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Supports future decisions in further details of drivetrain, tower, and control systems 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Reduces risk by aligning with certifiable and manufacturable configurations 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Provides technical references for all teams to start concept development 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Ensures we follow industry best practices and can justify our design choices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448D9FF-3065-3A72-1360-30FC4F0D9A16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[1], [2], [3]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95385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BE98F-44E9-829D-D468-EE774789B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84576EA-5C6F-0953-7FEB-182024DF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2004" cy="1325563"/>
          </a:xfrm>
        </p:spPr>
        <p:txBody>
          <a:bodyPr>
            <a:normAutofit/>
          </a:bodyPr>
          <a:lstStyle/>
          <a:p>
            <a:r>
              <a:rPr lang="de-DE" dirty="0"/>
              <a:t>2. </a:t>
            </a:r>
            <a:r>
              <a:rPr lang="en-US" dirty="0"/>
              <a:t>Common industry configuration (5 MW Class)</a:t>
            </a:r>
            <a:endParaRPr lang="en-GB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6958C45-284D-3593-2C20-F4EA1F7B8D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Bakhtyar </a:t>
            </a:r>
            <a:r>
              <a:rPr lang="en-GB" dirty="0" err="1"/>
              <a:t>karim</a:t>
            </a:r>
            <a:endParaRPr lang="en-GB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807AD61-3E44-729F-2B2B-AFFD01125A0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D1EE79A-E6D4-4691-9116-935A2AA336A9}" type="datetime1">
              <a:rPr lang="en-GB" smtClean="0"/>
              <a:t>06/10/2025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582EC2-5D3B-9AE7-DC20-C5C18285D7B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Management team - PM/ Optimus Syria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823FDA-B8A7-14B7-8725-88D3C8E83A9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13333D8E-F303-D942-68E5-638C72833C44}"/>
              </a:ext>
            </a:extLst>
          </p:cNvPr>
          <p:cNvSpPr txBox="1">
            <a:spLocks/>
          </p:cNvSpPr>
          <p:nvPr/>
        </p:nvSpPr>
        <p:spPr>
          <a:xfrm>
            <a:off x="655320" y="16066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Rated Power: 5–5.7 MW 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Rotor Diameter: 145–163 m 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Hub Heights: Typically between 100–127 m 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Generator Type: Mostly DFIG 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Drivetrain Concept: 3 point suspension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Target Wind Class: IEC IIIA, low to moderate wind sites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configurations are used in modern turbines installed in Turkey, India, Spain, and the Middle East.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B1712F7-4B9C-6744-7178-13016C501A57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[1], [2], [3], [4], [5]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42582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43F05-D986-CE31-C3BC-5222A7DF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DAB7DBE-014A-D6DB-ABCA-48548775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2004" cy="1325563"/>
          </a:xfrm>
        </p:spPr>
        <p:txBody>
          <a:bodyPr>
            <a:normAutofit/>
          </a:bodyPr>
          <a:lstStyle/>
          <a:p>
            <a:r>
              <a:rPr lang="de-DE" dirty="0"/>
              <a:t>3. Benchmarks comparsion</a:t>
            </a:r>
            <a:endParaRPr lang="en-GB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2523567-9C01-6FF9-C020-F467C75EE9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Bakhtyar Karim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78D4F8-69D5-8B98-B250-E64967CF98B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D1EE79A-E6D4-4691-9116-935A2AA336A9}" type="datetime1">
              <a:rPr lang="en-GB" smtClean="0"/>
              <a:t>06/10/2025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B8A7C2-1AF0-D90C-5BCA-DE2F0A39FBE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Management team - PM / Optimus Syria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E9108F-44BB-E3FC-71AE-78F7CADF972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4</a:t>
            </a:fld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BEF7E6-8A2E-84D3-E370-CB8C1F9DD8D9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[1], [2], [3]</a:t>
            </a:r>
            <a:endParaRPr lang="de-DE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60520F-85E3-1450-CD07-85CC32C70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7983"/>
              </p:ext>
            </p:extLst>
          </p:nvPr>
        </p:nvGraphicFramePr>
        <p:xfrm>
          <a:off x="989215" y="1690687"/>
          <a:ext cx="9950336" cy="4525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7584">
                  <a:extLst>
                    <a:ext uri="{9D8B030D-6E8A-4147-A177-3AD203B41FA5}">
                      <a16:colId xmlns:a16="http://schemas.microsoft.com/office/drawing/2014/main" val="2454849812"/>
                    </a:ext>
                  </a:extLst>
                </a:gridCol>
                <a:gridCol w="2487584">
                  <a:extLst>
                    <a:ext uri="{9D8B030D-6E8A-4147-A177-3AD203B41FA5}">
                      <a16:colId xmlns:a16="http://schemas.microsoft.com/office/drawing/2014/main" val="2654351877"/>
                    </a:ext>
                  </a:extLst>
                </a:gridCol>
                <a:gridCol w="2487584">
                  <a:extLst>
                    <a:ext uri="{9D8B030D-6E8A-4147-A177-3AD203B41FA5}">
                      <a16:colId xmlns:a16="http://schemas.microsoft.com/office/drawing/2014/main" val="1878120530"/>
                    </a:ext>
                  </a:extLst>
                </a:gridCol>
                <a:gridCol w="2487584">
                  <a:extLst>
                    <a:ext uri="{9D8B030D-6E8A-4147-A177-3AD203B41FA5}">
                      <a16:colId xmlns:a16="http://schemas.microsoft.com/office/drawing/2014/main" val="1588971991"/>
                    </a:ext>
                  </a:extLst>
                </a:gridCol>
              </a:tblGrid>
              <a:tr h="369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Feature</a:t>
                      </a:r>
                      <a:endParaRPr lang="en-DE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SG 5.0-145</a:t>
                      </a:r>
                      <a:endParaRPr lang="en-DE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Nordex N163/5.X</a:t>
                      </a:r>
                      <a:endParaRPr lang="en-DE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GE Cypress 5.3-158</a:t>
                      </a:r>
                      <a:endParaRPr lang="en-DE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1694675"/>
                  </a:ext>
                </a:extLst>
              </a:tr>
              <a:tr h="369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Rated Power</a:t>
                      </a:r>
                      <a:endParaRPr lang="en-DE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5.0 MW</a:t>
                      </a:r>
                      <a:endParaRPr lang="en-DE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Up to 5.7 MW</a:t>
                      </a:r>
                      <a:endParaRPr lang="en-DE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5.3 MW</a:t>
                      </a:r>
                      <a:endParaRPr lang="en-DE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7421158"/>
                  </a:ext>
                </a:extLst>
              </a:tr>
              <a:tr h="369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Rotor Diameter</a:t>
                      </a:r>
                      <a:endParaRPr lang="en-DE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145 m</a:t>
                      </a:r>
                      <a:endParaRPr lang="en-DE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163 m</a:t>
                      </a:r>
                      <a:endParaRPr lang="en-DE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158 m</a:t>
                      </a:r>
                      <a:endParaRPr lang="en-DE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1094448"/>
                  </a:ext>
                </a:extLst>
              </a:tr>
              <a:tr h="761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Hub Height</a:t>
                      </a:r>
                      <a:endParaRPr lang="en-DE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Up to 127.5 m</a:t>
                      </a:r>
                      <a:endParaRPr lang="en-DE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98 / 113 / 118 m</a:t>
                      </a:r>
                      <a:endParaRPr lang="en-DE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~90–120 m</a:t>
                      </a:r>
                      <a:endParaRPr lang="en-DE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5062341"/>
                  </a:ext>
                </a:extLst>
              </a:tr>
              <a:tr h="369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Drivetrain</a:t>
                      </a:r>
                      <a:endParaRPr lang="en-DE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3 Point Suspension</a:t>
                      </a:r>
                      <a:endParaRPr lang="en-DE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3 Point Suspension</a:t>
                      </a:r>
                      <a:endParaRPr lang="en-DE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3 Point Suspension</a:t>
                      </a:r>
                      <a:endParaRPr lang="en-DE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7168845"/>
                  </a:ext>
                </a:extLst>
              </a:tr>
              <a:tr h="761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Generator</a:t>
                      </a:r>
                      <a:endParaRPr lang="en-DE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DFIG</a:t>
                      </a:r>
                      <a:endParaRPr lang="en-DE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DFIG</a:t>
                      </a:r>
                      <a:endParaRPr lang="en-DE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DFIG / PMSG </a:t>
                      </a:r>
                      <a:endParaRPr lang="en-DE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0432248"/>
                  </a:ext>
                </a:extLst>
              </a:tr>
              <a:tr h="761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Wind Class</a:t>
                      </a:r>
                      <a:endParaRPr lang="en-DE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IEC IIIA</a:t>
                      </a:r>
                      <a:endParaRPr lang="en-DE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IEC IIIA</a:t>
                      </a:r>
                      <a:endParaRPr lang="en-DE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IEC IIIA</a:t>
                      </a:r>
                      <a:endParaRPr lang="en-DE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7665923"/>
                  </a:ext>
                </a:extLst>
              </a:tr>
              <a:tr h="761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Regions Used</a:t>
                      </a:r>
                      <a:endParaRPr lang="en-DE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India, Turkey</a:t>
                      </a:r>
                      <a:endParaRPr lang="en-DE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Turkey, EU, LATAM</a:t>
                      </a:r>
                      <a:endParaRPr lang="en-DE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Middle East, Asia, Europe</a:t>
                      </a:r>
                      <a:endParaRPr lang="en-DE" sz="20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97813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85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6ADB1-6303-D5A3-9085-C5D753E36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11F2A48-34D1-293D-A086-E49BDFD2E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2004" cy="1325563"/>
          </a:xfrm>
        </p:spPr>
        <p:txBody>
          <a:bodyPr>
            <a:normAutofit/>
          </a:bodyPr>
          <a:lstStyle/>
          <a:p>
            <a:r>
              <a:rPr lang="de-DE" dirty="0"/>
              <a:t>4. Other subsystems of benchmarks</a:t>
            </a:r>
            <a:endParaRPr lang="en-GB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3FC785E-1FB4-5D09-F52B-7711D1AB55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Bakhtyar </a:t>
            </a:r>
            <a:r>
              <a:rPr lang="en-GB" dirty="0" err="1"/>
              <a:t>karim</a:t>
            </a:r>
            <a:endParaRPr lang="en-GB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43DB863-54B8-53B4-557E-105AAEB3AB6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D1EE79A-E6D4-4691-9116-935A2AA336A9}" type="datetime1">
              <a:rPr lang="en-GB" smtClean="0"/>
              <a:t>06/10/2025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9CB03D-62B2-4C71-380F-B61CF192A3A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Management team - PM/ Optimus Syria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371801-9889-B506-BF48-F2399372222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5</a:t>
            </a:fld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6116A4C-399B-5B1C-6FC0-3F6C73531329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[1], [2], [3], [4], [6], [7], [8]</a:t>
            </a:r>
            <a:endParaRPr lang="de-DE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64FA72-094E-F9E7-C224-5A0B06364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51752"/>
              </p:ext>
            </p:extLst>
          </p:nvPr>
        </p:nvGraphicFramePr>
        <p:xfrm>
          <a:off x="838200" y="1463040"/>
          <a:ext cx="10955694" cy="47533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0600">
                  <a:extLst>
                    <a:ext uri="{9D8B030D-6E8A-4147-A177-3AD203B41FA5}">
                      <a16:colId xmlns:a16="http://schemas.microsoft.com/office/drawing/2014/main" val="3040095151"/>
                    </a:ext>
                  </a:extLst>
                </a:gridCol>
                <a:gridCol w="3786155">
                  <a:extLst>
                    <a:ext uri="{9D8B030D-6E8A-4147-A177-3AD203B41FA5}">
                      <a16:colId xmlns:a16="http://schemas.microsoft.com/office/drawing/2014/main" val="1660801285"/>
                    </a:ext>
                  </a:extLst>
                </a:gridCol>
                <a:gridCol w="3638939">
                  <a:extLst>
                    <a:ext uri="{9D8B030D-6E8A-4147-A177-3AD203B41FA5}">
                      <a16:colId xmlns:a16="http://schemas.microsoft.com/office/drawing/2014/main" val="1836349928"/>
                    </a:ext>
                  </a:extLst>
                </a:gridCol>
              </a:tblGrid>
              <a:tr h="27182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Subsystem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Benchmark Approach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Example Turbines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7833359"/>
                  </a:ext>
                </a:extLst>
              </a:tr>
              <a:tr h="5601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Yaw System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Active yaw drives, flange mount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SG 5.0-145, Nordex N163, GE Cypress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73224896"/>
                  </a:ext>
                </a:extLst>
              </a:tr>
              <a:tr h="5601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Pitch System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Electric pitch motors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Nordex N163, GE Cypress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9137171"/>
                  </a:ext>
                </a:extLst>
              </a:tr>
              <a:tr h="5601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Nacelle Design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Modular serviceable structure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GE Cypress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4160097"/>
                  </a:ext>
                </a:extLst>
              </a:tr>
              <a:tr h="5601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Main Bearings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Journal or spherical types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SKF, ORE Catapult pilot turbines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10853463"/>
                  </a:ext>
                </a:extLst>
              </a:tr>
              <a:tr h="5601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Lidar Integration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Forward looking lidar for preview control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Siemens, Vestas (LAC systems)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305245"/>
                  </a:ext>
                </a:extLst>
              </a:tr>
              <a:tr h="5601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Control System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ROSCO, feedforward &amp; feedback hybrid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IEA RWTs, open source platforms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6491279"/>
                  </a:ext>
                </a:extLst>
              </a:tr>
              <a:tr h="5601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Grid Interface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DFIG with fault ride through capabilities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Nordex Delta4000, Siemens DFIG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0116867"/>
                  </a:ext>
                </a:extLst>
              </a:tr>
              <a:tr h="56018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Simulation Tools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 err="1">
                          <a:effectLst/>
                        </a:rPr>
                        <a:t>OpenFAST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effectLst/>
                        </a:rPr>
                        <a:t>PowerFactory</a:t>
                      </a:r>
                      <a:r>
                        <a:rPr lang="en-US" sz="1600" dirty="0">
                          <a:effectLst/>
                        </a:rPr>
                        <a:t>, Simulink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DTU, NREL, IEA Benchmark Turbines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303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40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Bibliography – Managment team - PM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2316" y="1393363"/>
            <a:ext cx="10515600" cy="4351338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</a:lstStyle>
          <a:p>
            <a:pPr lvl="0" algn="just">
              <a:defRPr/>
            </a:pPr>
            <a:r>
              <a:rPr lang="it-IT" dirty="0"/>
              <a:t>[1] Siemens Gamesa Renewable Energy, “SG 5.0-145 Onshore Wind Turbine,” Siemens Gamesa, [Online]. Available: https://www.siemensgamesa.com/en-int/products-and-services/onshore/wind-turbine-sg-5-0-145. [Accessed: Oct. 1, 2025].</a:t>
            </a:r>
          </a:p>
          <a:p>
            <a:pPr lvl="0" algn="just">
              <a:defRPr/>
            </a:pPr>
            <a:r>
              <a:rPr lang="it-IT" dirty="0"/>
              <a:t>[2] Nordex SE, “N163/5.X – Delta4000 Platform,” Nordex Group, [Online]. Available: https://www.nordex-online.com/en/technology/platforms/delta4000/. [Accessed: Oct. 1, 2025].</a:t>
            </a:r>
          </a:p>
          <a:p>
            <a:pPr lvl="0" algn="just">
              <a:defRPr/>
            </a:pPr>
            <a:r>
              <a:rPr lang="it-IT" dirty="0"/>
              <a:t>[3] GE Vernova, “Cypress Platform – 5.3-158 MW Onshore Wind Turbine,” GE Renewable Energy, [Online]. Available: https://www.gevernova.com/. [Accessed: Oct. 3, 2025].</a:t>
            </a:r>
          </a:p>
          <a:p>
            <a:pPr lvl="0" algn="just">
              <a:defRPr/>
            </a:pPr>
            <a:r>
              <a:rPr lang="it-IT" dirty="0"/>
              <a:t>[4] P. Bortolotti, J. J. Jonkman, L. Wang, and A. D. Wright, “IEA Wind TCP Task 37: Systems Engineering in Wind Energy - WP2.1 Reference Wind Turbines,” U.S. Department of Energy, Office of Scientific and Technical Information, May 2019. [Online]. Available: https://doi.org/10.2172/1529216. [Accessed: Oct. 3, 2025].</a:t>
            </a:r>
          </a:p>
          <a:p>
            <a:pPr lvl="0" algn="just">
              <a:defRPr/>
            </a:pPr>
            <a:r>
              <a:rPr lang="it-IT" dirty="0"/>
              <a:t>[5] National Renewable Energy Laboratory (NREL), “NREL 5 MW Reference Turbine Documentation,” [Online]. Available: https://www.nrel.gov/wind/nrel-5mw-reference-turbine.html. [Accessed: Oct. 3, 2025].</a:t>
            </a:r>
          </a:p>
          <a:p>
            <a:pPr lvl="0" algn="just">
              <a:defRPr/>
            </a:pPr>
            <a:r>
              <a:rPr lang="it-IT" dirty="0"/>
              <a:t>[6] NREL, “OpenFAST Documentation Portal,” [Online]. Available: https://openfast.readthedocs.io. [Accessed: Oct. 3, 2025].</a:t>
            </a:r>
          </a:p>
          <a:p>
            <a:pPr lvl="0" algn="just">
              <a:defRPr/>
            </a:pPr>
            <a:r>
              <a:rPr lang="it-IT" dirty="0"/>
              <a:t>[7] NREL, “ROSCO – Reference Open Source Controller,” GitHub Repository, [Online]. Available: https://github.com/NREL/ROSCO. [Accessed: Oct. 3, 2025].</a:t>
            </a:r>
          </a:p>
          <a:p>
            <a:pPr lvl="0" algn="just">
              <a:defRPr/>
            </a:pPr>
            <a:r>
              <a:rPr lang="it-IT" dirty="0"/>
              <a:t>[8] T. Decker, G. Jacobs, J. Röder, et al., “Experimental study on the condition monitoring of planetary journal bearings in wind turbine gearboxes using the surface acoustic wave method,” Forsch. Ingenieurwes., vol. 89, p. 112, 2025. [Online]. Available: https://doi.org/10.1007/s10010-025-00887-y. [Accessed: Oct. 3, 2025].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DB4-11DF-4DC9-9AFB-FDB45DBDB9C4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Management Team - PM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89852-0382-5806-3356-FA1C77F6D2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Bakhtyar Karim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93CDA-DA63-E249-C46F-877BC28EF9F9}"/>
              </a:ext>
            </a:extLst>
          </p:cNvPr>
          <p:cNvSpPr txBox="1"/>
          <p:nvPr/>
        </p:nvSpPr>
        <p:spPr>
          <a:xfrm>
            <a:off x="3002973" y="3148737"/>
            <a:ext cx="6138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0</TotalTime>
  <Words>914</Words>
  <Application>Microsoft Office PowerPoint</Application>
  <PresentationFormat>Widescreen</PresentationFormat>
  <Paragraphs>122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Aptos</vt:lpstr>
      <vt:lpstr>Aptos (Textkörper)</vt:lpstr>
      <vt:lpstr>Aptos Display</vt:lpstr>
      <vt:lpstr>Arial</vt:lpstr>
      <vt:lpstr>Calibri</vt:lpstr>
      <vt:lpstr>Calibri Light</vt:lpstr>
      <vt:lpstr>Cambria</vt:lpstr>
      <vt:lpstr>Times New Roman</vt:lpstr>
      <vt:lpstr>Office</vt:lpstr>
      <vt:lpstr>Benutzerdefiniertes Design</vt:lpstr>
      <vt:lpstr>List of contents</vt:lpstr>
      <vt:lpstr>1. Benchmark Wind Turbines &amp; Why it matters</vt:lpstr>
      <vt:lpstr>2. Common industry configuration (5 MW Class)</vt:lpstr>
      <vt:lpstr>3. Benchmarks comparsion</vt:lpstr>
      <vt:lpstr>4. Other subsystems of benchmarks</vt:lpstr>
      <vt:lpstr>Bibliography – Managment team - PM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Bakhtiar Sabir</dc:creator>
  <cp:lastModifiedBy>Bakhtiar Sabir</cp:lastModifiedBy>
  <cp:revision>3</cp:revision>
  <dcterms:created xsi:type="dcterms:W3CDTF">2025-10-03T13:41:45Z</dcterms:created>
  <dcterms:modified xsi:type="dcterms:W3CDTF">2025-10-06T09:40:16Z</dcterms:modified>
</cp:coreProperties>
</file>