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9" r:id="rId4"/>
    <p:sldId id="261" r:id="rId5"/>
    <p:sldId id="260" r:id="rId6"/>
    <p:sldId id="265" r:id="rId7"/>
    <p:sldId id="263" r:id="rId8"/>
    <p:sldId id="266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</p14:sldIdLst>
        </p14:section>
        <p14:section name="graph slide" id="{B26F6679-C236-4D3D-BC2F-CAE5ED400718}">
          <p14:sldIdLst>
            <p14:sldId id="261"/>
          </p14:sldIdLst>
        </p14:section>
        <p14:section name="bibliography" id="{2ECB0A3B-7D16-4F98-AD6A-5308DF7BF078}">
          <p14:sldIdLst>
            <p14:sldId id="260"/>
            <p14:sldId id="265"/>
            <p14:sldId id="263"/>
            <p14:sldId id="266"/>
            <p14:sldId id="264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41" autoAdjust="0"/>
  </p:normalViewPr>
  <p:slideViewPr>
    <p:cSldViewPr snapToGrid="0">
      <p:cViewPr varScale="1">
        <p:scale>
          <a:sx n="87" d="100"/>
          <a:sy n="87" d="100"/>
        </p:scale>
        <p:origin x="66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05/10/2025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05/10/2025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05/10/2025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slbatt.com/blogs/lithium-battery-price-2025-current-costs-trends-and-changes/" TargetMode="External"/><Relationship Id="rId2" Type="http://schemas.openxmlformats.org/officeDocument/2006/relationships/hyperlink" Target="https://www.battery.associates/post/state-of-art-of-flow-batteries-a-brief-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topics/engineering/sodium-sulfur-battery#:~:text=Sodium%E2%80%93sulfur%20batteries%20offer%20long%20battery%20lifetime%20(up,its%20explosiveness%20have%20constrained%20its%20wide%2Dscale%20implementation" TargetMode="External"/><Relationship Id="rId5" Type="http://schemas.openxmlformats.org/officeDocument/2006/relationships/hyperlink" Target="https://www.skyquestt.com/report/sodium-sulfur-battery-market/companies" TargetMode="External"/><Relationship Id="rId4" Type="http://schemas.openxmlformats.org/officeDocument/2006/relationships/hyperlink" Target="https://www.sciencedirect.com/science/article/pii/S030626192400337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/>
              <a:t>Weekly report: </a:t>
            </a:r>
            <a:r>
              <a:rPr lang="en-US" altLang="it-IT" sz="4000" dirty="0"/>
              <a:t>Storage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0</a:t>
            </a:r>
            <a:r>
              <a:rPr lang="en-US" altLang="it-IT" sz="2000" dirty="0"/>
              <a:t>2</a:t>
            </a:r>
            <a:endParaRPr lang="it-IT" sz="2000" dirty="0"/>
          </a:p>
          <a:p>
            <a:r>
              <a:rPr lang="it-IT" sz="2000" dirty="0"/>
              <a:t>Date: </a:t>
            </a:r>
            <a:r>
              <a:rPr lang="en-US" altLang="it-IT" sz="2000" dirty="0"/>
              <a:t>07</a:t>
            </a:r>
            <a:r>
              <a:rPr lang="it-IT" sz="2000" dirty="0"/>
              <a:t>/0</a:t>
            </a:r>
            <a:r>
              <a:rPr lang="en-US" altLang="it-IT" sz="2000" dirty="0"/>
              <a:t>10</a:t>
            </a:r>
            <a:r>
              <a:rPr lang="it-IT" sz="2000" dirty="0"/>
              <a:t>/2025</a:t>
            </a:r>
          </a:p>
          <a:p>
            <a:r>
              <a:rPr lang="it-IT" sz="2000" dirty="0"/>
              <a:t>Supervisor: </a:t>
            </a:r>
            <a:r>
              <a:rPr lang="it-IT" sz="2000" dirty="0" smtClean="0"/>
              <a:t>Dr</a:t>
            </a:r>
            <a:r>
              <a:rPr lang="it-IT" sz="2000" dirty="0" smtClean="0"/>
              <a:t>. </a:t>
            </a:r>
            <a:r>
              <a:rPr lang="en-US" sz="2000" dirty="0" smtClean="0"/>
              <a:t>Laurence </a:t>
            </a:r>
            <a:r>
              <a:rPr lang="en-US" sz="2000" dirty="0" err="1" smtClean="0"/>
              <a:t>Alhrshy</a:t>
            </a:r>
            <a:endParaRPr lang="en-GB" sz="2000" dirty="0"/>
          </a:p>
        </p:txBody>
      </p:sp>
      <p:pic>
        <p:nvPicPr>
          <p:cNvPr id="8" name="Picture 8" descr="Hochschule Flensburg (Fachhochschule) –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2454216" y="4609664"/>
            <a:ext cx="737067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Group </a:t>
            </a:r>
            <a:r>
              <a:rPr lang="de-DE" sz="1400" dirty="0" err="1"/>
              <a:t>members</a:t>
            </a:r>
            <a:r>
              <a:rPr lang="de-DE" sz="1400" dirty="0"/>
              <a:t>: </a:t>
            </a:r>
            <a:r>
              <a:rPr lang="en-US" altLang="de-DE" sz="1400" dirty="0"/>
              <a:t>Mohamed Ahmed</a:t>
            </a:r>
          </a:p>
        </p:txBody>
      </p:sp>
      <p:sp>
        <p:nvSpPr>
          <p:cNvPr id="34" name="Free-form: Shape 13"/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/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/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463483" y="1401679"/>
            <a:ext cx="11218984" cy="558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err="1" smtClean="0">
                <a:solidFill>
                  <a:schemeClr val="accent6"/>
                </a:solidFill>
              </a:rPr>
              <a:t>Enerox</a:t>
            </a:r>
            <a:r>
              <a:rPr lang="en-US" sz="2400" b="1" dirty="0" smtClean="0">
                <a:solidFill>
                  <a:schemeClr val="accent6"/>
                </a:solidFill>
              </a:rPr>
              <a:t> / </a:t>
            </a:r>
            <a:r>
              <a:rPr lang="en-US" sz="2400" b="1" dirty="0" err="1" smtClean="0">
                <a:solidFill>
                  <a:schemeClr val="accent6"/>
                </a:solidFill>
              </a:rPr>
              <a:t>CellCube</a:t>
            </a:r>
            <a:r>
              <a:rPr lang="en-US" sz="2400" b="1" dirty="0" smtClean="0">
                <a:solidFill>
                  <a:schemeClr val="accent6"/>
                </a:solidFill>
              </a:rPr>
              <a:t> (Austria / The </a:t>
            </a:r>
            <a:r>
              <a:rPr lang="en-US" sz="2400" b="1" dirty="0" err="1" smtClean="0">
                <a:solidFill>
                  <a:schemeClr val="accent6"/>
                </a:solidFill>
              </a:rPr>
              <a:t>CellCube</a:t>
            </a:r>
            <a:r>
              <a:rPr lang="en-US" sz="2400" b="1" dirty="0" smtClean="0">
                <a:solidFill>
                  <a:schemeClr val="accent6"/>
                </a:solidFill>
              </a:rPr>
              <a:t> family)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Why?</a:t>
            </a:r>
            <a:br>
              <a:rPr lang="en-US" b="1" dirty="0" smtClean="0"/>
            </a:b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/>
              <a:t>European manufacturing</a:t>
            </a:r>
            <a:r>
              <a:rPr lang="en-US" dirty="0"/>
              <a:t> — high quality and reliable production standards.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/>
              <a:t>Geographical proximity (Europe → Middle East) </a:t>
            </a:r>
            <a:r>
              <a:rPr lang="en-US" dirty="0"/>
              <a:t>— easier logistics and shorter delivery </a:t>
            </a:r>
            <a:r>
              <a:rPr lang="en-US" dirty="0" smtClean="0"/>
              <a:t>times.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Proven operational track record </a:t>
            </a:r>
            <a:r>
              <a:rPr lang="en-US" dirty="0"/>
              <a:t>— numerous successful systems deployed across Europe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Strong commercial experience</a:t>
            </a:r>
            <a:r>
              <a:rPr lang="en-US" dirty="0"/>
              <a:t> — established projects and long-term </a:t>
            </a:r>
            <a:r>
              <a:rPr lang="en-US" dirty="0" smtClean="0"/>
              <a:t>clients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Easy communication and support</a:t>
            </a:r>
            <a:r>
              <a:rPr lang="en-US" dirty="0"/>
              <a:t> — accessible and responsive European </a:t>
            </a:r>
            <a:r>
              <a:rPr lang="en-US" dirty="0" smtClean="0"/>
              <a:t>supplier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10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8230" y="370993"/>
            <a:ext cx="10036690" cy="71272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Technology Selection for Our Project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86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463483" y="1401679"/>
            <a:ext cx="112189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www.battery.associates/post/state-of-art-of-flow-batteries-a-brief-overview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https://bslbatt.com/blogs/lithium-battery-price-2025-current-costs-trends-and-changes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www.sciencedirect.com/science/article/pii/S0306261924003374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www.skyquestt.com/report/sodium-sulfur-battery-market/companies</a:t>
            </a:r>
            <a:endParaRPr lang="en-US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6"/>
              </a:rPr>
              <a:t>https://www.sciencedirect.com/topics/engineering/sodium-sulfur-battery#:~:text=Sodium%E2%80%93sulfur%20batteries%20offer%20long%20battery%20lifetime%20(up,its%20explosiveness%20have%20constrained%20its%20wide%2Dscale%20implementation</a:t>
            </a:r>
            <a:r>
              <a:rPr lang="en-US" dirty="0" smtClean="0"/>
              <a:t>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8230" y="370993"/>
            <a:ext cx="10036690" cy="71272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 smtClean="0"/>
              <a:t>References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57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" y="1465091"/>
            <a:ext cx="1121898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>
                <a:solidFill>
                  <a:srgbClr val="FF0000"/>
                </a:solidFill>
              </a:rPr>
              <a:t>Content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ar-EG" dirty="0" smtClean="0"/>
              <a:t/>
            </a:r>
            <a:br>
              <a:rPr lang="ar-EG" dirty="0" smtClean="0"/>
            </a:br>
            <a:endParaRPr lang="it-IT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Introduction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Lithium-Ion </a:t>
            </a:r>
            <a:r>
              <a:rPr lang="en-US" b="1" dirty="0" smtClean="0"/>
              <a:t>Batteries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Sodium-Sulfur Batteries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Flow Batteries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Comparative </a:t>
            </a:r>
            <a:r>
              <a:rPr lang="en-US" b="1" dirty="0"/>
              <a:t>Summary Table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Technology Selection for Our Project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Conclusion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612204"/>
            <a:ext cx="11218984" cy="712728"/>
          </a:xfrm>
        </p:spPr>
        <p:txBody>
          <a:bodyPr>
            <a:noAutofit/>
          </a:bodyPr>
          <a:lstStyle/>
          <a:p>
            <a:r>
              <a:rPr lang="en-US" sz="3200" dirty="0"/>
              <a:t>Battery Technologies for Large-Scale Energy Storage</a:t>
            </a:r>
            <a:endParaRPr lang="de-DE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468" y="1465091"/>
            <a:ext cx="6668430" cy="46483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4417" y="502853"/>
            <a:ext cx="3788645" cy="712728"/>
          </a:xfrm>
        </p:spPr>
        <p:txBody>
          <a:bodyPr>
            <a:normAutofit/>
          </a:bodyPr>
          <a:lstStyle/>
          <a:p>
            <a:r>
              <a:rPr lang="de-DE" dirty="0" smtClean="0"/>
              <a:t>Introduction</a:t>
            </a: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8526" y="1293111"/>
            <a:ext cx="107877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2400" dirty="0"/>
              <a:t>Energy storage lies at the core of the renewable energy revolution. As the world shifts toward clean and sustainable power, batteries have become essential for balancing supply and demand</a:t>
            </a:r>
            <a:r>
              <a:rPr lang="en-US" sz="2400" dirty="0" smtClean="0"/>
              <a:t>.</a:t>
            </a:r>
            <a:br>
              <a:rPr lang="en-US" sz="2400" dirty="0" smtClean="0"/>
            </a:b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this presentation, we will explore the main battery technologies used for large-scale energy storage, highlighting their </a:t>
            </a:r>
            <a:r>
              <a:rPr lang="en-US" sz="2400" b="1" dirty="0"/>
              <a:t>advantages, disadvantages, costs, and leading manufacturers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Finally, based on our analysis, we will identify the </a:t>
            </a:r>
            <a:r>
              <a:rPr lang="en-US" sz="2400" b="1" dirty="0"/>
              <a:t>most suitable battery type for our project</a:t>
            </a:r>
            <a:r>
              <a:rPr lang="en-US" sz="2400" dirty="0"/>
              <a:t>.</a:t>
            </a:r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4691" y="830953"/>
            <a:ext cx="6072499" cy="7078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Lithium-Ion Batteries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Lithium-Ion Batteries: Pros &amp; Cons</a:t>
            </a:r>
            <a:endParaRPr lang="de-DE" sz="31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40427"/>
              </p:ext>
            </p:extLst>
          </p:nvPr>
        </p:nvGraphicFramePr>
        <p:xfrm>
          <a:off x="454687" y="1822214"/>
          <a:ext cx="11399058" cy="460625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699529">
                  <a:extLst>
                    <a:ext uri="{9D8B030D-6E8A-4147-A177-3AD203B41FA5}">
                      <a16:colId xmlns:a16="http://schemas.microsoft.com/office/drawing/2014/main" val="198217079"/>
                    </a:ext>
                  </a:extLst>
                </a:gridCol>
                <a:gridCol w="5699529">
                  <a:extLst>
                    <a:ext uri="{9D8B030D-6E8A-4147-A177-3AD203B41FA5}">
                      <a16:colId xmlns:a16="http://schemas.microsoft.com/office/drawing/2014/main" val="508481858"/>
                    </a:ext>
                  </a:extLst>
                </a:gridCol>
              </a:tblGrid>
              <a:tr h="724843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800" dirty="0" smtClean="0"/>
                        <a:t>                          Cons</a:t>
                      </a:r>
                      <a:endParaRPr lang="ar-EG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800" dirty="0" smtClean="0"/>
                        <a:t>Pros</a:t>
                      </a:r>
                      <a:endParaRPr lang="ar-EG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94751"/>
                  </a:ext>
                </a:extLst>
              </a:tr>
              <a:tr h="72484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High Cost: </a:t>
                      </a:r>
                      <a:r>
                        <a:rPr lang="en-US" dirty="0" smtClean="0"/>
                        <a:t>More expensive upfront compared to other battery types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High Energy Density:</a:t>
                      </a:r>
                      <a:r>
                        <a:rPr lang="en-US" dirty="0" smtClean="0"/>
                        <a:t> Stores a large amount of energy in a compact, lightweight form (150–200 </a:t>
                      </a:r>
                      <a:r>
                        <a:rPr lang="en-US" dirty="0" err="1" smtClean="0"/>
                        <a:t>Wh</a:t>
                      </a:r>
                      <a:r>
                        <a:rPr lang="en-US" dirty="0" smtClean="0"/>
                        <a:t>/kg).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985026"/>
                  </a:ext>
                </a:extLst>
              </a:tr>
              <a:tr h="724843"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Limited Lifespan: </a:t>
                      </a:r>
                      <a:r>
                        <a:rPr lang="en-US" dirty="0" smtClean="0"/>
                        <a:t>Capacity gradually decreases (~20% loss after 500 cycles)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Long Cycle Life:</a:t>
                      </a:r>
                      <a:r>
                        <a:rPr lang="en-US" dirty="0" smtClean="0"/>
                        <a:t> Can last several years with over 1,000 charge–discharge cycles.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197298"/>
                  </a:ext>
                </a:extLst>
              </a:tr>
              <a:tr h="724843"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Safety Risks: </a:t>
                      </a:r>
                      <a:r>
                        <a:rPr lang="en-US" dirty="0" smtClean="0"/>
                        <a:t>Risk of thermal runaway, requiring careful handling.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Fast Charging:</a:t>
                      </a:r>
                      <a:r>
                        <a:rPr lang="en-US" dirty="0" smtClean="0"/>
                        <a:t> Allows quick recharge with new fast-charging technologies.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981693"/>
                  </a:ext>
                </a:extLst>
              </a:tr>
              <a:tr h="724843"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Environmental Impact: </a:t>
                      </a:r>
                      <a:r>
                        <a:rPr lang="en-US" dirty="0" smtClean="0"/>
                        <a:t>Mining and disposal affect sustainability.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Low Self-Discharge:</a:t>
                      </a:r>
                      <a:r>
                        <a:rPr lang="en-US" dirty="0" smtClean="0"/>
                        <a:t> Retains charge well (only 2–3% loss per month).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25590"/>
                  </a:ext>
                </a:extLst>
              </a:tr>
              <a:tr h="724843"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Temperature Sensitivity: </a:t>
                      </a:r>
                      <a:r>
                        <a:rPr lang="en-US" dirty="0" smtClean="0"/>
                        <a:t>Performance drops in extreme temperature.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b="1" dirty="0" smtClean="0"/>
                        <a:t>Variety of Sizes and Shapes:</a:t>
                      </a:r>
                      <a:r>
                        <a:rPr lang="en-US" dirty="0" smtClean="0"/>
                        <a:t> Flexible design for multiple applications.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357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463483" y="1401679"/>
            <a:ext cx="11218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Sodium-Sulfur </a:t>
            </a:r>
            <a:r>
              <a:rPr lang="en-US" sz="2400" b="1" dirty="0" smtClean="0"/>
              <a:t>Batteries</a:t>
            </a:r>
            <a:r>
              <a:rPr lang="en-US" sz="2400" b="1" dirty="0"/>
              <a:t>: Pros &amp; Cons</a:t>
            </a:r>
          </a:p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0816" y="900953"/>
            <a:ext cx="6663514" cy="7127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Sodium-Sulfur Batteries</a:t>
            </a:r>
            <a:r>
              <a:rPr lang="en-US" dirty="0"/>
              <a:t/>
            </a:r>
            <a:br>
              <a:rPr lang="en-US" dirty="0"/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72261"/>
              </p:ext>
            </p:extLst>
          </p:nvPr>
        </p:nvGraphicFramePr>
        <p:xfrm>
          <a:off x="256246" y="1962746"/>
          <a:ext cx="11675328" cy="441434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837664">
                  <a:extLst>
                    <a:ext uri="{9D8B030D-6E8A-4147-A177-3AD203B41FA5}">
                      <a16:colId xmlns:a16="http://schemas.microsoft.com/office/drawing/2014/main" val="2000392713"/>
                    </a:ext>
                  </a:extLst>
                </a:gridCol>
                <a:gridCol w="5837664">
                  <a:extLst>
                    <a:ext uri="{9D8B030D-6E8A-4147-A177-3AD203B41FA5}">
                      <a16:colId xmlns:a16="http://schemas.microsoft.com/office/drawing/2014/main" val="105040939"/>
                    </a:ext>
                  </a:extLst>
                </a:gridCol>
              </a:tblGrid>
              <a:tr h="735724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Disadvantages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Advantages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76563"/>
                  </a:ext>
                </a:extLst>
              </a:tr>
              <a:tr h="735724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Operates at high temperatures (300–350°C)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High energy density (~150 </a:t>
                      </a:r>
                      <a:r>
                        <a:rPr lang="en-US" dirty="0" err="1" smtClean="0"/>
                        <a:t>Wh</a:t>
                      </a:r>
                      <a:r>
                        <a:rPr lang="en-US" dirty="0" smtClean="0"/>
                        <a:t>/kg)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324188"/>
                  </a:ext>
                </a:extLst>
              </a:tr>
              <a:tr h="735724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Safety risks due to molten sodium and sulfur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Long cycle life (1000–2000 cycles)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649058"/>
                  </a:ext>
                </a:extLst>
              </a:tr>
              <a:tr h="735724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Large size and heavy weight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High charge/discharge efficiency (89–92%)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391504"/>
                  </a:ext>
                </a:extLst>
              </a:tr>
              <a:tr h="735724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Shuttle effect can reduce capacity and performance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Relatively low cost per unit energy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83585"/>
                  </a:ext>
                </a:extLst>
              </a:tr>
              <a:tr h="735724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Poor performance at room temperature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Compatible with renewable energy storage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1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2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177045" y="1455308"/>
            <a:ext cx="11218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Flow </a:t>
            </a:r>
            <a:r>
              <a:rPr lang="en-US" b="1" dirty="0" smtClean="0"/>
              <a:t>Battery Technologies:</a:t>
            </a:r>
            <a:r>
              <a:rPr lang="en-US" dirty="0" smtClean="0"/>
              <a:t> </a:t>
            </a:r>
            <a:r>
              <a:rPr lang="en-US" dirty="0"/>
              <a:t>RFBs have been investigated and produced during the past few decades using various chemistries. Among them the commercialized deployment of all vanadium RFB began in the </a:t>
            </a:r>
            <a:r>
              <a:rPr lang="en-US" dirty="0" smtClean="0"/>
              <a:t>1980s.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Main </a:t>
            </a:r>
            <a:r>
              <a:rPr lang="en-US" b="1" dirty="0"/>
              <a:t>types of Flow </a:t>
            </a:r>
            <a:r>
              <a:rPr lang="en-US" b="1" dirty="0" smtClean="0"/>
              <a:t>Batteries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All-Vanadium Redox Flow Battery (VRFB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Zinc–Bromine Flow Battery (ZBFB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Iron–Chromium Flow Battery (Fe–</a:t>
            </a:r>
            <a:r>
              <a:rPr lang="en-US" dirty="0" err="1"/>
              <a:t>CrFB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Aqueous Organic Redox Flow Battery (AORFB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Metal–Air Flow Battery (MAFB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Semi-Solid Flow Battery (SSFB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Solar Redox Flow Battery (SRFB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Solid-Mediated Flow Battery (SMFB)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endParaRPr lang="it-IT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8801" y="597496"/>
            <a:ext cx="5674011" cy="712728"/>
          </a:xfrm>
        </p:spPr>
        <p:txBody>
          <a:bodyPr>
            <a:normAutofit/>
          </a:bodyPr>
          <a:lstStyle/>
          <a:p>
            <a:r>
              <a:rPr lang="en-US" b="1" dirty="0"/>
              <a:t>Flow Batteries</a:t>
            </a: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36" y="2199555"/>
            <a:ext cx="6125379" cy="405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64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463483" y="1401679"/>
            <a:ext cx="112189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Flow </a:t>
            </a:r>
            <a:r>
              <a:rPr lang="en-US" sz="2400" b="1" dirty="0" smtClean="0"/>
              <a:t>Batteries: </a:t>
            </a:r>
            <a:r>
              <a:rPr lang="en-US" sz="2400" b="1" dirty="0"/>
              <a:t>Pros &amp; Cons</a:t>
            </a:r>
          </a:p>
          <a:p>
            <a:endParaRPr lang="it-IT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4522" y="503437"/>
            <a:ext cx="4712050" cy="71272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Flow Batteries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328597"/>
              </p:ext>
            </p:extLst>
          </p:nvPr>
        </p:nvGraphicFramePr>
        <p:xfrm>
          <a:off x="324522" y="1890486"/>
          <a:ext cx="11496906" cy="458920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748453">
                  <a:extLst>
                    <a:ext uri="{9D8B030D-6E8A-4147-A177-3AD203B41FA5}">
                      <a16:colId xmlns:a16="http://schemas.microsoft.com/office/drawing/2014/main" val="4236811087"/>
                    </a:ext>
                  </a:extLst>
                </a:gridCol>
                <a:gridCol w="5748453">
                  <a:extLst>
                    <a:ext uri="{9D8B030D-6E8A-4147-A177-3AD203B41FA5}">
                      <a16:colId xmlns:a16="http://schemas.microsoft.com/office/drawing/2014/main" val="1957764883"/>
                    </a:ext>
                  </a:extLst>
                </a:gridCol>
              </a:tblGrid>
              <a:tr h="724893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Disadvantages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Advantages</a:t>
                      </a:r>
                      <a:br>
                        <a:rPr lang="en-US" dirty="0" smtClean="0"/>
                      </a:b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15103"/>
                  </a:ext>
                </a:extLst>
              </a:tr>
              <a:tr h="73496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Low energy/power density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Very low stand-by loss (almost no self-discharge)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00526"/>
                  </a:ext>
                </a:extLst>
              </a:tr>
              <a:tr h="73496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High capital cost, especially membranes ($200–600/m²; new membranes ~$50/m²)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Stable performance regardless of power demand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277152"/>
                  </a:ext>
                </a:extLst>
              </a:tr>
              <a:tr h="73496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Requires technological improvements for industrial applications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Long cycle life (≥2000 cycles on average; some &gt;10,000)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88728"/>
                  </a:ext>
                </a:extLst>
              </a:tr>
              <a:tr h="734961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Need for optimized cell design to reduce </a:t>
                      </a:r>
                      <a:r>
                        <a:rPr lang="en-US" dirty="0" err="1" smtClean="0"/>
                        <a:t>ohmic</a:t>
                      </a:r>
                      <a:r>
                        <a:rPr lang="en-US" dirty="0" smtClean="0"/>
                        <a:t> and activation losses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Electrodes remain chemically and physically stable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332485"/>
                  </a:ext>
                </a:extLst>
              </a:tr>
              <a:tr h="734961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Complex system structure (separate tanks, flow fields)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High safety and recyclability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55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76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26376" y="-476745"/>
            <a:ext cx="8592675" cy="89054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Costs &amp; Leading Manufacturers</a:t>
            </a:r>
            <a:endParaRPr lang="de-DE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28691"/>
              </p:ext>
            </p:extLst>
          </p:nvPr>
        </p:nvGraphicFramePr>
        <p:xfrm>
          <a:off x="309922" y="121920"/>
          <a:ext cx="11569749" cy="67360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56583">
                  <a:extLst>
                    <a:ext uri="{9D8B030D-6E8A-4147-A177-3AD203B41FA5}">
                      <a16:colId xmlns:a16="http://schemas.microsoft.com/office/drawing/2014/main" val="2053904306"/>
                    </a:ext>
                  </a:extLst>
                </a:gridCol>
                <a:gridCol w="3856583">
                  <a:extLst>
                    <a:ext uri="{9D8B030D-6E8A-4147-A177-3AD203B41FA5}">
                      <a16:colId xmlns:a16="http://schemas.microsoft.com/office/drawing/2014/main" val="2132145290"/>
                    </a:ext>
                  </a:extLst>
                </a:gridCol>
                <a:gridCol w="3856583">
                  <a:extLst>
                    <a:ext uri="{9D8B030D-6E8A-4147-A177-3AD203B41FA5}">
                      <a16:colId xmlns:a16="http://schemas.microsoft.com/office/drawing/2014/main" val="1020177153"/>
                    </a:ext>
                  </a:extLst>
                </a:gridCol>
              </a:tblGrid>
              <a:tr h="753614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400" dirty="0" smtClean="0"/>
                        <a:t>Leading Manufacturers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800" dirty="0" smtClean="0"/>
                        <a:t>Costs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400" dirty="0" smtClean="0"/>
                        <a:t>Types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80797"/>
                  </a:ext>
                </a:extLst>
              </a:tr>
              <a:tr h="1710123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China-based </a:t>
                      </a:r>
                      <a:r>
                        <a:rPr lang="en-US" sz="1400" b="1" dirty="0" smtClean="0">
                          <a:effectLst/>
                        </a:rPr>
                        <a:t>CATL</a:t>
                      </a:r>
                      <a:r>
                        <a:rPr lang="en-US" sz="1400" dirty="0" smtClean="0"/>
                        <a:t> and </a:t>
                      </a:r>
                      <a:r>
                        <a:rPr lang="en-US" sz="1400" b="1" dirty="0" smtClean="0">
                          <a:effectLst/>
                        </a:rPr>
                        <a:t>BYD</a:t>
                      </a:r>
                      <a:r>
                        <a:rPr lang="en-US" sz="1400" dirty="0" smtClean="0"/>
                        <a:t>, South Korean companies</a:t>
                      </a:r>
                      <a:r>
                        <a:rPr lang="en-US" sz="1400" baseline="0" dirty="0" smtClean="0"/>
                        <a:t> ,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like 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LG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Samsung SDI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and Japan-based 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Panasonic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Other notable players are the US-based 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Tesla </a:t>
                      </a:r>
                      <a:r>
                        <a:rPr kumimoji="0" 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Gigafactories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and several prominent companies in China, such as </a:t>
                      </a:r>
                      <a:r>
                        <a:rPr kumimoji="0" 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Tianneng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Group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kumimoji="0" 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Microvast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 </a:t>
                      </a:r>
                      <a:endParaRPr kumimoji="0" lang="ar-EG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r>
                        <a:rPr lang="en-US" sz="1400" dirty="0" smtClean="0"/>
                        <a:t> </a:t>
                      </a:r>
                      <a:endParaRPr lang="ar-E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about $151 per kWh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Lithium-Ion Batteries</a:t>
                      </a:r>
                      <a:endParaRPr lang="ar-E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27803"/>
                  </a:ext>
                </a:extLst>
              </a:tr>
              <a:tr h="211591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Infinite Energy Systems (UK)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Sumitomo Electric Industries, Ltd. (Japan)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VRB Energy (Canada)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Enerox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GmbH (Austria)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Elestor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(The Netherlands)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ESS Tech, Inc. (US)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Largo Inc. (Canada)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Lockheed Martin Corporation (US)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Primus Power (US)</a:t>
                      </a:r>
                    </a:p>
                    <a:p>
                      <a:pPr rtl="1"/>
                      <a:endParaRPr lang="ar-E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$260–$500 per kWh</a:t>
                      </a:r>
                      <a:r>
                        <a:rPr lang="ar-E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ar-EG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1" dirty="0" smtClean="0"/>
                        <a:t> (The price varies depending on the type)</a:t>
                      </a:r>
                      <a:endParaRPr lang="ar-EG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smtClean="0"/>
                        <a:t/>
                      </a:r>
                      <a:br>
                        <a:rPr lang="en-US" b="0" dirty="0" smtClean="0"/>
                      </a:br>
                      <a:r>
                        <a:rPr lang="en-US" b="1" dirty="0" smtClean="0"/>
                        <a:t>Flow Batteries</a:t>
                      </a:r>
                      <a:endParaRPr lang="ar-E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608410"/>
                  </a:ext>
                </a:extLst>
              </a:tr>
              <a:tr h="1826064">
                <a:tc>
                  <a:txBody>
                    <a:bodyPr/>
                    <a:lstStyle/>
                    <a:p>
                      <a:pPr fontAlgn="base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NGK Insulators Ltd.,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EaglePicher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Technologies LLC,GE Energy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Storage,BYD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Company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Limited,Furukawa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Battery Co.,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Ltd.,Amara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Raja Batteries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Ltd.,Samsung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SDI Co., Ltd.</a:t>
                      </a:r>
                    </a:p>
                    <a:p>
                      <a:pPr fontAlgn="base"/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EnerVault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Corporation,Ceramatec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.,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Sieyuan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Electric Co., Ltd.</a:t>
                      </a:r>
                    </a:p>
                    <a:p>
                      <a:pPr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0" i="0" dirty="0" smtClean="0"/>
                        <a:t/>
                      </a:r>
                      <a:br>
                        <a:rPr lang="en-US" b="0" i="0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$300–$450 per kWh</a:t>
                      </a:r>
                      <a:endParaRPr lang="ar-EG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b="1" dirty="0" smtClean="0"/>
                        <a:t>Sodium-Sulfur Batteries</a:t>
                      </a:r>
                      <a:endParaRPr lang="ar-E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028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08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463483" y="1401679"/>
            <a:ext cx="112189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Project </a:t>
            </a:r>
            <a:r>
              <a:rPr lang="en-US" sz="2000" b="1" dirty="0"/>
              <a:t>Conditions: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The wind turbine is IEC Class 3A with a 160 m rotor diameter, indicating high capacity and variable generation.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The system requires medium to long-term energy storage (several hours) to balance wind fluctuations.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Project space is not highly constrained, allowing installation of a large-scale Flow Battery system.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/>
              <a:t>Safety and long lifespan are prioritized over high energy density.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Final Selection</a:t>
            </a:r>
            <a:r>
              <a:rPr lang="en-US" sz="2000" b="1" dirty="0" smtClean="0"/>
              <a:t>: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en-US" sz="1600" dirty="0" smtClean="0"/>
              <a:t>Vanadium </a:t>
            </a:r>
            <a:r>
              <a:rPr lang="en-US" sz="1600" dirty="0"/>
              <a:t>Redox Flow </a:t>
            </a:r>
            <a:r>
              <a:rPr lang="en-US" sz="1600" dirty="0" smtClean="0"/>
              <a:t>Battery is Most </a:t>
            </a:r>
            <a:r>
              <a:rPr lang="en-US" sz="1600" dirty="0"/>
              <a:t>suitable for large-scale wind applications, providing long-duration storage, stable performance, and extended operational lifetime</a:t>
            </a:r>
            <a:r>
              <a:rPr lang="en-US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</a:t>
            </a:r>
            <a:r>
              <a:rPr lang="en-US" sz="2000" b="1" dirty="0" smtClean="0"/>
              <a:t>ybrid </a:t>
            </a:r>
            <a:r>
              <a:rPr lang="en-US" sz="2000" b="1" dirty="0"/>
              <a:t>Energy Storage System (HESS</a:t>
            </a:r>
            <a:r>
              <a:rPr lang="en-US" sz="2000" b="1" dirty="0" smtClean="0"/>
              <a:t>):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b="1" dirty="0"/>
              <a:t>Flow Battery: </a:t>
            </a:r>
            <a:r>
              <a:rPr lang="en-US" sz="2000" dirty="0"/>
              <a:t>For long-duration energy storage (hours</a:t>
            </a:r>
            <a:r>
              <a:rPr lang="en-US" sz="2000" dirty="0" smtClean="0"/>
              <a:t>).</a:t>
            </a:r>
            <a:br>
              <a:rPr lang="en-US" sz="2000" dirty="0" smtClean="0"/>
            </a:br>
            <a:r>
              <a:rPr lang="en-US" sz="2000" b="1" dirty="0" smtClean="0"/>
              <a:t>Li-ion </a:t>
            </a:r>
            <a:r>
              <a:rPr lang="en-US" sz="2000" b="1" dirty="0"/>
              <a:t>Battery: </a:t>
            </a:r>
            <a:r>
              <a:rPr lang="en-US" sz="2000" dirty="0"/>
              <a:t>For fast response and frequency regulation.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8230" y="370993"/>
            <a:ext cx="10036690" cy="71272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Technology Selection for Our Project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2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996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Custom Design</vt:lpstr>
      <vt:lpstr>Weekly report: Storage System</vt:lpstr>
      <vt:lpstr>Battery Technologies for Large-Scale Energy Storage</vt:lpstr>
      <vt:lpstr>Introduction</vt:lpstr>
      <vt:lpstr>Lithium-Ion Batteries Lithium-Ion Batteries: Pros &amp; Cons</vt:lpstr>
      <vt:lpstr>Sodium-Sulfur Batteries </vt:lpstr>
      <vt:lpstr>Flow Batteries</vt:lpstr>
      <vt:lpstr>Flow Batteries</vt:lpstr>
      <vt:lpstr>Costs &amp; Leading Manufacturers</vt:lpstr>
      <vt:lpstr>Technology Selection for Our Project</vt:lpstr>
      <vt:lpstr>Technology Selection for Our Project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EGY Tech</cp:lastModifiedBy>
  <cp:revision>22</cp:revision>
  <dcterms:created xsi:type="dcterms:W3CDTF">2025-07-21T13:11:00Z</dcterms:created>
  <dcterms:modified xsi:type="dcterms:W3CDTF">2025-10-05T17:09:11Z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941444A072244494BCDDDBAD12965289_12</vt:lpwstr>
  </property>
  <property fmtid="{D5CDD505-2E9C-101B-9397-08002B2CF9AE}" pid="3" name="KSOProductBuildVer">
    <vt:lpwstr>1033-12.2.0.22549</vt:lpwstr>
  </property>
</Properties>
</file>